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76" r:id="rId2"/>
  </p:sldMasterIdLst>
  <p:notesMasterIdLst>
    <p:notesMasterId r:id="rId51"/>
  </p:notesMasterIdLst>
  <p:sldIdLst>
    <p:sldId id="256" r:id="rId3"/>
    <p:sldId id="528" r:id="rId4"/>
    <p:sldId id="680" r:id="rId5"/>
    <p:sldId id="481" r:id="rId6"/>
    <p:sldId id="483" r:id="rId7"/>
    <p:sldId id="442" r:id="rId8"/>
    <p:sldId id="508" r:id="rId9"/>
    <p:sldId id="509" r:id="rId10"/>
    <p:sldId id="529" r:id="rId11"/>
    <p:sldId id="530" r:id="rId12"/>
    <p:sldId id="531" r:id="rId13"/>
    <p:sldId id="532" r:id="rId14"/>
    <p:sldId id="533" r:id="rId15"/>
    <p:sldId id="671" r:id="rId16"/>
    <p:sldId id="613" r:id="rId17"/>
    <p:sldId id="543" r:id="rId18"/>
    <p:sldId id="544" r:id="rId19"/>
    <p:sldId id="545" r:id="rId20"/>
    <p:sldId id="547" r:id="rId21"/>
    <p:sldId id="618" r:id="rId22"/>
    <p:sldId id="672" r:id="rId23"/>
    <p:sldId id="620" r:id="rId24"/>
    <p:sldId id="621" r:id="rId25"/>
    <p:sldId id="622" r:id="rId26"/>
    <p:sldId id="623" r:id="rId27"/>
    <p:sldId id="629" r:id="rId28"/>
    <p:sldId id="640" r:id="rId29"/>
    <p:sldId id="564" r:id="rId30"/>
    <p:sldId id="645" r:id="rId31"/>
    <p:sldId id="646" r:id="rId32"/>
    <p:sldId id="648" r:id="rId33"/>
    <p:sldId id="649" r:id="rId34"/>
    <p:sldId id="650" r:id="rId35"/>
    <p:sldId id="651" r:id="rId36"/>
    <p:sldId id="607" r:id="rId37"/>
    <p:sldId id="608" r:id="rId38"/>
    <p:sldId id="609" r:id="rId39"/>
    <p:sldId id="598" r:id="rId40"/>
    <p:sldId id="590" r:id="rId41"/>
    <p:sldId id="589" r:id="rId42"/>
    <p:sldId id="591" r:id="rId43"/>
    <p:sldId id="593" r:id="rId44"/>
    <p:sldId id="663" r:id="rId45"/>
    <p:sldId id="684" r:id="rId46"/>
    <p:sldId id="661" r:id="rId47"/>
    <p:sldId id="697" r:id="rId48"/>
    <p:sldId id="565" r:id="rId49"/>
    <p:sldId id="69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8ECAD7B-BD4F-EB4F-9D64-054159BFDE6C}">
          <p14:sldIdLst>
            <p14:sldId id="256"/>
            <p14:sldId id="528"/>
            <p14:sldId id="680"/>
            <p14:sldId id="481"/>
            <p14:sldId id="483"/>
            <p14:sldId id="442"/>
            <p14:sldId id="508"/>
            <p14:sldId id="509"/>
            <p14:sldId id="529"/>
            <p14:sldId id="530"/>
            <p14:sldId id="531"/>
            <p14:sldId id="532"/>
            <p14:sldId id="533"/>
            <p14:sldId id="671"/>
            <p14:sldId id="613"/>
            <p14:sldId id="543"/>
            <p14:sldId id="544"/>
            <p14:sldId id="545"/>
            <p14:sldId id="547"/>
            <p14:sldId id="618"/>
            <p14:sldId id="672"/>
            <p14:sldId id="620"/>
            <p14:sldId id="621"/>
            <p14:sldId id="622"/>
            <p14:sldId id="623"/>
            <p14:sldId id="629"/>
            <p14:sldId id="640"/>
            <p14:sldId id="564"/>
            <p14:sldId id="645"/>
            <p14:sldId id="646"/>
            <p14:sldId id="648"/>
            <p14:sldId id="649"/>
            <p14:sldId id="650"/>
            <p14:sldId id="651"/>
            <p14:sldId id="607"/>
            <p14:sldId id="608"/>
            <p14:sldId id="609"/>
            <p14:sldId id="598"/>
            <p14:sldId id="590"/>
            <p14:sldId id="589"/>
            <p14:sldId id="591"/>
            <p14:sldId id="593"/>
            <p14:sldId id="663"/>
            <p14:sldId id="684"/>
            <p14:sldId id="661"/>
            <p14:sldId id="697"/>
            <p14:sldId id="565"/>
            <p14:sldId id="6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BEE"/>
    <a:srgbClr val="0074C8"/>
    <a:srgbClr val="0070C0"/>
    <a:srgbClr val="93E993"/>
    <a:srgbClr val="1D6326"/>
    <a:srgbClr val="6EB43F"/>
    <a:srgbClr val="00CC00"/>
    <a:srgbClr val="CCCC00"/>
    <a:srgbClr val="89CC1A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81301"/>
  </p:normalViewPr>
  <p:slideViewPr>
    <p:cSldViewPr snapToGrid="0">
      <p:cViewPr varScale="1">
        <p:scale>
          <a:sx n="60" d="100"/>
          <a:sy n="60" d="100"/>
        </p:scale>
        <p:origin x="147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D5A96-4931-42A8-9A40-BDDB340E3AA9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45FE85-337E-411F-8445-D356C838F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8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5FE85-337E-411F-8445-D356C838FA72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667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57238" y="600075"/>
            <a:ext cx="5194300" cy="29225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Software Defined Data Center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SDDC, all three core infrastructure components, compute, storage and networking are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virtualized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Virtualization software abstracts underlying hardware, while pooling compute, network and storage resources to deliver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 utilization, faster provisioning and simpler operations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 becomes the centerpiece of the operational model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providing automation and agility to repurpose infrastructure according to business needs.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will focus on Storage, which has been growing at an extremely rapid pace and is a fast changing aspect of the datacenter!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393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7400" y="609600"/>
            <a:ext cx="5283200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Beyond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big numbers on this page….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…Virtual SAN scales to the needs of your environment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Powerful storage tier running on heterogeneous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hardware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importantly…s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cales to the needs of customers.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 node VSAN cluster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4.4 TBs of capacity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2M IOPs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3,200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VMs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Enterprise-grade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persistent storage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 and viable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storage tier for vSphere environments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VSAN is high performance, scalable and resilient… and runs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heterogeneous hardware.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lvl="0" indent="-171450">
              <a:buFont typeface="Arial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 typeface="Arial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T:  We have done quite a bit of testing to prove this out in our labs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920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7400" y="609600"/>
            <a:ext cx="5283200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Beyond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big numbers on this page….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…Virtual SAN scales to the needs of your environment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Powerful storage tier running on heterogeneous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 hardware</a:t>
            </a:r>
          </a:p>
          <a:p>
            <a:pPr marL="628650" lvl="1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importantly…s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cales to the needs of customers.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 node VSAN cluster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4.4 TBs of capacity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2M IOPs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3,200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VMs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Enterprise-grade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persistent storage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Ideal and viable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storage tier for vSphere environments</a:t>
            </a:r>
          </a:p>
          <a:p>
            <a:pPr marL="171450" lvl="0" indent="-171450">
              <a:buFont typeface="Arial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VSAN is high performance, scalable and resilient… and runs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heterogeneous hardware.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lvl="0" indent="-171450">
              <a:buFont typeface="Arial"/>
              <a:buChar char="•"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 typeface="Arial"/>
              <a:buNone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T:  We have done quite a bit of testing to prove this out in our labs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28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87400" y="609600"/>
            <a:ext cx="5283200" cy="2971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294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ED41AE-736E-48F5-8701-1355F6D9E97A}" type="slidenum">
              <a:rPr lang="en-US" smtClean="0">
                <a:solidFill>
                  <a:srgbClr val="717074"/>
                </a:solidFill>
              </a:rPr>
              <a:pPr>
                <a:defRPr/>
              </a:pPr>
              <a:t>26</a:t>
            </a:fld>
            <a:endParaRPr lang="en-US" dirty="0">
              <a:solidFill>
                <a:srgbClr val="7170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127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Work is being done</a:t>
            </a:r>
            <a:r>
              <a:rPr lang="en-US" b="1" baseline="0" dirty="0"/>
              <a:t> on SAP HANA.  This may not make launch, but PE is working with SAP on this.  </a:t>
            </a:r>
          </a:p>
          <a:p>
            <a:endParaRPr lang="en-US" b="1" baseline="0" dirty="0"/>
          </a:p>
          <a:p>
            <a:r>
              <a:rPr lang="en-US" b="0" baseline="0" dirty="0"/>
              <a:t>SAP Core apps are ready to be supported.</a:t>
            </a:r>
          </a:p>
          <a:p>
            <a:endParaRPr lang="en-US" b="0" baseline="0" dirty="0"/>
          </a:p>
          <a:p>
            <a:r>
              <a:rPr lang="en-US" b="0" baseline="0" dirty="0"/>
              <a:t>“Horizon should be deployed with VSAN”</a:t>
            </a:r>
            <a:endParaRPr lang="en-US" b="0" dirty="0"/>
          </a:p>
          <a:p>
            <a:endParaRPr lang="en-US" dirty="0"/>
          </a:p>
          <a:p>
            <a:r>
              <a:rPr lang="en-US" dirty="0"/>
              <a:t>Exchange DAG, Microsoft Always On as it was already is supported. </a:t>
            </a:r>
          </a:p>
          <a:p>
            <a:r>
              <a:rPr lang="en-US" dirty="0"/>
              <a:t>PE team has put together some impressive transaction numbers</a:t>
            </a:r>
            <a:r>
              <a:rPr lang="en-US" baseline="0" dirty="0"/>
              <a:t> for Oracle.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501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45FE85-337E-411F-8445-D356C838FA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86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6AFD4-BBD3-4317-9EE0-8003B494339F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DAA-A85E-4A18-BDFB-37F42F1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8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6AFD4-BBD3-4317-9EE0-8003B494339F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DAA-A85E-4A18-BDFB-37F42F1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718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6AFD4-BBD3-4317-9EE0-8003B494339F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DAA-A85E-4A18-BDFB-37F42F1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78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717074"/>
                </a:solidFill>
              </a:rPr>
              <a:t>VMWARE FIELD &amp; PARTNER USE ONLY - CONFIDENTIAL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447800"/>
            <a:ext cx="11040364" cy="4349496"/>
          </a:xfrm>
        </p:spPr>
        <p:txBody>
          <a:bodyPr/>
          <a:lstStyle>
            <a:lvl1pPr marL="233363" indent="-233363">
              <a:buSzPct val="115000"/>
              <a:buFont typeface="Wingdings" pitchFamily="2" charset="2"/>
              <a:buChar char="§"/>
              <a:defRPr/>
            </a:lvl1pPr>
            <a:lvl2pPr>
              <a:buSzPct val="110000"/>
              <a:buFont typeface="Arial" pitchFamily="34" charset="0"/>
              <a:buChar char="•"/>
              <a:defRPr/>
            </a:lvl2pPr>
            <a:lvl3pPr>
              <a:buSzPct val="110000"/>
              <a:buFont typeface="Arial" pitchFamily="34" charset="0"/>
              <a:buChar char="•"/>
              <a:defRPr/>
            </a:lvl3pPr>
            <a:lvl4pPr>
              <a:buSzPct val="110000"/>
              <a:buFont typeface="Arial" pitchFamily="34" charset="0"/>
              <a:buChar char="•"/>
              <a:defRPr/>
            </a:lvl4pPr>
            <a:lvl5pPr>
              <a:buSzPct val="11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475894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1BBF6-DAAB-4741-ACD4-92FFF67BEFC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DAA-A85E-4A18-BDFB-37F42F117C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075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1033E-A875-422D-B3D5-E7C0B5AA0C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DAA-A85E-4A18-BDFB-37F42F117C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32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34E7-0136-4989-8BB8-F5A58FB40A3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DAA-A85E-4A18-BDFB-37F42F117C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228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51B8E-FF2A-40D0-BA69-931FB892D24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DAA-A85E-4A18-BDFB-37F42F117C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824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A5F72-36BB-4438-8E5C-34E8B726ECF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DAA-A85E-4A18-BDFB-37F42F117C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0928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DC721-E1E7-4A84-B380-85860BA2DF0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DAA-A85E-4A18-BDFB-37F42F117C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11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4AA17-108B-4967-9F30-CAAF28B4E79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DAA-A85E-4A18-BDFB-37F42F117C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915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6AFD4-BBD3-4317-9EE0-8003B494339F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DAA-A85E-4A18-BDFB-37F42F1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71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6FE2-81E5-4B0E-A04D-79F3B78AA93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DAA-A85E-4A18-BDFB-37F42F117C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450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1BBF4-0999-4C87-B9A9-53C36480EAD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DAA-A85E-4A18-BDFB-37F42F117C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5099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0097E-3A4E-45BC-9C4A-5946BFF533F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DAA-A85E-4A18-BDFB-37F42F117C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2827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EA83C-0F99-4E66-97F9-4EEE956FB4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DAA-A85E-4A18-BDFB-37F42F117C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1341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717074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447800"/>
            <a:ext cx="11040364" cy="4349496"/>
          </a:xfrm>
        </p:spPr>
        <p:txBody>
          <a:bodyPr/>
          <a:lstStyle>
            <a:lvl1pPr marL="233363" indent="-233363">
              <a:buSzPct val="115000"/>
              <a:buFont typeface="Wingdings" pitchFamily="2" charset="2"/>
              <a:buChar char="§"/>
              <a:defRPr/>
            </a:lvl1pPr>
            <a:lvl2pPr>
              <a:buSzPct val="110000"/>
              <a:buFont typeface="Arial" pitchFamily="34" charset="0"/>
              <a:buChar char="•"/>
              <a:defRPr/>
            </a:lvl2pPr>
            <a:lvl3pPr>
              <a:buSzPct val="110000"/>
              <a:buFont typeface="Arial" pitchFamily="34" charset="0"/>
              <a:buChar char="•"/>
              <a:defRPr/>
            </a:lvl3pPr>
            <a:lvl4pPr>
              <a:buSzPct val="110000"/>
              <a:buFont typeface="Arial" pitchFamily="34" charset="0"/>
              <a:buChar char="•"/>
              <a:defRPr/>
            </a:lvl4pPr>
            <a:lvl5pPr>
              <a:buSzPct val="11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53527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6AFD4-BBD3-4317-9EE0-8003B494339F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DAA-A85E-4A18-BDFB-37F42F1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98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6AFD4-BBD3-4317-9EE0-8003B494339F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DAA-A85E-4A18-BDFB-37F42F1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54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6AFD4-BBD3-4317-9EE0-8003B494339F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DAA-A85E-4A18-BDFB-37F42F1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0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6AFD4-BBD3-4317-9EE0-8003B494339F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DAA-A85E-4A18-BDFB-37F42F1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62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6AFD4-BBD3-4317-9EE0-8003B494339F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DAA-A85E-4A18-BDFB-37F42F1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41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6AFD4-BBD3-4317-9EE0-8003B494339F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DAA-A85E-4A18-BDFB-37F42F1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40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6AFD4-BBD3-4317-9EE0-8003B494339F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9DAA-A85E-4A18-BDFB-37F42F1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1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6AFD4-BBD3-4317-9EE0-8003B494339F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E9DAA-A85E-4A18-BDFB-37F42F117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74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C0FE6-E923-4AD9-BA5F-C34A5719B5E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2/4/2020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E9DAA-A85E-4A18-BDFB-37F42F117C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7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7.jpe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3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13" Type="http://schemas.openxmlformats.org/officeDocument/2006/relationships/image" Target="../media/image97.emf"/><Relationship Id="rId18" Type="http://schemas.openxmlformats.org/officeDocument/2006/relationships/image" Target="../media/image102.emf"/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12" Type="http://schemas.openxmlformats.org/officeDocument/2006/relationships/image" Target="../media/image96.emf"/><Relationship Id="rId17" Type="http://schemas.openxmlformats.org/officeDocument/2006/relationships/image" Target="../media/image101.emf"/><Relationship Id="rId2" Type="http://schemas.openxmlformats.org/officeDocument/2006/relationships/image" Target="../media/image86.emf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emf"/><Relationship Id="rId5" Type="http://schemas.openxmlformats.org/officeDocument/2006/relationships/image" Target="../media/image89.emf"/><Relationship Id="rId15" Type="http://schemas.openxmlformats.org/officeDocument/2006/relationships/image" Target="../media/image99.emf"/><Relationship Id="rId10" Type="http://schemas.openxmlformats.org/officeDocument/2006/relationships/image" Target="../media/image94.emf"/><Relationship Id="rId19" Type="http://schemas.openxmlformats.org/officeDocument/2006/relationships/image" Target="../media/image103.png"/><Relationship Id="rId4" Type="http://schemas.openxmlformats.org/officeDocument/2006/relationships/image" Target="../media/image88.emf"/><Relationship Id="rId9" Type="http://schemas.openxmlformats.org/officeDocument/2006/relationships/image" Target="../media/image93.emf"/><Relationship Id="rId14" Type="http://schemas.openxmlformats.org/officeDocument/2006/relationships/image" Target="../media/image9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8.png"/><Relationship Id="rId5" Type="http://schemas.openxmlformats.org/officeDocument/2006/relationships/image" Target="../media/image6.png"/><Relationship Id="rId10" Type="http://schemas.openxmlformats.org/officeDocument/2006/relationships/image" Target="../media/image27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/>
        </p:nvSpPr>
        <p:spPr>
          <a:xfrm>
            <a:off x="3143250" y="5105400"/>
            <a:ext cx="3373928" cy="1752600"/>
          </a:xfrm>
          <a:prstGeom prst="triangle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Isosceles Triangle 7"/>
          <p:cNvSpPr/>
          <p:nvPr/>
        </p:nvSpPr>
        <p:spPr>
          <a:xfrm>
            <a:off x="5303520" y="112542"/>
            <a:ext cx="6903797" cy="6745458"/>
          </a:xfrm>
          <a:prstGeom prst="triangle">
            <a:avLst>
              <a:gd name="adj" fmla="val 100000"/>
            </a:avLst>
          </a:prstGeom>
          <a:solidFill>
            <a:srgbClr val="89C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5D1E5"/>
              </a:solidFill>
            </a:endParaRPr>
          </a:p>
        </p:txBody>
      </p:sp>
      <p:sp>
        <p:nvSpPr>
          <p:cNvPr id="6" name="Subtitle 6"/>
          <p:cNvSpPr>
            <a:spLocks noGrp="1"/>
          </p:cNvSpPr>
          <p:nvPr>
            <p:ph type="subTitle" idx="1"/>
          </p:nvPr>
        </p:nvSpPr>
        <p:spPr>
          <a:xfrm>
            <a:off x="3429793" y="2362200"/>
            <a:ext cx="5103019" cy="1219200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>
                <a:solidFill>
                  <a:srgbClr val="0B77BB"/>
                </a:solidFill>
              </a:rPr>
              <a:t>Md. Shahed Hasib Bhuiyan </a:t>
            </a:r>
          </a:p>
          <a:p>
            <a:pPr algn="ctr"/>
            <a:r>
              <a:rPr lang="en-US" sz="2000" b="1" dirty="0">
                <a:solidFill>
                  <a:srgbClr val="0B77BB"/>
                </a:solidFill>
              </a:rPr>
              <a:t>CTO, NNS Solution Ltd</a:t>
            </a:r>
          </a:p>
          <a:p>
            <a:pPr algn="ctr"/>
            <a:r>
              <a:rPr lang="en-US" sz="2000" b="1" dirty="0">
                <a:solidFill>
                  <a:srgbClr val="0B77BB"/>
                </a:solidFill>
              </a:rPr>
              <a:t>VCIX-NV, VCAP (DCD,DCA), CDCS, CCSP, MCSA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6517178" y="1147157"/>
            <a:ext cx="5674821" cy="5710844"/>
          </a:xfrm>
          <a:prstGeom prst="triangle">
            <a:avLst>
              <a:gd name="adj" fmla="val 100000"/>
            </a:avLst>
          </a:prstGeom>
          <a:solidFill>
            <a:srgbClr val="0B7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-12469" y="1724893"/>
            <a:ext cx="5145579" cy="5120639"/>
          </a:xfrm>
          <a:prstGeom prst="triangle">
            <a:avLst>
              <a:gd name="adj" fmla="val 100000"/>
            </a:avLst>
          </a:prstGeom>
          <a:solidFill>
            <a:srgbClr val="6E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2307" y="6548021"/>
            <a:ext cx="531971" cy="304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367C2B"/>
                </a:solidFill>
              </a:rPr>
              <a:t>NNS</a:t>
            </a:r>
          </a:p>
        </p:txBody>
      </p:sp>
      <p:sp>
        <p:nvSpPr>
          <p:cNvPr id="15" name="Isosceles Triangle 14"/>
          <p:cNvSpPr/>
          <p:nvPr/>
        </p:nvSpPr>
        <p:spPr>
          <a:xfrm>
            <a:off x="3143250" y="5848350"/>
            <a:ext cx="1977391" cy="1009651"/>
          </a:xfrm>
          <a:prstGeom prst="triangle">
            <a:avLst>
              <a:gd name="adj" fmla="val 49325"/>
            </a:avLst>
          </a:prstGeom>
          <a:solidFill>
            <a:srgbClr val="1758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Isosceles Triangle 15"/>
          <p:cNvSpPr/>
          <p:nvPr/>
        </p:nvSpPr>
        <p:spPr>
          <a:xfrm>
            <a:off x="5303520" y="6238043"/>
            <a:ext cx="1213658" cy="619957"/>
          </a:xfrm>
          <a:prstGeom prst="triangle">
            <a:avLst>
              <a:gd name="adj" fmla="val 50735"/>
            </a:avLst>
          </a:prstGeom>
          <a:solidFill>
            <a:srgbClr val="1D63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1579203" y="1045698"/>
            <a:ext cx="9141619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S</a:t>
            </a:r>
            <a:r>
              <a:rPr lang="en-US" dirty="0" smtClean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oftware-Defined </a:t>
            </a:r>
            <a:r>
              <a:rPr lang="en-US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Data </a:t>
            </a:r>
            <a:r>
              <a:rPr lang="en-US" dirty="0" smtClean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Center</a:t>
            </a:r>
          </a:p>
          <a:p>
            <a:pPr algn="ctr"/>
            <a:r>
              <a:rPr lang="en-US" dirty="0" smtClean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Overview</a:t>
            </a:r>
            <a:endParaRPr lang="en-US" dirty="0">
              <a:solidFill>
                <a:schemeClr val="accent6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2" name="Text Placeholder 4"/>
          <p:cNvSpPr>
            <a:spLocks noGrp="1"/>
          </p:cNvSpPr>
          <p:nvPr/>
        </p:nvSpPr>
        <p:spPr>
          <a:xfrm>
            <a:off x="10256145" y="6514448"/>
            <a:ext cx="2338201" cy="2722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883392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83392" rtl="0" eaLnBrk="1" latinLnBrk="0" hangingPunct="1">
              <a:lnSpc>
                <a:spcPct val="90000"/>
              </a:lnSpc>
              <a:spcBef>
                <a:spcPts val="773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9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2pPr>
            <a:lvl3pPr marL="0" indent="0" algn="l" defTabSz="883392" rtl="0" eaLnBrk="1" latinLnBrk="0" hangingPunct="1">
              <a:lnSpc>
                <a:spcPct val="90000"/>
              </a:lnSpc>
              <a:spcBef>
                <a:spcPts val="58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9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3pPr>
            <a:lvl4pPr marL="0" indent="0" algn="l" defTabSz="883392" rtl="0" eaLnBrk="1" latinLnBrk="0" hangingPunct="1">
              <a:lnSpc>
                <a:spcPct val="90000"/>
              </a:lnSpc>
              <a:spcBef>
                <a:spcPts val="58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9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4pPr>
            <a:lvl5pPr marL="0" indent="0" algn="l" defTabSz="883392" rtl="0" eaLnBrk="1" latinLnBrk="0" hangingPunct="1">
              <a:lnSpc>
                <a:spcPct val="90000"/>
              </a:lnSpc>
              <a:spcBef>
                <a:spcPts val="58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9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0" indent="0" algn="l" defTabSz="883392" rtl="0" eaLnBrk="1" latinLnBrk="0" hangingPunct="1">
              <a:lnSpc>
                <a:spcPct val="90000"/>
              </a:lnSpc>
              <a:spcBef>
                <a:spcPts val="58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None/>
              <a:defRPr sz="19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6pPr>
            <a:lvl7pPr marL="0" indent="0" algn="l" defTabSz="883392" rtl="0" eaLnBrk="1" latinLnBrk="0" hangingPunct="1">
              <a:lnSpc>
                <a:spcPct val="90000"/>
              </a:lnSpc>
              <a:spcBef>
                <a:spcPts val="58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9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7pPr>
            <a:lvl8pPr marL="0" indent="0" algn="l" defTabSz="883392" rtl="0" eaLnBrk="1" latinLnBrk="0" hangingPunct="1">
              <a:lnSpc>
                <a:spcPct val="90000"/>
              </a:lnSpc>
              <a:spcBef>
                <a:spcPts val="58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None/>
              <a:defRPr sz="19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8pPr>
            <a:lvl9pPr marL="0" indent="0" algn="l" defTabSz="883392" rtl="0" eaLnBrk="1" latinLnBrk="0" hangingPunct="1">
              <a:lnSpc>
                <a:spcPct val="90000"/>
              </a:lnSpc>
              <a:spcBef>
                <a:spcPts val="58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9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Date: 04-02-2020</a:t>
            </a:r>
          </a:p>
        </p:txBody>
      </p:sp>
    </p:spTree>
    <p:extLst>
      <p:ext uri="{BB962C8B-B14F-4D97-AF65-F5344CB8AC3E}">
        <p14:creationId xmlns:p14="http://schemas.microsoft.com/office/powerpoint/2010/main" val="172900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76163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utoShape 26"/>
          <p:cNvSpPr>
            <a:spLocks noChangeArrowheads="1"/>
          </p:cNvSpPr>
          <p:nvPr/>
        </p:nvSpPr>
        <p:spPr bwMode="auto">
          <a:xfrm>
            <a:off x="2261962" y="1196184"/>
            <a:ext cx="3133725" cy="469900"/>
          </a:xfrm>
          <a:prstGeom prst="flowChartAlternate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Physical World</a:t>
            </a:r>
          </a:p>
        </p:txBody>
      </p:sp>
      <p:sp>
        <p:nvSpPr>
          <p:cNvPr id="25" name="Content Placeholder 118"/>
          <p:cNvSpPr txBox="1">
            <a:spLocks/>
          </p:cNvSpPr>
          <p:nvPr/>
        </p:nvSpPr>
        <p:spPr bwMode="auto">
          <a:xfrm>
            <a:off x="1814286" y="3831654"/>
            <a:ext cx="4191000" cy="425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1463" indent="-271463" eaLnBrk="0" hangingPunct="0">
              <a:spcBef>
                <a:spcPct val="50000"/>
              </a:spcBef>
              <a:spcAft>
                <a:spcPct val="0"/>
              </a:spcAft>
              <a:buClr>
                <a:srgbClr val="009DDC"/>
              </a:buClr>
              <a:buBlip>
                <a:blip r:embed="rId2"/>
              </a:buBlip>
              <a:defRPr/>
            </a:pPr>
            <a:r>
              <a:rPr lang="en-US" sz="1200" b="1" dirty="0">
                <a:solidFill>
                  <a:srgbClr val="333333"/>
                </a:solidFill>
                <a:ea typeface="ＭＳ Ｐゴシック"/>
                <a:cs typeface="Arial" charset="0"/>
              </a:rPr>
              <a:t>1:1 relationship</a:t>
            </a:r>
            <a:r>
              <a:rPr lang="en-US" sz="1200" dirty="0">
                <a:solidFill>
                  <a:srgbClr val="333333"/>
                </a:solidFill>
                <a:ea typeface="ＭＳ Ｐゴシック"/>
                <a:cs typeface="Arial" charset="0"/>
              </a:rPr>
              <a:t> between applications and hardware</a:t>
            </a:r>
          </a:p>
        </p:txBody>
      </p:sp>
      <p:pic>
        <p:nvPicPr>
          <p:cNvPr id="26" name="Picture 6" descr="DGRM_Trad_Arch_Q109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28686" y="1687052"/>
            <a:ext cx="1145754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15"/>
          <p:cNvSpPr txBox="1">
            <a:spLocks noChangeArrowheads="1"/>
          </p:cNvSpPr>
          <p:nvPr/>
        </p:nvSpPr>
        <p:spPr bwMode="auto">
          <a:xfrm>
            <a:off x="2042886" y="2645902"/>
            <a:ext cx="533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600" dirty="0">
                <a:solidFill>
                  <a:srgbClr val="333333"/>
                </a:solidFill>
              </a:rPr>
              <a:t>1 :1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1904563" y="4333699"/>
            <a:ext cx="4038600" cy="1828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168275" indent="-168275">
              <a:lnSpc>
                <a:spcPct val="87000"/>
              </a:lnSpc>
              <a:spcAft>
                <a:spcPct val="30000"/>
              </a:spcAft>
              <a:buClr>
                <a:srgbClr val="333333"/>
              </a:buClr>
              <a:buSzPct val="80000"/>
              <a:defRPr/>
            </a:pPr>
            <a:r>
              <a:rPr lang="en-US" sz="1600" b="1" u="sng" dirty="0">
                <a:solidFill>
                  <a:srgbClr val="000000"/>
                </a:solidFill>
                <a:ea typeface="ＭＳ Ｐゴシック"/>
                <a:cs typeface="Arial"/>
              </a:rPr>
              <a:t>Traditional x86 Architecture</a:t>
            </a:r>
          </a:p>
          <a:p>
            <a:pPr marL="285750" indent="-285750">
              <a:lnSpc>
                <a:spcPct val="87000"/>
              </a:lnSpc>
              <a:spcAft>
                <a:spcPct val="30000"/>
              </a:spcAft>
              <a:buClr>
                <a:srgbClr val="333333"/>
              </a:buClr>
              <a:buSzPct val="80000"/>
              <a:buFontTx/>
              <a:buChar char="•"/>
              <a:defRPr/>
            </a:pPr>
            <a:r>
              <a:rPr lang="en-US" sz="1600" b="1" dirty="0">
                <a:solidFill>
                  <a:srgbClr val="000000"/>
                </a:solidFill>
                <a:ea typeface="ＭＳ Ｐゴシック"/>
                <a:cs typeface="Arial"/>
              </a:rPr>
              <a:t>Legacy rule</a:t>
            </a:r>
            <a:r>
              <a:rPr lang="en-US" sz="1600" dirty="0">
                <a:solidFill>
                  <a:srgbClr val="000000"/>
                </a:solidFill>
                <a:ea typeface="ＭＳ Ｐゴシック"/>
                <a:cs typeface="Arial"/>
              </a:rPr>
              <a:t>:  Run </a:t>
            </a:r>
            <a:r>
              <a:rPr lang="en-US" sz="1600" b="1" dirty="0">
                <a:solidFill>
                  <a:srgbClr val="000000"/>
                </a:solidFill>
                <a:ea typeface="ＭＳ Ｐゴシック"/>
                <a:cs typeface="Arial"/>
              </a:rPr>
              <a:t>only one</a:t>
            </a:r>
            <a:r>
              <a:rPr lang="en-US" sz="1600" dirty="0">
                <a:solidFill>
                  <a:srgbClr val="000000"/>
                </a:solidFill>
                <a:ea typeface="ＭＳ Ｐゴシック"/>
                <a:cs typeface="Arial"/>
              </a:rPr>
              <a:t> application per server because single application crashes resulting in OS or server failure</a:t>
            </a:r>
          </a:p>
          <a:p>
            <a:pPr marL="285750" indent="-285750">
              <a:lnSpc>
                <a:spcPct val="87000"/>
              </a:lnSpc>
              <a:spcAft>
                <a:spcPct val="30000"/>
              </a:spcAft>
              <a:buClr>
                <a:srgbClr val="333333"/>
              </a:buClr>
              <a:buSzPct val="80000"/>
              <a:buFontTx/>
              <a:buChar char="•"/>
              <a:defRPr/>
            </a:pPr>
            <a:r>
              <a:rPr lang="en-US" sz="1600" u="sng" dirty="0">
                <a:solidFill>
                  <a:srgbClr val="000000"/>
                </a:solidFill>
                <a:ea typeface="ＭＳ Ｐゴシック"/>
                <a:cs typeface="Arial"/>
              </a:rPr>
              <a:t>Typical hardware utilization below 8%</a:t>
            </a:r>
          </a:p>
        </p:txBody>
      </p:sp>
      <p:sp>
        <p:nvSpPr>
          <p:cNvPr id="29" name="AutoShape 19"/>
          <p:cNvSpPr>
            <a:spLocks noChangeArrowheads="1"/>
          </p:cNvSpPr>
          <p:nvPr/>
        </p:nvSpPr>
        <p:spPr bwMode="auto">
          <a:xfrm>
            <a:off x="5471886" y="2525252"/>
            <a:ext cx="990600" cy="533400"/>
          </a:xfrm>
          <a:prstGeom prst="rightArrow">
            <a:avLst>
              <a:gd name="adj1" fmla="val 50000"/>
              <a:gd name="adj2" fmla="val 46429"/>
            </a:avLst>
          </a:prstGeom>
          <a:solidFill>
            <a:srgbClr val="96969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Aft>
                <a:spcPct val="0"/>
              </a:spcAft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0" name="Content Placeholder 118"/>
          <p:cNvSpPr txBox="1">
            <a:spLocks/>
          </p:cNvSpPr>
          <p:nvPr/>
        </p:nvSpPr>
        <p:spPr bwMode="auto">
          <a:xfrm>
            <a:off x="6157686" y="3838399"/>
            <a:ext cx="403860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1463" indent="-271463" eaLnBrk="0" hangingPunct="0">
              <a:spcBef>
                <a:spcPct val="50000"/>
              </a:spcBef>
              <a:spcAft>
                <a:spcPct val="0"/>
              </a:spcAft>
              <a:buClr>
                <a:srgbClr val="009DDC"/>
              </a:buClr>
              <a:buBlip>
                <a:blip r:embed="rId2"/>
              </a:buBlip>
              <a:defRPr/>
            </a:pPr>
            <a:r>
              <a:rPr lang="en-US" sz="1100" b="1" dirty="0">
                <a:solidFill>
                  <a:srgbClr val="333333"/>
                </a:solidFill>
                <a:ea typeface="ＭＳ Ｐゴシック"/>
                <a:cs typeface="Arial" charset="0"/>
              </a:rPr>
              <a:t>Many:1</a:t>
            </a:r>
            <a:r>
              <a:rPr lang="en-US" sz="1100" dirty="0">
                <a:solidFill>
                  <a:srgbClr val="333333"/>
                </a:solidFill>
                <a:ea typeface="ＭＳ Ｐゴシック"/>
                <a:cs typeface="Arial" charset="0"/>
              </a:rPr>
              <a:t> relationship between applications and hardware</a:t>
            </a:r>
          </a:p>
        </p:txBody>
      </p:sp>
      <p:pic>
        <p:nvPicPr>
          <p:cNvPr id="31" name="Picture 4" descr="DGRM_Server_VMs_detail_6_VMware_Q408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53086" y="1680702"/>
            <a:ext cx="1974850" cy="213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AutoShape 26"/>
          <p:cNvSpPr>
            <a:spLocks noChangeArrowheads="1"/>
          </p:cNvSpPr>
          <p:nvPr/>
        </p:nvSpPr>
        <p:spPr bwMode="auto">
          <a:xfrm>
            <a:off x="6829316" y="1196184"/>
            <a:ext cx="3133725" cy="469900"/>
          </a:xfrm>
          <a:prstGeom prst="flowChartAlternateProcess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Aft>
                <a:spcPct val="0"/>
              </a:spcAft>
            </a:pPr>
            <a:r>
              <a:rPr lang="en-US" sz="2000" b="1" dirty="0">
                <a:solidFill>
                  <a:srgbClr val="000000"/>
                </a:solidFill>
              </a:rPr>
              <a:t>Virtual World</a:t>
            </a:r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6462486" y="2601452"/>
            <a:ext cx="914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600" dirty="0">
                <a:solidFill>
                  <a:srgbClr val="333333"/>
                </a:solidFill>
              </a:rPr>
              <a:t>Many :1</a:t>
            </a:r>
          </a:p>
        </p:txBody>
      </p:sp>
      <p:sp>
        <p:nvSpPr>
          <p:cNvPr id="34" name="Rounded Rectangle 33"/>
          <p:cNvSpPr/>
          <p:nvPr/>
        </p:nvSpPr>
        <p:spPr bwMode="auto">
          <a:xfrm>
            <a:off x="6233886" y="4333699"/>
            <a:ext cx="4038600" cy="18288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168275" indent="-168275">
              <a:lnSpc>
                <a:spcPct val="87000"/>
              </a:lnSpc>
              <a:spcAft>
                <a:spcPct val="30000"/>
              </a:spcAft>
              <a:buClr>
                <a:srgbClr val="333333"/>
              </a:buClr>
              <a:buSzPct val="80000"/>
              <a:defRPr/>
            </a:pPr>
            <a:r>
              <a:rPr lang="en-US" sz="1600" b="1" u="sng" dirty="0">
                <a:solidFill>
                  <a:srgbClr val="000000"/>
                </a:solidFill>
                <a:ea typeface="ＭＳ Ｐゴシック"/>
                <a:cs typeface="Arial" charset="0"/>
              </a:rPr>
              <a:t>Virtualization: </a:t>
            </a:r>
          </a:p>
          <a:p>
            <a:pPr marL="285750" indent="-285750">
              <a:lnSpc>
                <a:spcPct val="87000"/>
              </a:lnSpc>
              <a:spcAft>
                <a:spcPct val="30000"/>
              </a:spcAft>
              <a:buClr>
                <a:srgbClr val="333333"/>
              </a:buClr>
              <a:buSzPct val="80000"/>
              <a:buFontTx/>
              <a:buChar char="•"/>
              <a:defRPr/>
            </a:pPr>
            <a:r>
              <a:rPr lang="en-US" sz="1600" b="1" dirty="0">
                <a:solidFill>
                  <a:srgbClr val="000000"/>
                </a:solidFill>
                <a:ea typeface="ＭＳ Ｐゴシック"/>
                <a:cs typeface="Arial"/>
              </a:rPr>
              <a:t>New rule</a:t>
            </a:r>
            <a:r>
              <a:rPr lang="en-US" sz="1600" dirty="0">
                <a:solidFill>
                  <a:srgbClr val="000000"/>
                </a:solidFill>
                <a:ea typeface="ＭＳ Ｐゴシック"/>
                <a:cs typeface="Arial"/>
              </a:rPr>
              <a:t>:  Run </a:t>
            </a:r>
            <a:r>
              <a:rPr lang="en-US" sz="1600" b="1" dirty="0">
                <a:solidFill>
                  <a:srgbClr val="000000"/>
                </a:solidFill>
                <a:ea typeface="ＭＳ Ｐゴシック"/>
                <a:cs typeface="Arial"/>
              </a:rPr>
              <a:t>multiple</a:t>
            </a:r>
            <a:r>
              <a:rPr lang="en-US" sz="1600" dirty="0">
                <a:solidFill>
                  <a:srgbClr val="000000"/>
                </a:solidFill>
                <a:ea typeface="ＭＳ Ｐゴシック"/>
                <a:cs typeface="Arial"/>
              </a:rPr>
              <a:t> applications per server because OS/applications are isolated from one another</a:t>
            </a:r>
          </a:p>
          <a:p>
            <a:pPr marL="168275" indent="-168275">
              <a:lnSpc>
                <a:spcPct val="87000"/>
              </a:lnSpc>
              <a:spcAft>
                <a:spcPct val="30000"/>
              </a:spcAft>
              <a:buClr>
                <a:srgbClr val="333333"/>
              </a:buClr>
              <a:buSzPct val="80000"/>
              <a:buFontTx/>
              <a:buChar char="•"/>
              <a:defRPr/>
            </a:pPr>
            <a:r>
              <a:rPr lang="en-US" sz="1600" u="sng" dirty="0">
                <a:solidFill>
                  <a:srgbClr val="000000"/>
                </a:solidFill>
                <a:ea typeface="ＭＳ Ｐゴシック"/>
                <a:cs typeface="Arial" charset="0"/>
              </a:rPr>
              <a:t>Typical hardware utilization 80%</a:t>
            </a:r>
          </a:p>
        </p:txBody>
      </p:sp>
      <p:pic>
        <p:nvPicPr>
          <p:cNvPr id="35" name="Picture 6" descr="DGRM_Trad_Arch_Q109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4486" y="1687052"/>
            <a:ext cx="1145754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6" descr="DGRM_Trad_Arch_Q109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7532" y="1687052"/>
            <a:ext cx="1145754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6" descr="DGRM_Trad_Arch_Q109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28686" y="2525252"/>
            <a:ext cx="1145754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6" descr="DGRM_Trad_Arch_Q109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4486" y="2525252"/>
            <a:ext cx="1145754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6" descr="DGRM_Trad_Arch_Q109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00286" y="2525252"/>
            <a:ext cx="1145754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itle 14"/>
          <p:cNvSpPr txBox="1">
            <a:spLocks/>
          </p:cNvSpPr>
          <p:nvPr/>
        </p:nvSpPr>
        <p:spPr>
          <a:xfrm>
            <a:off x="463696" y="844525"/>
            <a:ext cx="10051904" cy="333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How does Server Virtualization Solve My Problems?</a:t>
            </a:r>
          </a:p>
        </p:txBody>
      </p:sp>
    </p:spTree>
    <p:extLst>
      <p:ext uri="{BB962C8B-B14F-4D97-AF65-F5344CB8AC3E}">
        <p14:creationId xmlns:p14="http://schemas.microsoft.com/office/powerpoint/2010/main" val="31330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8" grpId="0" animBg="1"/>
      <p:bldP spid="29" grpId="0" animBg="1"/>
      <p:bldP spid="30" grpId="0"/>
      <p:bldP spid="32" grpId="0"/>
      <p:bldP spid="33" grpId="0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76163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2133600" y="3762102"/>
            <a:ext cx="6705600" cy="777240"/>
            <a:chOff x="1143000" y="3718560"/>
            <a:chExt cx="6705600" cy="777240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1143000" y="3718560"/>
              <a:ext cx="6705600" cy="777240"/>
            </a:xfrm>
            <a:prstGeom prst="roundRect">
              <a:avLst/>
            </a:prstGeom>
            <a:solidFill>
              <a:srgbClr val="0070C0"/>
            </a:solidFill>
            <a:ln w="12700">
              <a:noFill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38100" h="12700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85000"/>
                </a:lnSpc>
                <a:spcAft>
                  <a:spcPct val="0"/>
                </a:spcAft>
                <a:buClr>
                  <a:srgbClr val="000000"/>
                </a:buClr>
                <a:defRPr/>
              </a:pPr>
              <a:endParaRPr lang="en-US" sz="2000" b="1" dirty="0">
                <a:solidFill>
                  <a:srgbClr val="FFFFFF"/>
                </a:solidFill>
              </a:endParaRPr>
            </a:p>
          </p:txBody>
        </p:sp>
        <p:grpSp>
          <p:nvGrpSpPr>
            <p:cNvPr id="25" name="Group 25"/>
            <p:cNvGrpSpPr>
              <a:grpSpLocks/>
            </p:cNvGrpSpPr>
            <p:nvPr/>
          </p:nvGrpSpPr>
          <p:grpSpPr bwMode="auto">
            <a:xfrm>
              <a:off x="1257789" y="3853342"/>
              <a:ext cx="6590811" cy="479425"/>
              <a:chOff x="1256972" y="3718943"/>
              <a:chExt cx="6592267" cy="479425"/>
            </a:xfrm>
          </p:grpSpPr>
          <p:sp>
            <p:nvSpPr>
              <p:cNvPr id="26" name="Text Box 27"/>
              <p:cNvSpPr txBox="1">
                <a:spLocks noChangeArrowheads="1"/>
              </p:cNvSpPr>
              <p:nvPr/>
            </p:nvSpPr>
            <p:spPr bwMode="auto">
              <a:xfrm>
                <a:off x="1752386" y="3785375"/>
                <a:ext cx="6096853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ct val="0"/>
                  </a:spcAft>
                </a:pPr>
                <a:r>
                  <a:rPr lang="en-US" b="1" dirty="0">
                    <a:solidFill>
                      <a:srgbClr val="FFFFFF"/>
                    </a:solidFill>
                  </a:rPr>
                  <a:t>Improve application availability</a:t>
                </a:r>
              </a:p>
            </p:txBody>
          </p:sp>
          <p:sp>
            <p:nvSpPr>
              <p:cNvPr id="27" name="Oval 66"/>
              <p:cNvSpPr>
                <a:spLocks noChangeArrowheads="1"/>
              </p:cNvSpPr>
              <p:nvPr/>
            </p:nvSpPr>
            <p:spPr bwMode="auto">
              <a:xfrm>
                <a:off x="1256972" y="3718943"/>
                <a:ext cx="495413" cy="47942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en-US" sz="1600" b="1" dirty="0">
                    <a:solidFill>
                      <a:srgbClr val="000000"/>
                    </a:solidFill>
                    <a:ea typeface="ＭＳ Ｐゴシック"/>
                    <a:cs typeface="Arial" charset="0"/>
                  </a:rPr>
                  <a:t>3</a:t>
                </a:r>
                <a:endParaRPr lang="en-US" sz="1600" b="1" dirty="0">
                  <a:solidFill>
                    <a:srgbClr val="000000"/>
                  </a:solidFill>
                  <a:latin typeface="Arial" pitchFamily="34" charset="0"/>
                  <a:ea typeface="ＭＳ Ｐゴシック"/>
                  <a:cs typeface="Arial" pitchFamily="34" charset="0"/>
                </a:endParaRP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133600" y="4828902"/>
            <a:ext cx="6705600" cy="777240"/>
            <a:chOff x="1143000" y="4785360"/>
            <a:chExt cx="6705600" cy="777240"/>
          </a:xfrm>
        </p:grpSpPr>
        <p:sp>
          <p:nvSpPr>
            <p:cNvPr id="29" name="Rounded Rectangle 28"/>
            <p:cNvSpPr/>
            <p:nvPr/>
          </p:nvSpPr>
          <p:spPr bwMode="auto">
            <a:xfrm>
              <a:off x="1143000" y="4785360"/>
              <a:ext cx="6705600" cy="777240"/>
            </a:xfrm>
            <a:prstGeom prst="roundRect">
              <a:avLst/>
            </a:prstGeom>
            <a:solidFill>
              <a:srgbClr val="0070C0"/>
            </a:solidFill>
            <a:ln w="12700">
              <a:noFill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38100" h="12700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85000"/>
                </a:lnSpc>
                <a:spcAft>
                  <a:spcPct val="0"/>
                </a:spcAft>
                <a:buClr>
                  <a:srgbClr val="000000"/>
                </a:buClr>
                <a:defRPr/>
              </a:pPr>
              <a:endParaRPr lang="en-US" sz="2000" b="1" dirty="0">
                <a:solidFill>
                  <a:srgbClr val="FFFFFF"/>
                </a:solidFill>
              </a:endParaRPr>
            </a:p>
          </p:txBody>
        </p:sp>
        <p:grpSp>
          <p:nvGrpSpPr>
            <p:cNvPr id="30" name="Group 26"/>
            <p:cNvGrpSpPr>
              <a:grpSpLocks/>
            </p:cNvGrpSpPr>
            <p:nvPr/>
          </p:nvGrpSpPr>
          <p:grpSpPr bwMode="auto">
            <a:xfrm>
              <a:off x="1260768" y="4930775"/>
              <a:ext cx="6587831" cy="479425"/>
              <a:chOff x="1225337" y="4702175"/>
              <a:chExt cx="6587128" cy="479425"/>
            </a:xfrm>
          </p:grpSpPr>
          <p:sp>
            <p:nvSpPr>
              <p:cNvPr id="31" name="Text Box 27"/>
              <p:cNvSpPr txBox="1">
                <a:spLocks noChangeArrowheads="1"/>
              </p:cNvSpPr>
              <p:nvPr/>
            </p:nvSpPr>
            <p:spPr bwMode="auto">
              <a:xfrm>
                <a:off x="1721510" y="4766932"/>
                <a:ext cx="609095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ct val="0"/>
                  </a:spcAft>
                </a:pPr>
                <a:r>
                  <a:rPr lang="en-US" b="1" dirty="0">
                    <a:solidFill>
                      <a:srgbClr val="FFFFFF"/>
                    </a:solidFill>
                  </a:rPr>
                  <a:t>Considerable amount of Savings</a:t>
                </a:r>
              </a:p>
            </p:txBody>
          </p:sp>
          <p:sp>
            <p:nvSpPr>
              <p:cNvPr id="32" name="Oval 66"/>
              <p:cNvSpPr>
                <a:spLocks noChangeArrowheads="1"/>
              </p:cNvSpPr>
              <p:nvPr/>
            </p:nvSpPr>
            <p:spPr bwMode="auto">
              <a:xfrm>
                <a:off x="1225337" y="4702175"/>
                <a:ext cx="495246" cy="47942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en-US" sz="1600" b="1" dirty="0">
                    <a:solidFill>
                      <a:srgbClr val="000000"/>
                    </a:solidFill>
                    <a:ea typeface="ＭＳ Ｐゴシック"/>
                    <a:cs typeface="Arial" charset="0"/>
                  </a:rPr>
                  <a:t>4</a:t>
                </a:r>
                <a:endParaRPr lang="en-US" sz="1600" b="1" dirty="0">
                  <a:solidFill>
                    <a:srgbClr val="000000"/>
                  </a:solidFill>
                  <a:latin typeface="Arial" pitchFamily="34" charset="0"/>
                  <a:ea typeface="ＭＳ Ｐゴシック"/>
                  <a:cs typeface="Arial" pitchFamily="34" charset="0"/>
                </a:endParaRPr>
              </a:p>
            </p:txBody>
          </p:sp>
        </p:grpSp>
      </p:grpSp>
      <p:grpSp>
        <p:nvGrpSpPr>
          <p:cNvPr id="33" name="Group 18"/>
          <p:cNvGrpSpPr>
            <a:grpSpLocks/>
          </p:cNvGrpSpPr>
          <p:nvPr/>
        </p:nvGrpSpPr>
        <p:grpSpPr bwMode="auto">
          <a:xfrm>
            <a:off x="2133600" y="1627868"/>
            <a:ext cx="6705600" cy="777875"/>
            <a:chOff x="1143000" y="1584960"/>
            <a:chExt cx="6705600" cy="777240"/>
          </a:xfrm>
        </p:grpSpPr>
        <p:sp>
          <p:nvSpPr>
            <p:cNvPr id="34" name="Rounded Rectangle 33"/>
            <p:cNvSpPr/>
            <p:nvPr/>
          </p:nvSpPr>
          <p:spPr bwMode="auto">
            <a:xfrm>
              <a:off x="1143000" y="1584960"/>
              <a:ext cx="6705600" cy="777240"/>
            </a:xfrm>
            <a:prstGeom prst="roundRect">
              <a:avLst/>
            </a:prstGeom>
            <a:solidFill>
              <a:srgbClr val="0070C0"/>
            </a:solidFill>
            <a:ln w="12700">
              <a:noFill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38100" h="12700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85000"/>
                </a:lnSpc>
                <a:spcAft>
                  <a:spcPct val="0"/>
                </a:spcAft>
                <a:buClr>
                  <a:srgbClr val="000000"/>
                </a:buClr>
                <a:defRPr/>
              </a:pPr>
              <a:endParaRPr lang="en-US" sz="2000" b="1" dirty="0">
                <a:solidFill>
                  <a:srgbClr val="FFFFFF"/>
                </a:solidFill>
              </a:endParaRPr>
            </a:p>
          </p:txBody>
        </p:sp>
        <p:grpSp>
          <p:nvGrpSpPr>
            <p:cNvPr id="35" name="Group 23"/>
            <p:cNvGrpSpPr>
              <a:grpSpLocks/>
            </p:cNvGrpSpPr>
            <p:nvPr/>
          </p:nvGrpSpPr>
          <p:grpSpPr bwMode="auto">
            <a:xfrm>
              <a:off x="1261694" y="1730891"/>
              <a:ext cx="6586906" cy="479033"/>
              <a:chOff x="1323011" y="1634592"/>
              <a:chExt cx="6586906" cy="479033"/>
            </a:xfrm>
          </p:grpSpPr>
          <p:sp>
            <p:nvSpPr>
              <p:cNvPr id="36" name="Text Box 27"/>
              <p:cNvSpPr txBox="1">
                <a:spLocks noChangeArrowheads="1"/>
              </p:cNvSpPr>
              <p:nvPr/>
            </p:nvSpPr>
            <p:spPr bwMode="auto">
              <a:xfrm>
                <a:off x="1814411" y="1713528"/>
                <a:ext cx="6095506" cy="3690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ct val="0"/>
                  </a:spcAft>
                </a:pPr>
                <a:r>
                  <a:rPr lang="en-US" b="1" dirty="0">
                    <a:solidFill>
                      <a:srgbClr val="FFFFFF"/>
                    </a:solidFill>
                  </a:rPr>
                  <a:t>Make Better use of existing or new infrastructure</a:t>
                </a:r>
              </a:p>
            </p:txBody>
          </p:sp>
          <p:sp>
            <p:nvSpPr>
              <p:cNvPr id="37" name="Oval 66"/>
              <p:cNvSpPr>
                <a:spLocks noChangeArrowheads="1"/>
              </p:cNvSpPr>
              <p:nvPr/>
            </p:nvSpPr>
            <p:spPr bwMode="auto">
              <a:xfrm>
                <a:off x="1323011" y="1634592"/>
                <a:ext cx="495300" cy="47903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en-US" sz="1600" b="1" dirty="0">
                    <a:solidFill>
                      <a:srgbClr val="000000"/>
                    </a:solidFill>
                    <a:ea typeface="ＭＳ Ｐゴシック"/>
                    <a:cs typeface="Arial" charset="0"/>
                  </a:rPr>
                  <a:t>1</a:t>
                </a:r>
                <a:endParaRPr lang="en-US" sz="1600" b="1" dirty="0">
                  <a:solidFill>
                    <a:srgbClr val="000000"/>
                  </a:solidFill>
                  <a:latin typeface="Arial" pitchFamily="34" charset="0"/>
                  <a:ea typeface="ＭＳ Ｐゴシック"/>
                  <a:cs typeface="Arial" pitchFamily="34" charset="0"/>
                </a:endParaRPr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2133600" y="2695302"/>
            <a:ext cx="6705600" cy="777240"/>
            <a:chOff x="1143000" y="2651760"/>
            <a:chExt cx="6705600" cy="777240"/>
          </a:xfrm>
        </p:grpSpPr>
        <p:sp>
          <p:nvSpPr>
            <p:cNvPr id="39" name="Rounded Rectangle 38"/>
            <p:cNvSpPr/>
            <p:nvPr/>
          </p:nvSpPr>
          <p:spPr bwMode="auto">
            <a:xfrm>
              <a:off x="1143000" y="2651760"/>
              <a:ext cx="6705600" cy="777240"/>
            </a:xfrm>
            <a:prstGeom prst="roundRect">
              <a:avLst/>
            </a:prstGeom>
            <a:solidFill>
              <a:srgbClr val="0070C0"/>
            </a:solidFill>
            <a:ln w="12700">
              <a:noFill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38100" h="12700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85000"/>
                </a:lnSpc>
                <a:spcAft>
                  <a:spcPct val="0"/>
                </a:spcAft>
                <a:buClr>
                  <a:srgbClr val="000000"/>
                </a:buClr>
                <a:defRPr/>
              </a:pPr>
              <a:endParaRPr lang="en-US" sz="2000" b="1" dirty="0">
                <a:solidFill>
                  <a:srgbClr val="FFFFFF"/>
                </a:solidFill>
              </a:endParaRPr>
            </a:p>
          </p:txBody>
        </p:sp>
        <p:grpSp>
          <p:nvGrpSpPr>
            <p:cNvPr id="40" name="Group 24"/>
            <p:cNvGrpSpPr>
              <a:grpSpLocks/>
            </p:cNvGrpSpPr>
            <p:nvPr/>
          </p:nvGrpSpPr>
          <p:grpSpPr bwMode="auto">
            <a:xfrm>
              <a:off x="1259856" y="2786542"/>
              <a:ext cx="6588744" cy="479425"/>
              <a:chOff x="1259037" y="2728343"/>
              <a:chExt cx="6590199" cy="479425"/>
            </a:xfrm>
          </p:grpSpPr>
          <p:sp>
            <p:nvSpPr>
              <p:cNvPr id="41" name="Text Box 27"/>
              <p:cNvSpPr txBox="1">
                <a:spLocks noChangeArrowheads="1"/>
              </p:cNvSpPr>
              <p:nvPr/>
            </p:nvSpPr>
            <p:spPr bwMode="auto">
              <a:xfrm>
                <a:off x="1752383" y="2817000"/>
                <a:ext cx="6096853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l">
                  <a:spcAft>
                    <a:spcPct val="0"/>
                  </a:spcAft>
                </a:pPr>
                <a:r>
                  <a:rPr lang="en-US" b="1" dirty="0">
                    <a:solidFill>
                      <a:srgbClr val="FFFFFF"/>
                    </a:solidFill>
                  </a:rPr>
                  <a:t>Save time in managing infrastructure</a:t>
                </a:r>
              </a:p>
            </p:txBody>
          </p:sp>
          <p:sp>
            <p:nvSpPr>
              <p:cNvPr id="42" name="Oval 66"/>
              <p:cNvSpPr>
                <a:spLocks noChangeArrowheads="1"/>
              </p:cNvSpPr>
              <p:nvPr/>
            </p:nvSpPr>
            <p:spPr bwMode="auto">
              <a:xfrm>
                <a:off x="1259037" y="2728343"/>
                <a:ext cx="495413" cy="47942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Aft>
                    <a:spcPct val="0"/>
                  </a:spcAft>
                  <a:defRPr/>
                </a:pPr>
                <a:r>
                  <a:rPr lang="en-US" sz="1600" b="1" dirty="0">
                    <a:solidFill>
                      <a:srgbClr val="000000"/>
                    </a:solidFill>
                    <a:ea typeface="ＭＳ Ｐゴシック"/>
                    <a:cs typeface="Arial" charset="0"/>
                  </a:rPr>
                  <a:t>2</a:t>
                </a:r>
                <a:endParaRPr lang="en-US" sz="1600" b="1" dirty="0">
                  <a:solidFill>
                    <a:srgbClr val="000000"/>
                  </a:solidFill>
                  <a:latin typeface="Arial" pitchFamily="34" charset="0"/>
                  <a:ea typeface="ＭＳ Ｐゴシック"/>
                  <a:cs typeface="Arial" pitchFamily="34" charset="0"/>
                </a:endParaRPr>
              </a:p>
            </p:txBody>
          </p:sp>
        </p:grpSp>
      </p:grpSp>
      <p:sp>
        <p:nvSpPr>
          <p:cNvPr id="48" name="Title 14"/>
          <p:cNvSpPr txBox="1">
            <a:spLocks/>
          </p:cNvSpPr>
          <p:nvPr/>
        </p:nvSpPr>
        <p:spPr>
          <a:xfrm>
            <a:off x="463696" y="844525"/>
            <a:ext cx="8398764" cy="333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accent6"/>
                </a:solidFill>
                <a:latin typeface="Browallia New" panose="020B0604020202020204" pitchFamily="34" charset="-34"/>
                <a:ea typeface="+mj-ea"/>
                <a:cs typeface="Browallia New" panose="020B0604020202020204" pitchFamily="34" charset="-34"/>
              </a:defRPr>
            </a:lvl1pPr>
          </a:lstStyle>
          <a:p>
            <a:r>
              <a:rPr lang="en-US" dirty="0"/>
              <a:t>Key benefits of Server Virtualization</a:t>
            </a:r>
          </a:p>
        </p:txBody>
      </p:sp>
    </p:spTree>
    <p:extLst>
      <p:ext uri="{BB962C8B-B14F-4D97-AF65-F5344CB8AC3E}">
        <p14:creationId xmlns:p14="http://schemas.microsoft.com/office/powerpoint/2010/main" val="2074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76163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5"/>
          <p:cNvGrpSpPr>
            <a:grpSpLocks/>
          </p:cNvGrpSpPr>
          <p:nvPr/>
        </p:nvGrpSpPr>
        <p:grpSpPr bwMode="auto">
          <a:xfrm>
            <a:off x="7518904" y="1730287"/>
            <a:ext cx="673100" cy="1530350"/>
            <a:chOff x="4446" y="3238"/>
            <a:chExt cx="783" cy="1782"/>
          </a:xfrm>
        </p:grpSpPr>
        <p:grpSp>
          <p:nvGrpSpPr>
            <p:cNvPr id="25" name="Group 6"/>
            <p:cNvGrpSpPr>
              <a:grpSpLocks/>
            </p:cNvGrpSpPr>
            <p:nvPr/>
          </p:nvGrpSpPr>
          <p:grpSpPr bwMode="auto">
            <a:xfrm>
              <a:off x="4452" y="4066"/>
              <a:ext cx="775" cy="956"/>
              <a:chOff x="473" y="789"/>
              <a:chExt cx="798" cy="983"/>
            </a:xfrm>
          </p:grpSpPr>
          <p:sp>
            <p:nvSpPr>
              <p:cNvPr id="111" name="Freeform 7"/>
              <p:cNvSpPr>
                <a:spLocks/>
              </p:cNvSpPr>
              <p:nvPr/>
            </p:nvSpPr>
            <p:spPr bwMode="auto">
              <a:xfrm>
                <a:off x="482" y="955"/>
                <a:ext cx="317" cy="808"/>
              </a:xfrm>
              <a:custGeom>
                <a:avLst/>
                <a:gdLst>
                  <a:gd name="T0" fmla="*/ 317 w 317"/>
                  <a:gd name="T1" fmla="*/ 54 h 808"/>
                  <a:gd name="T2" fmla="*/ 307 w 317"/>
                  <a:gd name="T3" fmla="*/ 808 h 808"/>
                  <a:gd name="T4" fmla="*/ 0 w 317"/>
                  <a:gd name="T5" fmla="*/ 753 h 808"/>
                  <a:gd name="T6" fmla="*/ 10 w 317"/>
                  <a:gd name="T7" fmla="*/ 0 h 808"/>
                  <a:gd name="T8" fmla="*/ 317 w 317"/>
                  <a:gd name="T9" fmla="*/ 54 h 8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7"/>
                  <a:gd name="T16" fmla="*/ 0 h 808"/>
                  <a:gd name="T17" fmla="*/ 317 w 317"/>
                  <a:gd name="T18" fmla="*/ 808 h 8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7" h="808">
                    <a:moveTo>
                      <a:pt x="317" y="54"/>
                    </a:moveTo>
                    <a:lnTo>
                      <a:pt x="307" y="808"/>
                    </a:lnTo>
                    <a:lnTo>
                      <a:pt x="0" y="753"/>
                    </a:lnTo>
                    <a:lnTo>
                      <a:pt x="10" y="0"/>
                    </a:lnTo>
                    <a:lnTo>
                      <a:pt x="317" y="5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12" name="Freeform 8"/>
              <p:cNvSpPr>
                <a:spLocks/>
              </p:cNvSpPr>
              <p:nvPr/>
            </p:nvSpPr>
            <p:spPr bwMode="auto">
              <a:xfrm>
                <a:off x="789" y="853"/>
                <a:ext cx="473" cy="910"/>
              </a:xfrm>
              <a:custGeom>
                <a:avLst/>
                <a:gdLst>
                  <a:gd name="T0" fmla="*/ 10 w 473"/>
                  <a:gd name="T1" fmla="*/ 156 h 910"/>
                  <a:gd name="T2" fmla="*/ 473 w 473"/>
                  <a:gd name="T3" fmla="*/ 0 h 910"/>
                  <a:gd name="T4" fmla="*/ 463 w 473"/>
                  <a:gd name="T5" fmla="*/ 756 h 910"/>
                  <a:gd name="T6" fmla="*/ 0 w 473"/>
                  <a:gd name="T7" fmla="*/ 910 h 910"/>
                  <a:gd name="T8" fmla="*/ 10 w 473"/>
                  <a:gd name="T9" fmla="*/ 156 h 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3"/>
                  <a:gd name="T16" fmla="*/ 0 h 910"/>
                  <a:gd name="T17" fmla="*/ 473 w 473"/>
                  <a:gd name="T18" fmla="*/ 910 h 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3" h="910">
                    <a:moveTo>
                      <a:pt x="10" y="156"/>
                    </a:moveTo>
                    <a:lnTo>
                      <a:pt x="473" y="0"/>
                    </a:lnTo>
                    <a:lnTo>
                      <a:pt x="463" y="756"/>
                    </a:lnTo>
                    <a:lnTo>
                      <a:pt x="0" y="910"/>
                    </a:lnTo>
                    <a:lnTo>
                      <a:pt x="1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13" name="Freeform 9"/>
              <p:cNvSpPr>
                <a:spLocks/>
              </p:cNvSpPr>
              <p:nvPr/>
            </p:nvSpPr>
            <p:spPr bwMode="auto">
              <a:xfrm>
                <a:off x="492" y="799"/>
                <a:ext cx="770" cy="210"/>
              </a:xfrm>
              <a:custGeom>
                <a:avLst/>
                <a:gdLst>
                  <a:gd name="T0" fmla="*/ 0 w 770"/>
                  <a:gd name="T1" fmla="*/ 156 h 210"/>
                  <a:gd name="T2" fmla="*/ 463 w 770"/>
                  <a:gd name="T3" fmla="*/ 0 h 210"/>
                  <a:gd name="T4" fmla="*/ 770 w 770"/>
                  <a:gd name="T5" fmla="*/ 54 h 210"/>
                  <a:gd name="T6" fmla="*/ 307 w 770"/>
                  <a:gd name="T7" fmla="*/ 210 h 210"/>
                  <a:gd name="T8" fmla="*/ 0 w 770"/>
                  <a:gd name="T9" fmla="*/ 156 h 2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0"/>
                  <a:gd name="T16" fmla="*/ 0 h 210"/>
                  <a:gd name="T17" fmla="*/ 770 w 770"/>
                  <a:gd name="T18" fmla="*/ 210 h 2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0" h="210">
                    <a:moveTo>
                      <a:pt x="0" y="156"/>
                    </a:moveTo>
                    <a:lnTo>
                      <a:pt x="463" y="0"/>
                    </a:lnTo>
                    <a:lnTo>
                      <a:pt x="770" y="54"/>
                    </a:lnTo>
                    <a:lnTo>
                      <a:pt x="307" y="21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14" name="Freeform 10"/>
              <p:cNvSpPr>
                <a:spLocks/>
              </p:cNvSpPr>
              <p:nvPr/>
            </p:nvSpPr>
            <p:spPr bwMode="auto">
              <a:xfrm>
                <a:off x="591" y="1434"/>
                <a:ext cx="61" cy="90"/>
              </a:xfrm>
              <a:custGeom>
                <a:avLst/>
                <a:gdLst>
                  <a:gd name="T0" fmla="*/ 297349 w 26"/>
                  <a:gd name="T1" fmla="*/ 239511 h 38"/>
                  <a:gd name="T2" fmla="*/ 166284 w 26"/>
                  <a:gd name="T3" fmla="*/ 488217 h 38"/>
                  <a:gd name="T4" fmla="*/ 11032 w 26"/>
                  <a:gd name="T5" fmla="*/ 260540 h 38"/>
                  <a:gd name="T6" fmla="*/ 142473 w 26"/>
                  <a:gd name="T7" fmla="*/ 11612 h 38"/>
                  <a:gd name="T8" fmla="*/ 297349 w 26"/>
                  <a:gd name="T9" fmla="*/ 239511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38"/>
                  <a:gd name="T17" fmla="*/ 26 w 26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38">
                    <a:moveTo>
                      <a:pt x="25" y="18"/>
                    </a:moveTo>
                    <a:cubicBezTo>
                      <a:pt x="26" y="28"/>
                      <a:pt x="21" y="37"/>
                      <a:pt x="14" y="37"/>
                    </a:cubicBezTo>
                    <a:cubicBezTo>
                      <a:pt x="8" y="38"/>
                      <a:pt x="2" y="30"/>
                      <a:pt x="1" y="20"/>
                    </a:cubicBezTo>
                    <a:cubicBezTo>
                      <a:pt x="0" y="10"/>
                      <a:pt x="5" y="1"/>
                      <a:pt x="12" y="1"/>
                    </a:cubicBezTo>
                    <a:cubicBezTo>
                      <a:pt x="19" y="0"/>
                      <a:pt x="25" y="8"/>
                      <a:pt x="25" y="18"/>
                    </a:cubicBezTo>
                  </a:path>
                </a:pathLst>
              </a:custGeom>
              <a:solidFill>
                <a:srgbClr val="1A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15" name="Freeform 11"/>
              <p:cNvSpPr>
                <a:spLocks/>
              </p:cNvSpPr>
              <p:nvPr/>
            </p:nvSpPr>
            <p:spPr bwMode="auto">
              <a:xfrm>
                <a:off x="596" y="1434"/>
                <a:ext cx="56" cy="90"/>
              </a:xfrm>
              <a:custGeom>
                <a:avLst/>
                <a:gdLst>
                  <a:gd name="T0" fmla="*/ 258393 w 24"/>
                  <a:gd name="T1" fmla="*/ 239511 h 38"/>
                  <a:gd name="T2" fmla="*/ 143173 w 24"/>
                  <a:gd name="T3" fmla="*/ 499175 h 38"/>
                  <a:gd name="T4" fmla="*/ 10519 w 24"/>
                  <a:gd name="T5" fmla="*/ 260540 h 38"/>
                  <a:gd name="T6" fmla="*/ 124558 w 24"/>
                  <a:gd name="T7" fmla="*/ 11612 h 38"/>
                  <a:gd name="T8" fmla="*/ 258393 w 24"/>
                  <a:gd name="T9" fmla="*/ 239511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38"/>
                  <a:gd name="T17" fmla="*/ 24 w 24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38">
                    <a:moveTo>
                      <a:pt x="23" y="18"/>
                    </a:moveTo>
                    <a:cubicBezTo>
                      <a:pt x="24" y="29"/>
                      <a:pt x="20" y="37"/>
                      <a:pt x="13" y="38"/>
                    </a:cubicBezTo>
                    <a:cubicBezTo>
                      <a:pt x="7" y="38"/>
                      <a:pt x="1" y="30"/>
                      <a:pt x="1" y="20"/>
                    </a:cubicBezTo>
                    <a:cubicBezTo>
                      <a:pt x="0" y="10"/>
                      <a:pt x="5" y="1"/>
                      <a:pt x="11" y="1"/>
                    </a:cubicBezTo>
                    <a:cubicBezTo>
                      <a:pt x="17" y="0"/>
                      <a:pt x="23" y="8"/>
                      <a:pt x="23" y="18"/>
                    </a:cubicBezTo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16" name="Freeform 12"/>
              <p:cNvSpPr>
                <a:spLocks/>
              </p:cNvSpPr>
              <p:nvPr/>
            </p:nvSpPr>
            <p:spPr bwMode="auto">
              <a:xfrm>
                <a:off x="541" y="1016"/>
                <a:ext cx="218" cy="366"/>
              </a:xfrm>
              <a:custGeom>
                <a:avLst/>
                <a:gdLst>
                  <a:gd name="T0" fmla="*/ 1217672 w 92"/>
                  <a:gd name="T1" fmla="*/ 328630 h 155"/>
                  <a:gd name="T2" fmla="*/ 1083495 w 92"/>
                  <a:gd name="T3" fmla="*/ 177635 h 155"/>
                  <a:gd name="T4" fmla="*/ 49533 w 92"/>
                  <a:gd name="T5" fmla="*/ 11440 h 155"/>
                  <a:gd name="T6" fmla="*/ 11668 w 92"/>
                  <a:gd name="T7" fmla="*/ 11440 h 155"/>
                  <a:gd name="T8" fmla="*/ 0 w 92"/>
                  <a:gd name="T9" fmla="*/ 1768554 h 155"/>
                  <a:gd name="T10" fmla="*/ 1189519 w 92"/>
                  <a:gd name="T11" fmla="*/ 1971531 h 155"/>
                  <a:gd name="T12" fmla="*/ 1205500 w 92"/>
                  <a:gd name="T13" fmla="*/ 1934848 h 155"/>
                  <a:gd name="T14" fmla="*/ 1217672 w 92"/>
                  <a:gd name="T15" fmla="*/ 328630 h 15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55"/>
                  <a:gd name="T26" fmla="*/ 92 w 92"/>
                  <a:gd name="T27" fmla="*/ 155 h 15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55">
                    <a:moveTo>
                      <a:pt x="92" y="26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90" y="155"/>
                      <a:pt x="90" y="155"/>
                      <a:pt x="90" y="155"/>
                    </a:cubicBezTo>
                    <a:cubicBezTo>
                      <a:pt x="90" y="154"/>
                      <a:pt x="91" y="153"/>
                      <a:pt x="91" y="152"/>
                    </a:cubicBezTo>
                    <a:lnTo>
                      <a:pt x="92" y="26"/>
                    </a:lnTo>
                    <a:close/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17" name="Freeform 13"/>
              <p:cNvSpPr>
                <a:spLocks/>
              </p:cNvSpPr>
              <p:nvPr/>
            </p:nvSpPr>
            <p:spPr bwMode="auto">
              <a:xfrm>
                <a:off x="525" y="1016"/>
                <a:ext cx="229" cy="380"/>
              </a:xfrm>
              <a:custGeom>
                <a:avLst/>
                <a:gdLst>
                  <a:gd name="T0" fmla="*/ 90715 w 97"/>
                  <a:gd name="T1" fmla="*/ 1632520 h 161"/>
                  <a:gd name="T2" fmla="*/ 102174 w 97"/>
                  <a:gd name="T3" fmla="*/ 113889 h 161"/>
                  <a:gd name="T4" fmla="*/ 102174 w 97"/>
                  <a:gd name="T5" fmla="*/ 75011 h 161"/>
                  <a:gd name="T6" fmla="*/ 150474 w 97"/>
                  <a:gd name="T7" fmla="*/ 11426 h 161"/>
                  <a:gd name="T8" fmla="*/ 102174 w 97"/>
                  <a:gd name="T9" fmla="*/ 11426 h 161"/>
                  <a:gd name="T10" fmla="*/ 11436 w 97"/>
                  <a:gd name="T11" fmla="*/ 113889 h 161"/>
                  <a:gd name="T12" fmla="*/ 0 w 97"/>
                  <a:gd name="T13" fmla="*/ 911117 h 161"/>
                  <a:gd name="T14" fmla="*/ 0 w 97"/>
                  <a:gd name="T15" fmla="*/ 1695789 h 161"/>
                  <a:gd name="T16" fmla="*/ 130410 w 97"/>
                  <a:gd name="T17" fmla="*/ 1849993 h 161"/>
                  <a:gd name="T18" fmla="*/ 607889 w 97"/>
                  <a:gd name="T19" fmla="*/ 1936640 h 161"/>
                  <a:gd name="T20" fmla="*/ 1102826 w 97"/>
                  <a:gd name="T21" fmla="*/ 2027170 h 161"/>
                  <a:gd name="T22" fmla="*/ 1232327 w 97"/>
                  <a:gd name="T23" fmla="*/ 1963899 h 161"/>
                  <a:gd name="T24" fmla="*/ 204308 w 97"/>
                  <a:gd name="T25" fmla="*/ 1786356 h 161"/>
                  <a:gd name="T26" fmla="*/ 114094 w 97"/>
                  <a:gd name="T27" fmla="*/ 1747965 h 161"/>
                  <a:gd name="T28" fmla="*/ 90715 w 97"/>
                  <a:gd name="T29" fmla="*/ 163252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61"/>
                  <a:gd name="T47" fmla="*/ 97 w 97"/>
                  <a:gd name="T48" fmla="*/ 161 h 16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61">
                    <a:moveTo>
                      <a:pt x="7" y="129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2" y="1"/>
                      <a:pt x="12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0"/>
                      <a:pt x="4" y="145"/>
                      <a:pt x="10" y="146"/>
                    </a:cubicBezTo>
                    <a:cubicBezTo>
                      <a:pt x="48" y="153"/>
                      <a:pt x="48" y="153"/>
                      <a:pt x="48" y="153"/>
                    </a:cubicBezTo>
                    <a:cubicBezTo>
                      <a:pt x="87" y="160"/>
                      <a:pt x="87" y="160"/>
                      <a:pt x="87" y="160"/>
                    </a:cubicBezTo>
                    <a:cubicBezTo>
                      <a:pt x="92" y="161"/>
                      <a:pt x="95" y="159"/>
                      <a:pt x="97" y="155"/>
                    </a:cubicBezTo>
                    <a:cubicBezTo>
                      <a:pt x="16" y="141"/>
                      <a:pt x="16" y="141"/>
                      <a:pt x="16" y="141"/>
                    </a:cubicBezTo>
                    <a:cubicBezTo>
                      <a:pt x="16" y="141"/>
                      <a:pt x="11" y="141"/>
                      <a:pt x="9" y="138"/>
                    </a:cubicBezTo>
                    <a:cubicBezTo>
                      <a:pt x="6" y="135"/>
                      <a:pt x="7" y="129"/>
                      <a:pt x="7" y="129"/>
                    </a:cubicBezTo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18" name="Freeform 14"/>
              <p:cNvSpPr>
                <a:spLocks/>
              </p:cNvSpPr>
              <p:nvPr/>
            </p:nvSpPr>
            <p:spPr bwMode="auto">
              <a:xfrm>
                <a:off x="560" y="1075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19" name="Freeform 15"/>
              <p:cNvSpPr>
                <a:spLocks/>
              </p:cNvSpPr>
              <p:nvPr/>
            </p:nvSpPr>
            <p:spPr bwMode="auto">
              <a:xfrm>
                <a:off x="560" y="1068"/>
                <a:ext cx="175" cy="45"/>
              </a:xfrm>
              <a:custGeom>
                <a:avLst/>
                <a:gdLst>
                  <a:gd name="T0" fmla="*/ 175 w 175"/>
                  <a:gd name="T1" fmla="*/ 45 h 45"/>
                  <a:gd name="T2" fmla="*/ 175 w 175"/>
                  <a:gd name="T3" fmla="*/ 31 h 45"/>
                  <a:gd name="T4" fmla="*/ 0 w 175"/>
                  <a:gd name="T5" fmla="*/ 0 h 45"/>
                  <a:gd name="T6" fmla="*/ 0 w 175"/>
                  <a:gd name="T7" fmla="*/ 14 h 45"/>
                  <a:gd name="T8" fmla="*/ 175 w 175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5"/>
                  <a:gd name="T17" fmla="*/ 175 w 175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5">
                    <a:moveTo>
                      <a:pt x="175" y="45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5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20" name="Freeform 16"/>
              <p:cNvSpPr>
                <a:spLocks/>
              </p:cNvSpPr>
              <p:nvPr/>
            </p:nvSpPr>
            <p:spPr bwMode="auto">
              <a:xfrm>
                <a:off x="560" y="1120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21" name="Freeform 17"/>
              <p:cNvSpPr>
                <a:spLocks/>
              </p:cNvSpPr>
              <p:nvPr/>
            </p:nvSpPr>
            <p:spPr bwMode="auto">
              <a:xfrm>
                <a:off x="560" y="1111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0 h 47"/>
                  <a:gd name="T4" fmla="*/ 0 w 175"/>
                  <a:gd name="T5" fmla="*/ 0 h 47"/>
                  <a:gd name="T6" fmla="*/ 0 w 175"/>
                  <a:gd name="T7" fmla="*/ 16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22" name="Freeform 18"/>
              <p:cNvSpPr>
                <a:spLocks/>
              </p:cNvSpPr>
              <p:nvPr/>
            </p:nvSpPr>
            <p:spPr bwMode="auto">
              <a:xfrm>
                <a:off x="560" y="1165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4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23" name="Freeform 19"/>
              <p:cNvSpPr>
                <a:spLocks/>
              </p:cNvSpPr>
              <p:nvPr/>
            </p:nvSpPr>
            <p:spPr bwMode="auto">
              <a:xfrm>
                <a:off x="560" y="1155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24" name="Freeform 20"/>
              <p:cNvSpPr>
                <a:spLocks/>
              </p:cNvSpPr>
              <p:nvPr/>
            </p:nvSpPr>
            <p:spPr bwMode="auto">
              <a:xfrm>
                <a:off x="560" y="1207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4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4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25" name="Freeform 21"/>
              <p:cNvSpPr>
                <a:spLocks/>
              </p:cNvSpPr>
              <p:nvPr/>
            </p:nvSpPr>
            <p:spPr bwMode="auto">
              <a:xfrm>
                <a:off x="560" y="1200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26" name="Freeform 22"/>
              <p:cNvSpPr>
                <a:spLocks/>
              </p:cNvSpPr>
              <p:nvPr/>
            </p:nvSpPr>
            <p:spPr bwMode="auto">
              <a:xfrm>
                <a:off x="560" y="1252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27" name="Freeform 23"/>
              <p:cNvSpPr>
                <a:spLocks/>
              </p:cNvSpPr>
              <p:nvPr/>
            </p:nvSpPr>
            <p:spPr bwMode="auto">
              <a:xfrm>
                <a:off x="560" y="1245"/>
                <a:ext cx="175" cy="45"/>
              </a:xfrm>
              <a:custGeom>
                <a:avLst/>
                <a:gdLst>
                  <a:gd name="T0" fmla="*/ 175 w 175"/>
                  <a:gd name="T1" fmla="*/ 45 h 45"/>
                  <a:gd name="T2" fmla="*/ 175 w 175"/>
                  <a:gd name="T3" fmla="*/ 31 h 45"/>
                  <a:gd name="T4" fmla="*/ 0 w 175"/>
                  <a:gd name="T5" fmla="*/ 0 h 45"/>
                  <a:gd name="T6" fmla="*/ 0 w 175"/>
                  <a:gd name="T7" fmla="*/ 14 h 45"/>
                  <a:gd name="T8" fmla="*/ 175 w 175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5"/>
                  <a:gd name="T17" fmla="*/ 175 w 175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5">
                    <a:moveTo>
                      <a:pt x="175" y="45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5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28" name="Freeform 24"/>
              <p:cNvSpPr>
                <a:spLocks/>
              </p:cNvSpPr>
              <p:nvPr/>
            </p:nvSpPr>
            <p:spPr bwMode="auto">
              <a:xfrm>
                <a:off x="560" y="1297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29" name="Freeform 25"/>
              <p:cNvSpPr>
                <a:spLocks/>
              </p:cNvSpPr>
              <p:nvPr/>
            </p:nvSpPr>
            <p:spPr bwMode="auto">
              <a:xfrm>
                <a:off x="560" y="1290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4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30" name="Freeform 26"/>
              <p:cNvSpPr>
                <a:spLocks noEditPoints="1"/>
              </p:cNvSpPr>
              <p:nvPr/>
            </p:nvSpPr>
            <p:spPr bwMode="auto">
              <a:xfrm>
                <a:off x="473" y="789"/>
                <a:ext cx="798" cy="983"/>
              </a:xfrm>
              <a:custGeom>
                <a:avLst/>
                <a:gdLst>
                  <a:gd name="T0" fmla="*/ 2593998 w 338"/>
                  <a:gd name="T1" fmla="*/ 48538 h 416"/>
                  <a:gd name="T2" fmla="*/ 4245506 w 338"/>
                  <a:gd name="T3" fmla="*/ 347127 h 416"/>
                  <a:gd name="T4" fmla="*/ 4191499 w 338"/>
                  <a:gd name="T5" fmla="*/ 4450799 h 416"/>
                  <a:gd name="T6" fmla="*/ 1700163 w 338"/>
                  <a:gd name="T7" fmla="*/ 5288007 h 416"/>
                  <a:gd name="T8" fmla="*/ 48350 w 338"/>
                  <a:gd name="T9" fmla="*/ 4988622 h 416"/>
                  <a:gd name="T10" fmla="*/ 102189 w 338"/>
                  <a:gd name="T11" fmla="*/ 896354 h 416"/>
                  <a:gd name="T12" fmla="*/ 2593998 w 338"/>
                  <a:gd name="T13" fmla="*/ 48538 h 416"/>
                  <a:gd name="T14" fmla="*/ 2593998 w 338"/>
                  <a:gd name="T15" fmla="*/ 0 h 416"/>
                  <a:gd name="T16" fmla="*/ 2577561 w 338"/>
                  <a:gd name="T17" fmla="*/ 0 h 416"/>
                  <a:gd name="T18" fmla="*/ 75182 w 338"/>
                  <a:gd name="T19" fmla="*/ 847814 h 416"/>
                  <a:gd name="T20" fmla="*/ 48350 w 338"/>
                  <a:gd name="T21" fmla="*/ 896354 h 416"/>
                  <a:gd name="T22" fmla="*/ 0 w 338"/>
                  <a:gd name="T23" fmla="*/ 4988622 h 416"/>
                  <a:gd name="T24" fmla="*/ 38427 w 338"/>
                  <a:gd name="T25" fmla="*/ 5042016 h 416"/>
                  <a:gd name="T26" fmla="*/ 1688268 w 338"/>
                  <a:gd name="T27" fmla="*/ 5335370 h 416"/>
                  <a:gd name="T28" fmla="*/ 1700163 w 338"/>
                  <a:gd name="T29" fmla="*/ 5335370 h 416"/>
                  <a:gd name="T30" fmla="*/ 1716446 w 338"/>
                  <a:gd name="T31" fmla="*/ 5335370 h 416"/>
                  <a:gd name="T32" fmla="*/ 4203460 w 338"/>
                  <a:gd name="T33" fmla="*/ 4487931 h 416"/>
                  <a:gd name="T34" fmla="*/ 4245506 w 338"/>
                  <a:gd name="T35" fmla="*/ 4450799 h 416"/>
                  <a:gd name="T36" fmla="*/ 4293688 w 338"/>
                  <a:gd name="T37" fmla="*/ 347127 h 416"/>
                  <a:gd name="T38" fmla="*/ 4257313 w 338"/>
                  <a:gd name="T39" fmla="*/ 293662 h 416"/>
                  <a:gd name="T40" fmla="*/ 2605432 w 338"/>
                  <a:gd name="T41" fmla="*/ 0 h 416"/>
                  <a:gd name="T42" fmla="*/ 2593998 w 338"/>
                  <a:gd name="T43" fmla="*/ 0 h 41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38"/>
                  <a:gd name="T67" fmla="*/ 0 h 416"/>
                  <a:gd name="T68" fmla="*/ 338 w 338"/>
                  <a:gd name="T69" fmla="*/ 416 h 41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38" h="416">
                    <a:moveTo>
                      <a:pt x="204" y="4"/>
                    </a:moveTo>
                    <a:cubicBezTo>
                      <a:pt x="334" y="27"/>
                      <a:pt x="334" y="27"/>
                      <a:pt x="334" y="2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134" y="412"/>
                      <a:pt x="134" y="412"/>
                      <a:pt x="134" y="412"/>
                    </a:cubicBezTo>
                    <a:cubicBezTo>
                      <a:pt x="4" y="389"/>
                      <a:pt x="4" y="389"/>
                      <a:pt x="4" y="38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204" y="4"/>
                      <a:pt x="204" y="4"/>
                      <a:pt x="204" y="4"/>
                    </a:cubicBezTo>
                    <a:moveTo>
                      <a:pt x="204" y="0"/>
                    </a:moveTo>
                    <a:cubicBezTo>
                      <a:pt x="204" y="0"/>
                      <a:pt x="203" y="0"/>
                      <a:pt x="203" y="0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5" y="66"/>
                      <a:pt x="4" y="68"/>
                      <a:pt x="4" y="70"/>
                    </a:cubicBezTo>
                    <a:cubicBezTo>
                      <a:pt x="0" y="389"/>
                      <a:pt x="0" y="389"/>
                      <a:pt x="0" y="389"/>
                    </a:cubicBezTo>
                    <a:cubicBezTo>
                      <a:pt x="0" y="391"/>
                      <a:pt x="1" y="393"/>
                      <a:pt x="3" y="393"/>
                    </a:cubicBezTo>
                    <a:cubicBezTo>
                      <a:pt x="133" y="416"/>
                      <a:pt x="133" y="416"/>
                      <a:pt x="133" y="416"/>
                    </a:cubicBezTo>
                    <a:cubicBezTo>
                      <a:pt x="133" y="416"/>
                      <a:pt x="133" y="416"/>
                      <a:pt x="134" y="416"/>
                    </a:cubicBezTo>
                    <a:cubicBezTo>
                      <a:pt x="134" y="416"/>
                      <a:pt x="134" y="416"/>
                      <a:pt x="135" y="416"/>
                    </a:cubicBezTo>
                    <a:cubicBezTo>
                      <a:pt x="331" y="350"/>
                      <a:pt x="331" y="350"/>
                      <a:pt x="331" y="350"/>
                    </a:cubicBezTo>
                    <a:cubicBezTo>
                      <a:pt x="333" y="350"/>
                      <a:pt x="334" y="348"/>
                      <a:pt x="334" y="347"/>
                    </a:cubicBezTo>
                    <a:cubicBezTo>
                      <a:pt x="338" y="27"/>
                      <a:pt x="338" y="27"/>
                      <a:pt x="338" y="27"/>
                    </a:cubicBezTo>
                    <a:cubicBezTo>
                      <a:pt x="338" y="25"/>
                      <a:pt x="336" y="23"/>
                      <a:pt x="335" y="2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204" y="0"/>
                      <a:pt x="204" y="0"/>
                      <a:pt x="204" y="0"/>
                    </a:cubicBezTo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26" name="Group 27"/>
            <p:cNvGrpSpPr>
              <a:grpSpLocks/>
            </p:cNvGrpSpPr>
            <p:nvPr/>
          </p:nvGrpSpPr>
          <p:grpSpPr bwMode="auto">
            <a:xfrm>
              <a:off x="4524" y="3929"/>
              <a:ext cx="791" cy="357"/>
              <a:chOff x="1479" y="1007"/>
              <a:chExt cx="791" cy="357"/>
            </a:xfrm>
          </p:grpSpPr>
          <p:sp>
            <p:nvSpPr>
              <p:cNvPr id="84" name="Rectangle 28"/>
              <p:cNvSpPr>
                <a:spLocks noChangeArrowheads="1"/>
              </p:cNvSpPr>
              <p:nvPr/>
            </p:nvSpPr>
            <p:spPr bwMode="auto">
              <a:xfrm>
                <a:off x="1795" y="1354"/>
                <a:ext cx="1" cy="1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Aft>
                    <a:spcPct val="0"/>
                  </a:spcAft>
                </a:pPr>
                <a:endParaRPr lang="en-US" sz="16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Freeform 29"/>
              <p:cNvSpPr>
                <a:spLocks noEditPoints="1"/>
              </p:cNvSpPr>
              <p:nvPr/>
            </p:nvSpPr>
            <p:spPr bwMode="auto">
              <a:xfrm>
                <a:off x="1488" y="1170"/>
                <a:ext cx="310" cy="184"/>
              </a:xfrm>
              <a:custGeom>
                <a:avLst/>
                <a:gdLst>
                  <a:gd name="T0" fmla="*/ 248 w 310"/>
                  <a:gd name="T1" fmla="*/ 45 h 184"/>
                  <a:gd name="T2" fmla="*/ 215 w 310"/>
                  <a:gd name="T3" fmla="*/ 57 h 184"/>
                  <a:gd name="T4" fmla="*/ 210 w 310"/>
                  <a:gd name="T5" fmla="*/ 43 h 184"/>
                  <a:gd name="T6" fmla="*/ 218 w 310"/>
                  <a:gd name="T7" fmla="*/ 40 h 184"/>
                  <a:gd name="T8" fmla="*/ 2 w 310"/>
                  <a:gd name="T9" fmla="*/ 0 h 184"/>
                  <a:gd name="T10" fmla="*/ 0 w 310"/>
                  <a:gd name="T11" fmla="*/ 121 h 184"/>
                  <a:gd name="T12" fmla="*/ 36 w 310"/>
                  <a:gd name="T13" fmla="*/ 109 h 184"/>
                  <a:gd name="T14" fmla="*/ 40 w 310"/>
                  <a:gd name="T15" fmla="*/ 123 h 184"/>
                  <a:gd name="T16" fmla="*/ 14 w 310"/>
                  <a:gd name="T17" fmla="*/ 132 h 184"/>
                  <a:gd name="T18" fmla="*/ 307 w 310"/>
                  <a:gd name="T19" fmla="*/ 184 h 184"/>
                  <a:gd name="T20" fmla="*/ 310 w 310"/>
                  <a:gd name="T21" fmla="*/ 54 h 184"/>
                  <a:gd name="T22" fmla="*/ 248 w 310"/>
                  <a:gd name="T23" fmla="*/ 45 h 184"/>
                  <a:gd name="T24" fmla="*/ 54 w 310"/>
                  <a:gd name="T25" fmla="*/ 118 h 184"/>
                  <a:gd name="T26" fmla="*/ 50 w 310"/>
                  <a:gd name="T27" fmla="*/ 102 h 184"/>
                  <a:gd name="T28" fmla="*/ 88 w 310"/>
                  <a:gd name="T29" fmla="*/ 88 h 184"/>
                  <a:gd name="T30" fmla="*/ 95 w 310"/>
                  <a:gd name="T31" fmla="*/ 104 h 184"/>
                  <a:gd name="T32" fmla="*/ 54 w 310"/>
                  <a:gd name="T33" fmla="*/ 118 h 184"/>
                  <a:gd name="T34" fmla="*/ 109 w 310"/>
                  <a:gd name="T35" fmla="*/ 97 h 184"/>
                  <a:gd name="T36" fmla="*/ 104 w 310"/>
                  <a:gd name="T37" fmla="*/ 83 h 184"/>
                  <a:gd name="T38" fmla="*/ 142 w 310"/>
                  <a:gd name="T39" fmla="*/ 69 h 184"/>
                  <a:gd name="T40" fmla="*/ 147 w 310"/>
                  <a:gd name="T41" fmla="*/ 83 h 184"/>
                  <a:gd name="T42" fmla="*/ 109 w 310"/>
                  <a:gd name="T43" fmla="*/ 97 h 184"/>
                  <a:gd name="T44" fmla="*/ 163 w 310"/>
                  <a:gd name="T45" fmla="*/ 78 h 184"/>
                  <a:gd name="T46" fmla="*/ 156 w 310"/>
                  <a:gd name="T47" fmla="*/ 62 h 184"/>
                  <a:gd name="T48" fmla="*/ 194 w 310"/>
                  <a:gd name="T49" fmla="*/ 47 h 184"/>
                  <a:gd name="T50" fmla="*/ 201 w 310"/>
                  <a:gd name="T51" fmla="*/ 64 h 184"/>
                  <a:gd name="T52" fmla="*/ 163 w 310"/>
                  <a:gd name="T53" fmla="*/ 78 h 18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10"/>
                  <a:gd name="T82" fmla="*/ 0 h 184"/>
                  <a:gd name="T83" fmla="*/ 310 w 310"/>
                  <a:gd name="T84" fmla="*/ 184 h 184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10" h="184">
                    <a:moveTo>
                      <a:pt x="248" y="45"/>
                    </a:moveTo>
                    <a:lnTo>
                      <a:pt x="215" y="57"/>
                    </a:lnTo>
                    <a:lnTo>
                      <a:pt x="210" y="43"/>
                    </a:lnTo>
                    <a:lnTo>
                      <a:pt x="218" y="40"/>
                    </a:lnTo>
                    <a:lnTo>
                      <a:pt x="2" y="0"/>
                    </a:lnTo>
                    <a:lnTo>
                      <a:pt x="0" y="121"/>
                    </a:lnTo>
                    <a:lnTo>
                      <a:pt x="36" y="109"/>
                    </a:lnTo>
                    <a:lnTo>
                      <a:pt x="40" y="123"/>
                    </a:lnTo>
                    <a:lnTo>
                      <a:pt x="14" y="132"/>
                    </a:lnTo>
                    <a:lnTo>
                      <a:pt x="307" y="184"/>
                    </a:lnTo>
                    <a:lnTo>
                      <a:pt x="310" y="54"/>
                    </a:lnTo>
                    <a:lnTo>
                      <a:pt x="248" y="45"/>
                    </a:lnTo>
                    <a:close/>
                    <a:moveTo>
                      <a:pt x="54" y="118"/>
                    </a:moveTo>
                    <a:lnTo>
                      <a:pt x="50" y="102"/>
                    </a:lnTo>
                    <a:lnTo>
                      <a:pt x="88" y="88"/>
                    </a:lnTo>
                    <a:lnTo>
                      <a:pt x="95" y="104"/>
                    </a:lnTo>
                    <a:lnTo>
                      <a:pt x="54" y="118"/>
                    </a:lnTo>
                    <a:close/>
                    <a:moveTo>
                      <a:pt x="109" y="97"/>
                    </a:moveTo>
                    <a:lnTo>
                      <a:pt x="104" y="83"/>
                    </a:lnTo>
                    <a:lnTo>
                      <a:pt x="142" y="69"/>
                    </a:lnTo>
                    <a:lnTo>
                      <a:pt x="147" y="83"/>
                    </a:lnTo>
                    <a:lnTo>
                      <a:pt x="109" y="97"/>
                    </a:lnTo>
                    <a:close/>
                    <a:moveTo>
                      <a:pt x="163" y="78"/>
                    </a:moveTo>
                    <a:lnTo>
                      <a:pt x="156" y="62"/>
                    </a:lnTo>
                    <a:lnTo>
                      <a:pt x="194" y="47"/>
                    </a:lnTo>
                    <a:lnTo>
                      <a:pt x="201" y="64"/>
                    </a:lnTo>
                    <a:lnTo>
                      <a:pt x="163" y="78"/>
                    </a:lnTo>
                    <a:close/>
                  </a:path>
                </a:pathLst>
              </a:custGeom>
              <a:solidFill>
                <a:srgbClr val="73CE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86" name="Rectangle 30"/>
              <p:cNvSpPr>
                <a:spLocks noChangeArrowheads="1"/>
              </p:cNvSpPr>
              <p:nvPr/>
            </p:nvSpPr>
            <p:spPr bwMode="auto">
              <a:xfrm>
                <a:off x="1795" y="1354"/>
                <a:ext cx="1" cy="1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Aft>
                    <a:spcPct val="0"/>
                  </a:spcAft>
                </a:pPr>
                <a:endParaRPr lang="en-US" sz="16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7" name="Freeform 31"/>
              <p:cNvSpPr>
                <a:spLocks noEditPoints="1"/>
              </p:cNvSpPr>
              <p:nvPr/>
            </p:nvSpPr>
            <p:spPr bwMode="auto">
              <a:xfrm>
                <a:off x="1795" y="1071"/>
                <a:ext cx="466" cy="283"/>
              </a:xfrm>
              <a:custGeom>
                <a:avLst/>
                <a:gdLst>
                  <a:gd name="T0" fmla="*/ 2555753 w 197"/>
                  <a:gd name="T1" fmla="*/ 0 h 120"/>
                  <a:gd name="T2" fmla="*/ 1426440 w 197"/>
                  <a:gd name="T3" fmla="*/ 360740 h 120"/>
                  <a:gd name="T4" fmla="*/ 1491096 w 197"/>
                  <a:gd name="T5" fmla="*/ 376951 h 120"/>
                  <a:gd name="T6" fmla="*/ 1482294 w 197"/>
                  <a:gd name="T7" fmla="*/ 462080 h 120"/>
                  <a:gd name="T8" fmla="*/ 1256991 w 197"/>
                  <a:gd name="T9" fmla="*/ 426847 h 120"/>
                  <a:gd name="T10" fmla="*/ 1256991 w 197"/>
                  <a:gd name="T11" fmla="*/ 415463 h 120"/>
                  <a:gd name="T12" fmla="*/ 11555 w 197"/>
                  <a:gd name="T13" fmla="*/ 814283 h 120"/>
                  <a:gd name="T14" fmla="*/ 11555 w 197"/>
                  <a:gd name="T15" fmla="*/ 814283 h 120"/>
                  <a:gd name="T16" fmla="*/ 0 w 197"/>
                  <a:gd name="T17" fmla="*/ 1505162 h 120"/>
                  <a:gd name="T18" fmla="*/ 2545761 w 197"/>
                  <a:gd name="T19" fmla="*/ 692652 h 120"/>
                  <a:gd name="T20" fmla="*/ 2555753 w 197"/>
                  <a:gd name="T21" fmla="*/ 0 h 120"/>
                  <a:gd name="T22" fmla="*/ 1776108 w 197"/>
                  <a:gd name="T23" fmla="*/ 525390 h 120"/>
                  <a:gd name="T24" fmla="*/ 1558718 w 197"/>
                  <a:gd name="T25" fmla="*/ 478254 h 120"/>
                  <a:gd name="T26" fmla="*/ 1586051 w 197"/>
                  <a:gd name="T27" fmla="*/ 398815 h 120"/>
                  <a:gd name="T28" fmla="*/ 1803657 w 197"/>
                  <a:gd name="T29" fmla="*/ 442315 h 120"/>
                  <a:gd name="T30" fmla="*/ 1776108 w 197"/>
                  <a:gd name="T31" fmla="*/ 525390 h 120"/>
                  <a:gd name="T32" fmla="*/ 2089009 w 197"/>
                  <a:gd name="T33" fmla="*/ 591128 h 120"/>
                  <a:gd name="T34" fmla="*/ 1871567 w 197"/>
                  <a:gd name="T35" fmla="*/ 536773 h 120"/>
                  <a:gd name="T36" fmla="*/ 1880147 w 197"/>
                  <a:gd name="T37" fmla="*/ 451623 h 120"/>
                  <a:gd name="T38" fmla="*/ 2100721 w 197"/>
                  <a:gd name="T39" fmla="*/ 501547 h 120"/>
                  <a:gd name="T40" fmla="*/ 2089009 w 197"/>
                  <a:gd name="T41" fmla="*/ 591128 h 120"/>
                  <a:gd name="T42" fmla="*/ 2402795 w 197"/>
                  <a:gd name="T43" fmla="*/ 638231 h 120"/>
                  <a:gd name="T44" fmla="*/ 2177280 w 197"/>
                  <a:gd name="T45" fmla="*/ 600099 h 120"/>
                  <a:gd name="T46" fmla="*/ 2193959 w 197"/>
                  <a:gd name="T47" fmla="*/ 517008 h 120"/>
                  <a:gd name="T48" fmla="*/ 2413639 w 197"/>
                  <a:gd name="T49" fmla="*/ 564283 h 120"/>
                  <a:gd name="T50" fmla="*/ 2402795 w 197"/>
                  <a:gd name="T51" fmla="*/ 638231 h 120"/>
                  <a:gd name="T52" fmla="*/ 2506870 w 197"/>
                  <a:gd name="T53" fmla="*/ 665828 h 120"/>
                  <a:gd name="T54" fmla="*/ 2491097 w 197"/>
                  <a:gd name="T55" fmla="*/ 665828 h 120"/>
                  <a:gd name="T56" fmla="*/ 2506870 w 197"/>
                  <a:gd name="T57" fmla="*/ 574983 h 120"/>
                  <a:gd name="T58" fmla="*/ 2518425 w 197"/>
                  <a:gd name="T59" fmla="*/ 574983 h 120"/>
                  <a:gd name="T60" fmla="*/ 2506870 w 197"/>
                  <a:gd name="T61" fmla="*/ 665828 h 12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97"/>
                  <a:gd name="T94" fmla="*/ 0 h 120"/>
                  <a:gd name="T95" fmla="*/ 197 w 197"/>
                  <a:gd name="T96" fmla="*/ 120 h 120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97" h="120">
                    <a:moveTo>
                      <a:pt x="197" y="0"/>
                    </a:moveTo>
                    <a:cubicBezTo>
                      <a:pt x="110" y="29"/>
                      <a:pt x="110" y="29"/>
                      <a:pt x="110" y="29"/>
                    </a:cubicBezTo>
                    <a:cubicBezTo>
                      <a:pt x="111" y="29"/>
                      <a:pt x="113" y="30"/>
                      <a:pt x="115" y="30"/>
                    </a:cubicBezTo>
                    <a:cubicBezTo>
                      <a:pt x="114" y="37"/>
                      <a:pt x="114" y="37"/>
                      <a:pt x="114" y="37"/>
                    </a:cubicBezTo>
                    <a:cubicBezTo>
                      <a:pt x="108" y="36"/>
                      <a:pt x="102" y="35"/>
                      <a:pt x="97" y="34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1" y="65"/>
                      <a:pt x="1" y="65"/>
                      <a:pt x="1" y="65"/>
                    </a:cubicBezTo>
                    <a:cubicBezTo>
                      <a:pt x="1" y="65"/>
                      <a:pt x="1" y="65"/>
                      <a:pt x="1" y="65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196" y="55"/>
                      <a:pt x="196" y="55"/>
                      <a:pt x="196" y="55"/>
                    </a:cubicBezTo>
                    <a:lnTo>
                      <a:pt x="197" y="0"/>
                    </a:lnTo>
                    <a:close/>
                    <a:moveTo>
                      <a:pt x="137" y="42"/>
                    </a:moveTo>
                    <a:cubicBezTo>
                      <a:pt x="132" y="41"/>
                      <a:pt x="126" y="39"/>
                      <a:pt x="120" y="38"/>
                    </a:cubicBezTo>
                    <a:cubicBezTo>
                      <a:pt x="122" y="32"/>
                      <a:pt x="122" y="32"/>
                      <a:pt x="122" y="32"/>
                    </a:cubicBezTo>
                    <a:cubicBezTo>
                      <a:pt x="127" y="33"/>
                      <a:pt x="133" y="34"/>
                      <a:pt x="139" y="35"/>
                    </a:cubicBezTo>
                    <a:lnTo>
                      <a:pt x="137" y="42"/>
                    </a:lnTo>
                    <a:close/>
                    <a:moveTo>
                      <a:pt x="161" y="47"/>
                    </a:moveTo>
                    <a:cubicBezTo>
                      <a:pt x="156" y="45"/>
                      <a:pt x="150" y="44"/>
                      <a:pt x="144" y="43"/>
                    </a:cubicBezTo>
                    <a:cubicBezTo>
                      <a:pt x="145" y="36"/>
                      <a:pt x="145" y="36"/>
                      <a:pt x="145" y="36"/>
                    </a:cubicBezTo>
                    <a:cubicBezTo>
                      <a:pt x="151" y="38"/>
                      <a:pt x="157" y="39"/>
                      <a:pt x="162" y="40"/>
                    </a:cubicBezTo>
                    <a:lnTo>
                      <a:pt x="161" y="47"/>
                    </a:lnTo>
                    <a:close/>
                    <a:moveTo>
                      <a:pt x="185" y="51"/>
                    </a:moveTo>
                    <a:cubicBezTo>
                      <a:pt x="180" y="50"/>
                      <a:pt x="175" y="49"/>
                      <a:pt x="168" y="48"/>
                    </a:cubicBezTo>
                    <a:cubicBezTo>
                      <a:pt x="169" y="41"/>
                      <a:pt x="169" y="41"/>
                      <a:pt x="169" y="41"/>
                    </a:cubicBezTo>
                    <a:cubicBezTo>
                      <a:pt x="176" y="43"/>
                      <a:pt x="182" y="44"/>
                      <a:pt x="186" y="45"/>
                    </a:cubicBezTo>
                    <a:lnTo>
                      <a:pt x="185" y="51"/>
                    </a:lnTo>
                    <a:close/>
                    <a:moveTo>
                      <a:pt x="193" y="53"/>
                    </a:moveTo>
                    <a:cubicBezTo>
                      <a:pt x="193" y="53"/>
                      <a:pt x="192" y="53"/>
                      <a:pt x="192" y="53"/>
                    </a:cubicBezTo>
                    <a:cubicBezTo>
                      <a:pt x="193" y="46"/>
                      <a:pt x="193" y="46"/>
                      <a:pt x="193" y="46"/>
                    </a:cubicBezTo>
                    <a:cubicBezTo>
                      <a:pt x="194" y="46"/>
                      <a:pt x="194" y="46"/>
                      <a:pt x="194" y="46"/>
                    </a:cubicBezTo>
                    <a:lnTo>
                      <a:pt x="193" y="53"/>
                    </a:lnTo>
                    <a:close/>
                  </a:path>
                </a:pathLst>
              </a:custGeom>
              <a:solidFill>
                <a:srgbClr val="48BC2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88" name="Freeform 32"/>
              <p:cNvSpPr>
                <a:spLocks noEditPoints="1"/>
              </p:cNvSpPr>
              <p:nvPr/>
            </p:nvSpPr>
            <p:spPr bwMode="auto">
              <a:xfrm>
                <a:off x="1490" y="1017"/>
                <a:ext cx="771" cy="207"/>
              </a:xfrm>
              <a:custGeom>
                <a:avLst/>
                <a:gdLst>
                  <a:gd name="T0" fmla="*/ 1175446 w 326"/>
                  <a:gd name="T1" fmla="*/ 1001052 h 88"/>
                  <a:gd name="T2" fmla="*/ 1346727 w 326"/>
                  <a:gd name="T3" fmla="*/ 939175 h 88"/>
                  <a:gd name="T4" fmla="*/ 1375287 w 326"/>
                  <a:gd name="T5" fmla="*/ 1012197 h 88"/>
                  <a:gd name="T6" fmla="*/ 1346727 w 326"/>
                  <a:gd name="T7" fmla="*/ 1027263 h 88"/>
                  <a:gd name="T8" fmla="*/ 1680640 w 326"/>
                  <a:gd name="T9" fmla="*/ 1074356 h 88"/>
                  <a:gd name="T10" fmla="*/ 2923627 w 326"/>
                  <a:gd name="T11" fmla="*/ 686259 h 88"/>
                  <a:gd name="T12" fmla="*/ 2940587 w 326"/>
                  <a:gd name="T13" fmla="*/ 612943 h 88"/>
                  <a:gd name="T14" fmla="*/ 3092848 w 326"/>
                  <a:gd name="T15" fmla="*/ 632736 h 88"/>
                  <a:gd name="T16" fmla="*/ 4219772 w 326"/>
                  <a:gd name="T17" fmla="*/ 280222 h 88"/>
                  <a:gd name="T18" fmla="*/ 2538969 w 326"/>
                  <a:gd name="T19" fmla="*/ 0 h 88"/>
                  <a:gd name="T20" fmla="*/ 0 w 326"/>
                  <a:gd name="T21" fmla="*/ 793847 h 88"/>
                  <a:gd name="T22" fmla="*/ 0 w 326"/>
                  <a:gd name="T23" fmla="*/ 793847 h 88"/>
                  <a:gd name="T24" fmla="*/ 0 w 326"/>
                  <a:gd name="T25" fmla="*/ 793847 h 88"/>
                  <a:gd name="T26" fmla="*/ 1175446 w 326"/>
                  <a:gd name="T27" fmla="*/ 1001052 h 88"/>
                  <a:gd name="T28" fmla="*/ 2627166 w 326"/>
                  <a:gd name="T29" fmla="*/ 549075 h 88"/>
                  <a:gd name="T30" fmla="*/ 2638700 w 326"/>
                  <a:gd name="T31" fmla="*/ 549075 h 88"/>
                  <a:gd name="T32" fmla="*/ 2847289 w 326"/>
                  <a:gd name="T33" fmla="*/ 587000 h 88"/>
                  <a:gd name="T34" fmla="*/ 2835435 w 326"/>
                  <a:gd name="T35" fmla="*/ 668321 h 88"/>
                  <a:gd name="T36" fmla="*/ 2615246 w 326"/>
                  <a:gd name="T37" fmla="*/ 632736 h 88"/>
                  <a:gd name="T38" fmla="*/ 2615246 w 326"/>
                  <a:gd name="T39" fmla="*/ 621725 h 88"/>
                  <a:gd name="T40" fmla="*/ 2627166 w 326"/>
                  <a:gd name="T41" fmla="*/ 549075 h 88"/>
                  <a:gd name="T42" fmla="*/ 2333318 w 326"/>
                  <a:gd name="T43" fmla="*/ 587000 h 88"/>
                  <a:gd name="T44" fmla="*/ 2333318 w 326"/>
                  <a:gd name="T45" fmla="*/ 587000 h 88"/>
                  <a:gd name="T46" fmla="*/ 2523415 w 326"/>
                  <a:gd name="T47" fmla="*/ 549075 h 88"/>
                  <a:gd name="T48" fmla="*/ 2538969 w 326"/>
                  <a:gd name="T49" fmla="*/ 632736 h 88"/>
                  <a:gd name="T50" fmla="*/ 2353969 w 326"/>
                  <a:gd name="T51" fmla="*/ 668321 h 88"/>
                  <a:gd name="T52" fmla="*/ 2333318 w 326"/>
                  <a:gd name="T53" fmla="*/ 668321 h 88"/>
                  <a:gd name="T54" fmla="*/ 2333318 w 326"/>
                  <a:gd name="T55" fmla="*/ 668321 h 88"/>
                  <a:gd name="T56" fmla="*/ 2306047 w 326"/>
                  <a:gd name="T57" fmla="*/ 596960 h 88"/>
                  <a:gd name="T58" fmla="*/ 2333318 w 326"/>
                  <a:gd name="T59" fmla="*/ 587000 h 88"/>
                  <a:gd name="T60" fmla="*/ 2211249 w 326"/>
                  <a:gd name="T61" fmla="*/ 621725 h 88"/>
                  <a:gd name="T62" fmla="*/ 2255113 w 326"/>
                  <a:gd name="T63" fmla="*/ 705769 h 88"/>
                  <a:gd name="T64" fmla="*/ 2048627 w 326"/>
                  <a:gd name="T65" fmla="*/ 782702 h 88"/>
                  <a:gd name="T66" fmla="*/ 2009233 w 326"/>
                  <a:gd name="T67" fmla="*/ 694525 h 88"/>
                  <a:gd name="T68" fmla="*/ 2211249 w 326"/>
                  <a:gd name="T69" fmla="*/ 621725 h 88"/>
                  <a:gd name="T70" fmla="*/ 1926133 w 326"/>
                  <a:gd name="T71" fmla="*/ 731997 h 88"/>
                  <a:gd name="T72" fmla="*/ 1953837 w 326"/>
                  <a:gd name="T73" fmla="*/ 805366 h 88"/>
                  <a:gd name="T74" fmla="*/ 1745182 w 326"/>
                  <a:gd name="T75" fmla="*/ 877525 h 88"/>
                  <a:gd name="T76" fmla="*/ 1724531 w 326"/>
                  <a:gd name="T77" fmla="*/ 805366 h 88"/>
                  <a:gd name="T78" fmla="*/ 1926133 w 326"/>
                  <a:gd name="T79" fmla="*/ 731997 h 88"/>
                  <a:gd name="T80" fmla="*/ 1631798 w 326"/>
                  <a:gd name="T81" fmla="*/ 828412 h 88"/>
                  <a:gd name="T82" fmla="*/ 1668749 w 326"/>
                  <a:gd name="T83" fmla="*/ 912886 h 88"/>
                  <a:gd name="T84" fmla="*/ 1460518 w 326"/>
                  <a:gd name="T85" fmla="*/ 989820 h 88"/>
                  <a:gd name="T86" fmla="*/ 1423228 w 326"/>
                  <a:gd name="T87" fmla="*/ 901732 h 88"/>
                  <a:gd name="T88" fmla="*/ 1631798 w 326"/>
                  <a:gd name="T89" fmla="*/ 828412 h 8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326"/>
                  <a:gd name="T136" fmla="*/ 0 h 88"/>
                  <a:gd name="T137" fmla="*/ 326 w 326"/>
                  <a:gd name="T138" fmla="*/ 88 h 88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326" h="88">
                    <a:moveTo>
                      <a:pt x="91" y="82"/>
                    </a:moveTo>
                    <a:cubicBezTo>
                      <a:pt x="104" y="77"/>
                      <a:pt x="104" y="77"/>
                      <a:pt x="104" y="77"/>
                    </a:cubicBezTo>
                    <a:cubicBezTo>
                      <a:pt x="106" y="83"/>
                      <a:pt x="106" y="83"/>
                      <a:pt x="106" y="83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30" y="88"/>
                      <a:pt x="130" y="88"/>
                      <a:pt x="130" y="88"/>
                    </a:cubicBezTo>
                    <a:cubicBezTo>
                      <a:pt x="226" y="56"/>
                      <a:pt x="226" y="56"/>
                      <a:pt x="226" y="56"/>
                    </a:cubicBezTo>
                    <a:cubicBezTo>
                      <a:pt x="227" y="50"/>
                      <a:pt x="227" y="50"/>
                      <a:pt x="227" y="50"/>
                    </a:cubicBezTo>
                    <a:cubicBezTo>
                      <a:pt x="231" y="50"/>
                      <a:pt x="235" y="51"/>
                      <a:pt x="239" y="52"/>
                    </a:cubicBezTo>
                    <a:cubicBezTo>
                      <a:pt x="326" y="23"/>
                      <a:pt x="326" y="23"/>
                      <a:pt x="326" y="23"/>
                    </a:cubicBezTo>
                    <a:cubicBezTo>
                      <a:pt x="196" y="0"/>
                      <a:pt x="196" y="0"/>
                      <a:pt x="196" y="0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lnTo>
                      <a:pt x="91" y="82"/>
                    </a:lnTo>
                    <a:close/>
                    <a:moveTo>
                      <a:pt x="203" y="45"/>
                    </a:moveTo>
                    <a:cubicBezTo>
                      <a:pt x="204" y="45"/>
                      <a:pt x="204" y="45"/>
                      <a:pt x="204" y="45"/>
                    </a:cubicBezTo>
                    <a:cubicBezTo>
                      <a:pt x="205" y="45"/>
                      <a:pt x="212" y="47"/>
                      <a:pt x="220" y="48"/>
                    </a:cubicBezTo>
                    <a:cubicBezTo>
                      <a:pt x="219" y="55"/>
                      <a:pt x="219" y="55"/>
                      <a:pt x="219" y="55"/>
                    </a:cubicBezTo>
                    <a:cubicBezTo>
                      <a:pt x="210" y="53"/>
                      <a:pt x="204" y="52"/>
                      <a:pt x="202" y="52"/>
                    </a:cubicBezTo>
                    <a:cubicBezTo>
                      <a:pt x="202" y="52"/>
                      <a:pt x="202" y="52"/>
                      <a:pt x="202" y="51"/>
                    </a:cubicBezTo>
                    <a:lnTo>
                      <a:pt x="203" y="45"/>
                    </a:lnTo>
                    <a:close/>
                    <a:moveTo>
                      <a:pt x="180" y="48"/>
                    </a:moveTo>
                    <a:cubicBezTo>
                      <a:pt x="180" y="48"/>
                      <a:pt x="180" y="48"/>
                      <a:pt x="180" y="48"/>
                    </a:cubicBezTo>
                    <a:cubicBezTo>
                      <a:pt x="180" y="48"/>
                      <a:pt x="188" y="46"/>
                      <a:pt x="195" y="45"/>
                    </a:cubicBezTo>
                    <a:cubicBezTo>
                      <a:pt x="196" y="52"/>
                      <a:pt x="196" y="52"/>
                      <a:pt x="196" y="52"/>
                    </a:cubicBezTo>
                    <a:cubicBezTo>
                      <a:pt x="190" y="52"/>
                      <a:pt x="183" y="54"/>
                      <a:pt x="182" y="55"/>
                    </a:cubicBezTo>
                    <a:cubicBezTo>
                      <a:pt x="180" y="55"/>
                      <a:pt x="180" y="55"/>
                      <a:pt x="180" y="55"/>
                    </a:cubicBezTo>
                    <a:cubicBezTo>
                      <a:pt x="180" y="55"/>
                      <a:pt x="180" y="55"/>
                      <a:pt x="180" y="55"/>
                    </a:cubicBezTo>
                    <a:cubicBezTo>
                      <a:pt x="178" y="49"/>
                      <a:pt x="178" y="49"/>
                      <a:pt x="178" y="49"/>
                    </a:cubicBezTo>
                    <a:lnTo>
                      <a:pt x="180" y="48"/>
                    </a:lnTo>
                    <a:close/>
                    <a:moveTo>
                      <a:pt x="171" y="51"/>
                    </a:moveTo>
                    <a:cubicBezTo>
                      <a:pt x="174" y="58"/>
                      <a:pt x="174" y="58"/>
                      <a:pt x="174" y="58"/>
                    </a:cubicBezTo>
                    <a:cubicBezTo>
                      <a:pt x="158" y="64"/>
                      <a:pt x="158" y="64"/>
                      <a:pt x="158" y="64"/>
                    </a:cubicBezTo>
                    <a:cubicBezTo>
                      <a:pt x="155" y="57"/>
                      <a:pt x="155" y="57"/>
                      <a:pt x="155" y="57"/>
                    </a:cubicBezTo>
                    <a:lnTo>
                      <a:pt x="171" y="51"/>
                    </a:lnTo>
                    <a:close/>
                    <a:moveTo>
                      <a:pt x="149" y="60"/>
                    </a:moveTo>
                    <a:cubicBezTo>
                      <a:pt x="151" y="66"/>
                      <a:pt x="151" y="66"/>
                      <a:pt x="151" y="66"/>
                    </a:cubicBezTo>
                    <a:cubicBezTo>
                      <a:pt x="135" y="72"/>
                      <a:pt x="135" y="72"/>
                      <a:pt x="135" y="72"/>
                    </a:cubicBezTo>
                    <a:cubicBezTo>
                      <a:pt x="133" y="66"/>
                      <a:pt x="133" y="66"/>
                      <a:pt x="133" y="66"/>
                    </a:cubicBezTo>
                    <a:lnTo>
                      <a:pt x="149" y="60"/>
                    </a:lnTo>
                    <a:close/>
                    <a:moveTo>
                      <a:pt x="126" y="68"/>
                    </a:moveTo>
                    <a:cubicBezTo>
                      <a:pt x="129" y="75"/>
                      <a:pt x="129" y="75"/>
                      <a:pt x="129" y="75"/>
                    </a:cubicBezTo>
                    <a:cubicBezTo>
                      <a:pt x="113" y="81"/>
                      <a:pt x="113" y="81"/>
                      <a:pt x="113" y="81"/>
                    </a:cubicBezTo>
                    <a:cubicBezTo>
                      <a:pt x="110" y="74"/>
                      <a:pt x="110" y="74"/>
                      <a:pt x="110" y="74"/>
                    </a:cubicBezTo>
                    <a:lnTo>
                      <a:pt x="126" y="68"/>
                    </a:lnTo>
                    <a:close/>
                  </a:path>
                </a:pathLst>
              </a:custGeom>
              <a:solidFill>
                <a:srgbClr val="4ECE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89" name="Freeform 33"/>
              <p:cNvSpPr>
                <a:spLocks/>
              </p:cNvSpPr>
              <p:nvPr/>
            </p:nvSpPr>
            <p:spPr bwMode="auto">
              <a:xfrm>
                <a:off x="1490" y="1170"/>
                <a:ext cx="216" cy="40"/>
              </a:xfrm>
              <a:custGeom>
                <a:avLst/>
                <a:gdLst>
                  <a:gd name="T0" fmla="*/ 216 w 216"/>
                  <a:gd name="T1" fmla="*/ 40 h 40"/>
                  <a:gd name="T2" fmla="*/ 0 w 216"/>
                  <a:gd name="T3" fmla="*/ 0 h 40"/>
                  <a:gd name="T4" fmla="*/ 0 w 216"/>
                  <a:gd name="T5" fmla="*/ 0 h 40"/>
                  <a:gd name="T6" fmla="*/ 216 w 216"/>
                  <a:gd name="T7" fmla="*/ 40 h 40"/>
                  <a:gd name="T8" fmla="*/ 216 w 216"/>
                  <a:gd name="T9" fmla="*/ 4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40"/>
                  <a:gd name="T17" fmla="*/ 216 w 216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40">
                    <a:moveTo>
                      <a:pt x="216" y="40"/>
                    </a:moveTo>
                    <a:lnTo>
                      <a:pt x="0" y="0"/>
                    </a:lnTo>
                    <a:lnTo>
                      <a:pt x="216" y="40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90" name="Freeform 34"/>
              <p:cNvSpPr>
                <a:spLocks/>
              </p:cNvSpPr>
              <p:nvPr/>
            </p:nvSpPr>
            <p:spPr bwMode="auto">
              <a:xfrm>
                <a:off x="1736" y="1215"/>
                <a:ext cx="62" cy="9"/>
              </a:xfrm>
              <a:custGeom>
                <a:avLst/>
                <a:gdLst>
                  <a:gd name="T0" fmla="*/ 0 w 62"/>
                  <a:gd name="T1" fmla="*/ 0 h 9"/>
                  <a:gd name="T2" fmla="*/ 62 w 62"/>
                  <a:gd name="T3" fmla="*/ 9 h 9"/>
                  <a:gd name="T4" fmla="*/ 62 w 62"/>
                  <a:gd name="T5" fmla="*/ 9 h 9"/>
                  <a:gd name="T6" fmla="*/ 0 w 62"/>
                  <a:gd name="T7" fmla="*/ 0 h 9"/>
                  <a:gd name="T8" fmla="*/ 0 w 62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2"/>
                  <a:gd name="T16" fmla="*/ 0 h 9"/>
                  <a:gd name="T17" fmla="*/ 62 w 62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2" h="9">
                    <a:moveTo>
                      <a:pt x="0" y="0"/>
                    </a:moveTo>
                    <a:lnTo>
                      <a:pt x="62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91" name="Freeform 35"/>
              <p:cNvSpPr>
                <a:spLocks/>
              </p:cNvSpPr>
              <p:nvPr/>
            </p:nvSpPr>
            <p:spPr bwMode="auto">
              <a:xfrm>
                <a:off x="1483" y="1291"/>
                <a:ext cx="19" cy="16"/>
              </a:xfrm>
              <a:custGeom>
                <a:avLst/>
                <a:gdLst>
                  <a:gd name="T0" fmla="*/ 5 w 19"/>
                  <a:gd name="T1" fmla="*/ 0 h 16"/>
                  <a:gd name="T2" fmla="*/ 0 w 19"/>
                  <a:gd name="T3" fmla="*/ 2 h 16"/>
                  <a:gd name="T4" fmla="*/ 7 w 19"/>
                  <a:gd name="T5" fmla="*/ 16 h 16"/>
                  <a:gd name="T6" fmla="*/ 19 w 19"/>
                  <a:gd name="T7" fmla="*/ 11 h 16"/>
                  <a:gd name="T8" fmla="*/ 5 w 19"/>
                  <a:gd name="T9" fmla="*/ 9 h 16"/>
                  <a:gd name="T10" fmla="*/ 5 w 19"/>
                  <a:gd name="T11" fmla="*/ 0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"/>
                  <a:gd name="T19" fmla="*/ 0 h 16"/>
                  <a:gd name="T20" fmla="*/ 19 w 19"/>
                  <a:gd name="T21" fmla="*/ 16 h 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" h="16">
                    <a:moveTo>
                      <a:pt x="5" y="0"/>
                    </a:moveTo>
                    <a:lnTo>
                      <a:pt x="0" y="2"/>
                    </a:lnTo>
                    <a:lnTo>
                      <a:pt x="7" y="16"/>
                    </a:lnTo>
                    <a:lnTo>
                      <a:pt x="19" y="11"/>
                    </a:lnTo>
                    <a:lnTo>
                      <a:pt x="5" y="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92" name="Freeform 36"/>
              <p:cNvSpPr>
                <a:spLocks/>
              </p:cNvSpPr>
              <p:nvPr/>
            </p:nvSpPr>
            <p:spPr bwMode="auto">
              <a:xfrm>
                <a:off x="1538" y="1258"/>
                <a:ext cx="45" cy="30"/>
              </a:xfrm>
              <a:custGeom>
                <a:avLst/>
                <a:gdLst>
                  <a:gd name="T0" fmla="*/ 0 w 45"/>
                  <a:gd name="T1" fmla="*/ 14 h 30"/>
                  <a:gd name="T2" fmla="*/ 4 w 45"/>
                  <a:gd name="T3" fmla="*/ 30 h 30"/>
                  <a:gd name="T4" fmla="*/ 45 w 45"/>
                  <a:gd name="T5" fmla="*/ 16 h 30"/>
                  <a:gd name="T6" fmla="*/ 38 w 45"/>
                  <a:gd name="T7" fmla="*/ 0 h 30"/>
                  <a:gd name="T8" fmla="*/ 0 w 45"/>
                  <a:gd name="T9" fmla="*/ 14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"/>
                  <a:gd name="T16" fmla="*/ 0 h 30"/>
                  <a:gd name="T17" fmla="*/ 45 w 45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" h="30">
                    <a:moveTo>
                      <a:pt x="0" y="14"/>
                    </a:moveTo>
                    <a:lnTo>
                      <a:pt x="4" y="30"/>
                    </a:lnTo>
                    <a:lnTo>
                      <a:pt x="45" y="16"/>
                    </a:lnTo>
                    <a:lnTo>
                      <a:pt x="38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51AC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93" name="Freeform 37"/>
              <p:cNvSpPr>
                <a:spLocks/>
              </p:cNvSpPr>
              <p:nvPr/>
            </p:nvSpPr>
            <p:spPr bwMode="auto">
              <a:xfrm>
                <a:off x="1644" y="1217"/>
                <a:ext cx="45" cy="31"/>
              </a:xfrm>
              <a:custGeom>
                <a:avLst/>
                <a:gdLst>
                  <a:gd name="T0" fmla="*/ 0 w 45"/>
                  <a:gd name="T1" fmla="*/ 15 h 31"/>
                  <a:gd name="T2" fmla="*/ 7 w 45"/>
                  <a:gd name="T3" fmla="*/ 31 h 31"/>
                  <a:gd name="T4" fmla="*/ 45 w 45"/>
                  <a:gd name="T5" fmla="*/ 17 h 31"/>
                  <a:gd name="T6" fmla="*/ 38 w 45"/>
                  <a:gd name="T7" fmla="*/ 0 h 31"/>
                  <a:gd name="T8" fmla="*/ 0 w 45"/>
                  <a:gd name="T9" fmla="*/ 15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"/>
                  <a:gd name="T16" fmla="*/ 0 h 31"/>
                  <a:gd name="T17" fmla="*/ 45 w 45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" h="31">
                    <a:moveTo>
                      <a:pt x="0" y="15"/>
                    </a:moveTo>
                    <a:lnTo>
                      <a:pt x="7" y="31"/>
                    </a:lnTo>
                    <a:lnTo>
                      <a:pt x="45" y="17"/>
                    </a:lnTo>
                    <a:lnTo>
                      <a:pt x="38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51AC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94" name="Freeform 38"/>
              <p:cNvSpPr>
                <a:spLocks/>
              </p:cNvSpPr>
              <p:nvPr/>
            </p:nvSpPr>
            <p:spPr bwMode="auto">
              <a:xfrm>
                <a:off x="1698" y="1210"/>
                <a:ext cx="38" cy="17"/>
              </a:xfrm>
              <a:custGeom>
                <a:avLst/>
                <a:gdLst>
                  <a:gd name="T0" fmla="*/ 0 w 38"/>
                  <a:gd name="T1" fmla="*/ 3 h 17"/>
                  <a:gd name="T2" fmla="*/ 5 w 38"/>
                  <a:gd name="T3" fmla="*/ 17 h 17"/>
                  <a:gd name="T4" fmla="*/ 38 w 38"/>
                  <a:gd name="T5" fmla="*/ 5 h 17"/>
                  <a:gd name="T6" fmla="*/ 8 w 38"/>
                  <a:gd name="T7" fmla="*/ 0 h 17"/>
                  <a:gd name="T8" fmla="*/ 0 w 38"/>
                  <a:gd name="T9" fmla="*/ 3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17"/>
                  <a:gd name="T17" fmla="*/ 38 w 38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17">
                    <a:moveTo>
                      <a:pt x="0" y="3"/>
                    </a:moveTo>
                    <a:lnTo>
                      <a:pt x="5" y="17"/>
                    </a:lnTo>
                    <a:lnTo>
                      <a:pt x="38" y="5"/>
                    </a:lnTo>
                    <a:lnTo>
                      <a:pt x="8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51AC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95" name="Freeform 39"/>
              <p:cNvSpPr>
                <a:spLocks/>
              </p:cNvSpPr>
              <p:nvPr/>
            </p:nvSpPr>
            <p:spPr bwMode="auto">
              <a:xfrm>
                <a:off x="1488" y="1279"/>
                <a:ext cx="40" cy="23"/>
              </a:xfrm>
              <a:custGeom>
                <a:avLst/>
                <a:gdLst>
                  <a:gd name="T0" fmla="*/ 36 w 40"/>
                  <a:gd name="T1" fmla="*/ 0 h 23"/>
                  <a:gd name="T2" fmla="*/ 0 w 40"/>
                  <a:gd name="T3" fmla="*/ 12 h 23"/>
                  <a:gd name="T4" fmla="*/ 0 w 40"/>
                  <a:gd name="T5" fmla="*/ 21 h 23"/>
                  <a:gd name="T6" fmla="*/ 14 w 40"/>
                  <a:gd name="T7" fmla="*/ 23 h 23"/>
                  <a:gd name="T8" fmla="*/ 40 w 40"/>
                  <a:gd name="T9" fmla="*/ 14 h 23"/>
                  <a:gd name="T10" fmla="*/ 36 w 40"/>
                  <a:gd name="T11" fmla="*/ 0 h 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"/>
                  <a:gd name="T19" fmla="*/ 0 h 23"/>
                  <a:gd name="T20" fmla="*/ 40 w 40"/>
                  <a:gd name="T21" fmla="*/ 23 h 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" h="23">
                    <a:moveTo>
                      <a:pt x="36" y="0"/>
                    </a:moveTo>
                    <a:lnTo>
                      <a:pt x="0" y="12"/>
                    </a:lnTo>
                    <a:lnTo>
                      <a:pt x="0" y="21"/>
                    </a:lnTo>
                    <a:lnTo>
                      <a:pt x="14" y="23"/>
                    </a:lnTo>
                    <a:lnTo>
                      <a:pt x="40" y="14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51AC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96" name="Freeform 40"/>
              <p:cNvSpPr>
                <a:spLocks/>
              </p:cNvSpPr>
              <p:nvPr/>
            </p:nvSpPr>
            <p:spPr bwMode="auto">
              <a:xfrm>
                <a:off x="1592" y="1239"/>
                <a:ext cx="43" cy="28"/>
              </a:xfrm>
              <a:custGeom>
                <a:avLst/>
                <a:gdLst>
                  <a:gd name="T0" fmla="*/ 0 w 43"/>
                  <a:gd name="T1" fmla="*/ 14 h 28"/>
                  <a:gd name="T2" fmla="*/ 5 w 43"/>
                  <a:gd name="T3" fmla="*/ 28 h 28"/>
                  <a:gd name="T4" fmla="*/ 43 w 43"/>
                  <a:gd name="T5" fmla="*/ 14 h 28"/>
                  <a:gd name="T6" fmla="*/ 38 w 43"/>
                  <a:gd name="T7" fmla="*/ 0 h 28"/>
                  <a:gd name="T8" fmla="*/ 0 w 43"/>
                  <a:gd name="T9" fmla="*/ 14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28"/>
                  <a:gd name="T17" fmla="*/ 43 w 43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28">
                    <a:moveTo>
                      <a:pt x="0" y="14"/>
                    </a:moveTo>
                    <a:lnTo>
                      <a:pt x="5" y="28"/>
                    </a:lnTo>
                    <a:lnTo>
                      <a:pt x="43" y="14"/>
                    </a:lnTo>
                    <a:lnTo>
                      <a:pt x="38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51AC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97" name="Freeform 41"/>
              <p:cNvSpPr>
                <a:spLocks/>
              </p:cNvSpPr>
              <p:nvPr/>
            </p:nvSpPr>
            <p:spPr bwMode="auto">
              <a:xfrm>
                <a:off x="2136" y="1156"/>
                <a:ext cx="42" cy="26"/>
              </a:xfrm>
              <a:custGeom>
                <a:avLst/>
                <a:gdLst>
                  <a:gd name="T0" fmla="*/ 0 w 18"/>
                  <a:gd name="T1" fmla="*/ 92723 h 11"/>
                  <a:gd name="T2" fmla="*/ 190631 w 18"/>
                  <a:gd name="T3" fmla="*/ 140173 h 11"/>
                  <a:gd name="T4" fmla="*/ 201063 w 18"/>
                  <a:gd name="T5" fmla="*/ 48632 h 11"/>
                  <a:gd name="T6" fmla="*/ 10519 w 18"/>
                  <a:gd name="T7" fmla="*/ 0 h 11"/>
                  <a:gd name="T8" fmla="*/ 0 w 18"/>
                  <a:gd name="T9" fmla="*/ 92723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"/>
                  <a:gd name="T16" fmla="*/ 0 h 11"/>
                  <a:gd name="T17" fmla="*/ 18 w 18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" h="11">
                    <a:moveTo>
                      <a:pt x="0" y="7"/>
                    </a:moveTo>
                    <a:cubicBezTo>
                      <a:pt x="6" y="8"/>
                      <a:pt x="12" y="9"/>
                      <a:pt x="17" y="11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3" y="3"/>
                      <a:pt x="7" y="2"/>
                      <a:pt x="1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26A92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98" name="Freeform 42"/>
              <p:cNvSpPr>
                <a:spLocks/>
              </p:cNvSpPr>
              <p:nvPr/>
            </p:nvSpPr>
            <p:spPr bwMode="auto">
              <a:xfrm>
                <a:off x="2025" y="1140"/>
                <a:ext cx="42" cy="18"/>
              </a:xfrm>
              <a:custGeom>
                <a:avLst/>
                <a:gdLst>
                  <a:gd name="T0" fmla="*/ 0 w 18"/>
                  <a:gd name="T1" fmla="*/ 36722 h 8"/>
                  <a:gd name="T2" fmla="*/ 190631 w 18"/>
                  <a:gd name="T3" fmla="*/ 58867 h 8"/>
                  <a:gd name="T4" fmla="*/ 201063 w 18"/>
                  <a:gd name="T5" fmla="*/ 7254 h 8"/>
                  <a:gd name="T6" fmla="*/ 143173 w 18"/>
                  <a:gd name="T7" fmla="*/ 0 h 8"/>
                  <a:gd name="T8" fmla="*/ 0 w 18"/>
                  <a:gd name="T9" fmla="*/ 29468 h 8"/>
                  <a:gd name="T10" fmla="*/ 0 w 18"/>
                  <a:gd name="T11" fmla="*/ 36722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"/>
                  <a:gd name="T19" fmla="*/ 0 h 8"/>
                  <a:gd name="T20" fmla="*/ 18 w 18"/>
                  <a:gd name="T21" fmla="*/ 8 h 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" h="8">
                    <a:moveTo>
                      <a:pt x="0" y="5"/>
                    </a:moveTo>
                    <a:cubicBezTo>
                      <a:pt x="5" y="6"/>
                      <a:pt x="11" y="7"/>
                      <a:pt x="17" y="8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4" y="0"/>
                      <a:pt x="13" y="0"/>
                    </a:cubicBezTo>
                    <a:cubicBezTo>
                      <a:pt x="0" y="4"/>
                      <a:pt x="0" y="4"/>
                      <a:pt x="0" y="4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26A92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99" name="Freeform 43"/>
              <p:cNvSpPr>
                <a:spLocks/>
              </p:cNvSpPr>
              <p:nvPr/>
            </p:nvSpPr>
            <p:spPr bwMode="auto">
              <a:xfrm>
                <a:off x="2079" y="1147"/>
                <a:ext cx="45" cy="23"/>
              </a:xfrm>
              <a:custGeom>
                <a:avLst/>
                <a:gdLst>
                  <a:gd name="T0" fmla="*/ 0 w 19"/>
                  <a:gd name="T1" fmla="*/ 57868 h 10"/>
                  <a:gd name="T2" fmla="*/ 222745 w 19"/>
                  <a:gd name="T3" fmla="*/ 95643 h 10"/>
                  <a:gd name="T4" fmla="*/ 250472 w 19"/>
                  <a:gd name="T5" fmla="*/ 28826 h 10"/>
                  <a:gd name="T6" fmla="*/ 27502 w 19"/>
                  <a:gd name="T7" fmla="*/ 0 h 10"/>
                  <a:gd name="T8" fmla="*/ 0 w 19"/>
                  <a:gd name="T9" fmla="*/ 57868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"/>
                  <a:gd name="T16" fmla="*/ 0 h 10"/>
                  <a:gd name="T17" fmla="*/ 19 w 19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" h="10">
                    <a:moveTo>
                      <a:pt x="0" y="6"/>
                    </a:moveTo>
                    <a:cubicBezTo>
                      <a:pt x="6" y="7"/>
                      <a:pt x="12" y="9"/>
                      <a:pt x="17" y="1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3" y="2"/>
                      <a:pt x="7" y="1"/>
                      <a:pt x="2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26A92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00" name="Freeform 44"/>
              <p:cNvSpPr>
                <a:spLocks/>
              </p:cNvSpPr>
              <p:nvPr/>
            </p:nvSpPr>
            <p:spPr bwMode="auto">
              <a:xfrm>
                <a:off x="2192" y="1168"/>
                <a:ext cx="43" cy="23"/>
              </a:xfrm>
              <a:custGeom>
                <a:avLst/>
                <a:gdLst>
                  <a:gd name="T0" fmla="*/ 0 w 18"/>
                  <a:gd name="T1" fmla="*/ 66300 h 10"/>
                  <a:gd name="T2" fmla="*/ 248103 w 18"/>
                  <a:gd name="T3" fmla="*/ 95643 h 10"/>
                  <a:gd name="T4" fmla="*/ 261096 w 18"/>
                  <a:gd name="T5" fmla="*/ 37474 h 10"/>
                  <a:gd name="T6" fmla="*/ 12828 w 18"/>
                  <a:gd name="T7" fmla="*/ 0 h 10"/>
                  <a:gd name="T8" fmla="*/ 0 w 18"/>
                  <a:gd name="T9" fmla="*/ 6630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"/>
                  <a:gd name="T16" fmla="*/ 0 h 10"/>
                  <a:gd name="T17" fmla="*/ 18 w 18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" h="10">
                    <a:moveTo>
                      <a:pt x="0" y="7"/>
                    </a:moveTo>
                    <a:cubicBezTo>
                      <a:pt x="7" y="8"/>
                      <a:pt x="12" y="9"/>
                      <a:pt x="17" y="1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4" y="3"/>
                      <a:pt x="8" y="2"/>
                      <a:pt x="1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26A92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01" name="Freeform 45"/>
              <p:cNvSpPr>
                <a:spLocks/>
              </p:cNvSpPr>
              <p:nvPr/>
            </p:nvSpPr>
            <p:spPr bwMode="auto">
              <a:xfrm>
                <a:off x="2249" y="1180"/>
                <a:ext cx="9" cy="16"/>
              </a:xfrm>
              <a:custGeom>
                <a:avLst/>
                <a:gdLst>
                  <a:gd name="T0" fmla="*/ 0 w 4"/>
                  <a:gd name="T1" fmla="*/ 63184 h 7"/>
                  <a:gd name="T2" fmla="*/ 29468 w 4"/>
                  <a:gd name="T3" fmla="*/ 63184 h 7"/>
                  <a:gd name="T4" fmla="*/ 29468 w 4"/>
                  <a:gd name="T5" fmla="*/ 8107 h 7"/>
                  <a:gd name="T6" fmla="*/ 7254 w 4"/>
                  <a:gd name="T7" fmla="*/ 0 h 7"/>
                  <a:gd name="T8" fmla="*/ 0 w 4"/>
                  <a:gd name="T9" fmla="*/ 63184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"/>
                  <a:gd name="T16" fmla="*/ 0 h 7"/>
                  <a:gd name="T17" fmla="*/ 4 w 4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" h="7">
                    <a:moveTo>
                      <a:pt x="0" y="7"/>
                    </a:moveTo>
                    <a:cubicBezTo>
                      <a:pt x="0" y="7"/>
                      <a:pt x="4" y="7"/>
                      <a:pt x="4" y="7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2" y="0"/>
                      <a:pt x="1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26A92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02" name="Freeform 46"/>
              <p:cNvSpPr>
                <a:spLocks/>
              </p:cNvSpPr>
              <p:nvPr/>
            </p:nvSpPr>
            <p:spPr bwMode="auto">
              <a:xfrm>
                <a:off x="1706" y="1199"/>
                <a:ext cx="35" cy="16"/>
              </a:xfrm>
              <a:custGeom>
                <a:avLst/>
                <a:gdLst>
                  <a:gd name="T0" fmla="*/ 35 w 35"/>
                  <a:gd name="T1" fmla="*/ 14 h 16"/>
                  <a:gd name="T2" fmla="*/ 30 w 35"/>
                  <a:gd name="T3" fmla="*/ 0 h 16"/>
                  <a:gd name="T4" fmla="*/ 0 w 35"/>
                  <a:gd name="T5" fmla="*/ 11 h 16"/>
                  <a:gd name="T6" fmla="*/ 30 w 35"/>
                  <a:gd name="T7" fmla="*/ 16 h 16"/>
                  <a:gd name="T8" fmla="*/ 35 w 35"/>
                  <a:gd name="T9" fmla="*/ 14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"/>
                  <a:gd name="T16" fmla="*/ 0 h 16"/>
                  <a:gd name="T17" fmla="*/ 35 w 35"/>
                  <a:gd name="T18" fmla="*/ 16 h 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" h="16">
                    <a:moveTo>
                      <a:pt x="35" y="14"/>
                    </a:moveTo>
                    <a:lnTo>
                      <a:pt x="30" y="0"/>
                    </a:lnTo>
                    <a:lnTo>
                      <a:pt x="0" y="11"/>
                    </a:lnTo>
                    <a:lnTo>
                      <a:pt x="30" y="16"/>
                    </a:lnTo>
                    <a:lnTo>
                      <a:pt x="35" y="14"/>
                    </a:lnTo>
                    <a:close/>
                  </a:path>
                </a:pathLst>
              </a:custGeom>
              <a:solidFill>
                <a:srgbClr val="00A9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03" name="Freeform 47"/>
              <p:cNvSpPr>
                <a:spLocks/>
              </p:cNvSpPr>
              <p:nvPr/>
            </p:nvSpPr>
            <p:spPr bwMode="auto">
              <a:xfrm>
                <a:off x="1857" y="1137"/>
                <a:ext cx="45" cy="31"/>
              </a:xfrm>
              <a:custGeom>
                <a:avLst/>
                <a:gdLst>
                  <a:gd name="T0" fmla="*/ 45 w 45"/>
                  <a:gd name="T1" fmla="*/ 17 h 31"/>
                  <a:gd name="T2" fmla="*/ 38 w 45"/>
                  <a:gd name="T3" fmla="*/ 0 h 31"/>
                  <a:gd name="T4" fmla="*/ 0 w 45"/>
                  <a:gd name="T5" fmla="*/ 14 h 31"/>
                  <a:gd name="T6" fmla="*/ 7 w 45"/>
                  <a:gd name="T7" fmla="*/ 31 h 31"/>
                  <a:gd name="T8" fmla="*/ 45 w 45"/>
                  <a:gd name="T9" fmla="*/ 17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"/>
                  <a:gd name="T16" fmla="*/ 0 h 31"/>
                  <a:gd name="T17" fmla="*/ 45 w 45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" h="31">
                    <a:moveTo>
                      <a:pt x="45" y="17"/>
                    </a:moveTo>
                    <a:lnTo>
                      <a:pt x="38" y="0"/>
                    </a:lnTo>
                    <a:lnTo>
                      <a:pt x="0" y="14"/>
                    </a:lnTo>
                    <a:lnTo>
                      <a:pt x="7" y="31"/>
                    </a:ln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00A9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04" name="Freeform 48"/>
              <p:cNvSpPr>
                <a:spLocks/>
              </p:cNvSpPr>
              <p:nvPr/>
            </p:nvSpPr>
            <p:spPr bwMode="auto">
              <a:xfrm>
                <a:off x="1805" y="1158"/>
                <a:ext cx="42" cy="29"/>
              </a:xfrm>
              <a:custGeom>
                <a:avLst/>
                <a:gdLst>
                  <a:gd name="T0" fmla="*/ 42 w 42"/>
                  <a:gd name="T1" fmla="*/ 15 h 29"/>
                  <a:gd name="T2" fmla="*/ 38 w 42"/>
                  <a:gd name="T3" fmla="*/ 0 h 29"/>
                  <a:gd name="T4" fmla="*/ 0 w 42"/>
                  <a:gd name="T5" fmla="*/ 15 h 29"/>
                  <a:gd name="T6" fmla="*/ 4 w 42"/>
                  <a:gd name="T7" fmla="*/ 29 h 29"/>
                  <a:gd name="T8" fmla="*/ 42 w 42"/>
                  <a:gd name="T9" fmla="*/ 15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9"/>
                  <a:gd name="T17" fmla="*/ 42 w 42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9">
                    <a:moveTo>
                      <a:pt x="42" y="15"/>
                    </a:moveTo>
                    <a:lnTo>
                      <a:pt x="38" y="0"/>
                    </a:lnTo>
                    <a:lnTo>
                      <a:pt x="0" y="15"/>
                    </a:lnTo>
                    <a:lnTo>
                      <a:pt x="4" y="29"/>
                    </a:lnTo>
                    <a:lnTo>
                      <a:pt x="42" y="15"/>
                    </a:lnTo>
                    <a:close/>
                  </a:path>
                </a:pathLst>
              </a:custGeom>
              <a:solidFill>
                <a:srgbClr val="00A9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05" name="Freeform 49"/>
              <p:cNvSpPr>
                <a:spLocks/>
              </p:cNvSpPr>
              <p:nvPr/>
            </p:nvSpPr>
            <p:spPr bwMode="auto">
              <a:xfrm>
                <a:off x="2025" y="1135"/>
                <a:ext cx="30" cy="14"/>
              </a:xfrm>
              <a:custGeom>
                <a:avLst/>
                <a:gdLst>
                  <a:gd name="T0" fmla="*/ 0 w 13"/>
                  <a:gd name="T1" fmla="*/ 67788 h 6"/>
                  <a:gd name="T2" fmla="*/ 127959 w 13"/>
                  <a:gd name="T3" fmla="*/ 24544 h 6"/>
                  <a:gd name="T4" fmla="*/ 9810 w 13"/>
                  <a:gd name="T5" fmla="*/ 0 h 6"/>
                  <a:gd name="T6" fmla="*/ 0 w 13"/>
                  <a:gd name="T7" fmla="*/ 67788 h 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"/>
                  <a:gd name="T13" fmla="*/ 0 h 6"/>
                  <a:gd name="T14" fmla="*/ 13 w 13"/>
                  <a:gd name="T15" fmla="*/ 6 h 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" h="6">
                    <a:moveTo>
                      <a:pt x="0" y="6"/>
                    </a:moveTo>
                    <a:cubicBezTo>
                      <a:pt x="13" y="2"/>
                      <a:pt x="13" y="2"/>
                      <a:pt x="13" y="2"/>
                    </a:cubicBezTo>
                    <a:cubicBezTo>
                      <a:pt x="9" y="1"/>
                      <a:pt x="5" y="0"/>
                      <a:pt x="1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A9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06" name="Freeform 50"/>
              <p:cNvSpPr>
                <a:spLocks/>
              </p:cNvSpPr>
              <p:nvPr/>
            </p:nvSpPr>
            <p:spPr bwMode="auto">
              <a:xfrm>
                <a:off x="1750" y="1177"/>
                <a:ext cx="45" cy="31"/>
              </a:xfrm>
              <a:custGeom>
                <a:avLst/>
                <a:gdLst>
                  <a:gd name="T0" fmla="*/ 45 w 45"/>
                  <a:gd name="T1" fmla="*/ 17 h 31"/>
                  <a:gd name="T2" fmla="*/ 38 w 45"/>
                  <a:gd name="T3" fmla="*/ 0 h 31"/>
                  <a:gd name="T4" fmla="*/ 0 w 45"/>
                  <a:gd name="T5" fmla="*/ 14 h 31"/>
                  <a:gd name="T6" fmla="*/ 7 w 45"/>
                  <a:gd name="T7" fmla="*/ 31 h 31"/>
                  <a:gd name="T8" fmla="*/ 45 w 45"/>
                  <a:gd name="T9" fmla="*/ 17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"/>
                  <a:gd name="T16" fmla="*/ 0 h 31"/>
                  <a:gd name="T17" fmla="*/ 45 w 45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" h="31">
                    <a:moveTo>
                      <a:pt x="45" y="17"/>
                    </a:moveTo>
                    <a:lnTo>
                      <a:pt x="38" y="0"/>
                    </a:lnTo>
                    <a:lnTo>
                      <a:pt x="0" y="14"/>
                    </a:lnTo>
                    <a:lnTo>
                      <a:pt x="7" y="31"/>
                    </a:ln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00A9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07" name="Freeform 51"/>
              <p:cNvSpPr>
                <a:spLocks/>
              </p:cNvSpPr>
              <p:nvPr/>
            </p:nvSpPr>
            <p:spPr bwMode="auto">
              <a:xfrm>
                <a:off x="1911" y="1123"/>
                <a:ext cx="43" cy="24"/>
              </a:xfrm>
              <a:custGeom>
                <a:avLst/>
                <a:gdLst>
                  <a:gd name="T0" fmla="*/ 30645 w 18"/>
                  <a:gd name="T1" fmla="*/ 153278 h 10"/>
                  <a:gd name="T2" fmla="*/ 60377 w 18"/>
                  <a:gd name="T3" fmla="*/ 153278 h 10"/>
                  <a:gd name="T4" fmla="*/ 261096 w 18"/>
                  <a:gd name="T5" fmla="*/ 107827 h 10"/>
                  <a:gd name="T6" fmla="*/ 248103 w 18"/>
                  <a:gd name="T7" fmla="*/ 0 h 10"/>
                  <a:gd name="T8" fmla="*/ 30645 w 18"/>
                  <a:gd name="T9" fmla="*/ 44928 h 10"/>
                  <a:gd name="T10" fmla="*/ 30645 w 18"/>
                  <a:gd name="T11" fmla="*/ 44928 h 10"/>
                  <a:gd name="T12" fmla="*/ 0 w 18"/>
                  <a:gd name="T13" fmla="*/ 63866 h 10"/>
                  <a:gd name="T14" fmla="*/ 30645 w 18"/>
                  <a:gd name="T15" fmla="*/ 153278 h 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8"/>
                  <a:gd name="T25" fmla="*/ 0 h 10"/>
                  <a:gd name="T26" fmla="*/ 18 w 18"/>
                  <a:gd name="T27" fmla="*/ 10 h 1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8" h="10">
                    <a:moveTo>
                      <a:pt x="2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5" y="9"/>
                      <a:pt x="12" y="7"/>
                      <a:pt x="18" y="7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0" y="1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10"/>
                      <a:pt x="2" y="10"/>
                      <a:pt x="2" y="10"/>
                    </a:cubicBezTo>
                    <a:close/>
                  </a:path>
                </a:pathLst>
              </a:custGeom>
              <a:solidFill>
                <a:srgbClr val="00A9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08" name="Freeform 52"/>
              <p:cNvSpPr>
                <a:spLocks/>
              </p:cNvSpPr>
              <p:nvPr/>
            </p:nvSpPr>
            <p:spPr bwMode="auto">
              <a:xfrm>
                <a:off x="1968" y="1123"/>
                <a:ext cx="42" cy="24"/>
              </a:xfrm>
              <a:custGeom>
                <a:avLst/>
                <a:gdLst>
                  <a:gd name="T0" fmla="*/ 190631 w 18"/>
                  <a:gd name="T1" fmla="*/ 153278 h 10"/>
                  <a:gd name="T2" fmla="*/ 201063 w 18"/>
                  <a:gd name="T3" fmla="*/ 44928 h 10"/>
                  <a:gd name="T4" fmla="*/ 24544 w 18"/>
                  <a:gd name="T5" fmla="*/ 0 h 10"/>
                  <a:gd name="T6" fmla="*/ 10519 w 18"/>
                  <a:gd name="T7" fmla="*/ 0 h 10"/>
                  <a:gd name="T8" fmla="*/ 0 w 18"/>
                  <a:gd name="T9" fmla="*/ 90379 h 10"/>
                  <a:gd name="T10" fmla="*/ 0 w 18"/>
                  <a:gd name="T11" fmla="*/ 107827 h 10"/>
                  <a:gd name="T12" fmla="*/ 190631 w 18"/>
                  <a:gd name="T13" fmla="*/ 153278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"/>
                  <a:gd name="T22" fmla="*/ 0 h 10"/>
                  <a:gd name="T23" fmla="*/ 18 w 18"/>
                  <a:gd name="T24" fmla="*/ 10 h 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" h="10">
                    <a:moveTo>
                      <a:pt x="17" y="10"/>
                    </a:moveTo>
                    <a:cubicBezTo>
                      <a:pt x="18" y="3"/>
                      <a:pt x="18" y="3"/>
                      <a:pt x="18" y="3"/>
                    </a:cubicBezTo>
                    <a:cubicBezTo>
                      <a:pt x="10" y="2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7"/>
                      <a:pt x="8" y="8"/>
                      <a:pt x="17" y="10"/>
                    </a:cubicBezTo>
                  </a:path>
                </a:pathLst>
              </a:custGeom>
              <a:solidFill>
                <a:srgbClr val="00A9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09" name="Freeform 53"/>
              <p:cNvSpPr>
                <a:spLocks/>
              </p:cNvSpPr>
              <p:nvPr/>
            </p:nvSpPr>
            <p:spPr bwMode="auto">
              <a:xfrm>
                <a:off x="1706" y="1210"/>
                <a:ext cx="30" cy="5"/>
              </a:xfrm>
              <a:custGeom>
                <a:avLst/>
                <a:gdLst>
                  <a:gd name="T0" fmla="*/ 0 w 30"/>
                  <a:gd name="T1" fmla="*/ 0 h 5"/>
                  <a:gd name="T2" fmla="*/ 0 w 30"/>
                  <a:gd name="T3" fmla="*/ 0 h 5"/>
                  <a:gd name="T4" fmla="*/ 30 w 30"/>
                  <a:gd name="T5" fmla="*/ 5 h 5"/>
                  <a:gd name="T6" fmla="*/ 30 w 30"/>
                  <a:gd name="T7" fmla="*/ 5 h 5"/>
                  <a:gd name="T8" fmla="*/ 0 w 30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"/>
                  <a:gd name="T16" fmla="*/ 0 h 5"/>
                  <a:gd name="T17" fmla="*/ 30 w 30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" h="5">
                    <a:moveTo>
                      <a:pt x="0" y="0"/>
                    </a:moveTo>
                    <a:lnTo>
                      <a:pt x="0" y="0"/>
                    </a:lnTo>
                    <a:lnTo>
                      <a:pt x="3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10" name="Freeform 54"/>
              <p:cNvSpPr>
                <a:spLocks noEditPoints="1"/>
              </p:cNvSpPr>
              <p:nvPr/>
            </p:nvSpPr>
            <p:spPr bwMode="auto">
              <a:xfrm>
                <a:off x="1479" y="1007"/>
                <a:ext cx="791" cy="357"/>
              </a:xfrm>
              <a:custGeom>
                <a:avLst/>
                <a:gdLst>
                  <a:gd name="T0" fmla="*/ 2559402 w 335"/>
                  <a:gd name="T1" fmla="*/ 48736 h 151"/>
                  <a:gd name="T2" fmla="*/ 4211260 w 335"/>
                  <a:gd name="T3" fmla="*/ 348434 h 151"/>
                  <a:gd name="T4" fmla="*/ 4194963 w 335"/>
                  <a:gd name="T5" fmla="*/ 1059037 h 151"/>
                  <a:gd name="T6" fmla="*/ 1701406 w 335"/>
                  <a:gd name="T7" fmla="*/ 1899722 h 151"/>
                  <a:gd name="T8" fmla="*/ 48364 w 335"/>
                  <a:gd name="T9" fmla="*/ 1599157 h 151"/>
                  <a:gd name="T10" fmla="*/ 63781 w 335"/>
                  <a:gd name="T11" fmla="*/ 888046 h 151"/>
                  <a:gd name="T12" fmla="*/ 2559402 w 335"/>
                  <a:gd name="T13" fmla="*/ 48736 h 151"/>
                  <a:gd name="T14" fmla="*/ 2559402 w 335"/>
                  <a:gd name="T15" fmla="*/ 0 h 151"/>
                  <a:gd name="T16" fmla="*/ 2541020 w 335"/>
                  <a:gd name="T17" fmla="*/ 0 h 151"/>
                  <a:gd name="T18" fmla="*/ 48364 w 335"/>
                  <a:gd name="T19" fmla="*/ 851388 h 151"/>
                  <a:gd name="T20" fmla="*/ 11440 w 335"/>
                  <a:gd name="T21" fmla="*/ 888046 h 151"/>
                  <a:gd name="T22" fmla="*/ 0 w 335"/>
                  <a:gd name="T23" fmla="*/ 1599157 h 151"/>
                  <a:gd name="T24" fmla="*/ 38452 w 335"/>
                  <a:gd name="T25" fmla="*/ 1652801 h 151"/>
                  <a:gd name="T26" fmla="*/ 1690679 w 335"/>
                  <a:gd name="T27" fmla="*/ 1947614 h 151"/>
                  <a:gd name="T28" fmla="*/ 1701406 w 335"/>
                  <a:gd name="T29" fmla="*/ 1947614 h 151"/>
                  <a:gd name="T30" fmla="*/ 1717691 w 335"/>
                  <a:gd name="T31" fmla="*/ 1947614 h 151"/>
                  <a:gd name="T32" fmla="*/ 4211260 w 335"/>
                  <a:gd name="T33" fmla="*/ 1096186 h 151"/>
                  <a:gd name="T34" fmla="*/ 4250293 w 335"/>
                  <a:gd name="T35" fmla="*/ 1059037 h 151"/>
                  <a:gd name="T36" fmla="*/ 4261676 w 335"/>
                  <a:gd name="T37" fmla="*/ 348434 h 151"/>
                  <a:gd name="T38" fmla="*/ 4223224 w 335"/>
                  <a:gd name="T39" fmla="*/ 295691 h 151"/>
                  <a:gd name="T40" fmla="*/ 2568946 w 335"/>
                  <a:gd name="T41" fmla="*/ 0 h 151"/>
                  <a:gd name="T42" fmla="*/ 2559402 w 335"/>
                  <a:gd name="T43" fmla="*/ 0 h 15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35"/>
                  <a:gd name="T67" fmla="*/ 0 h 151"/>
                  <a:gd name="T68" fmla="*/ 335 w 335"/>
                  <a:gd name="T69" fmla="*/ 151 h 151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35" h="151">
                    <a:moveTo>
                      <a:pt x="201" y="4"/>
                    </a:moveTo>
                    <a:cubicBezTo>
                      <a:pt x="331" y="27"/>
                      <a:pt x="331" y="27"/>
                      <a:pt x="331" y="27"/>
                    </a:cubicBezTo>
                    <a:cubicBezTo>
                      <a:pt x="330" y="82"/>
                      <a:pt x="330" y="82"/>
                      <a:pt x="330" y="82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4" y="124"/>
                      <a:pt x="4" y="124"/>
                      <a:pt x="4" y="124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201" y="4"/>
                      <a:pt x="201" y="4"/>
                      <a:pt x="201" y="4"/>
                    </a:cubicBezTo>
                    <a:moveTo>
                      <a:pt x="201" y="0"/>
                    </a:moveTo>
                    <a:cubicBezTo>
                      <a:pt x="201" y="0"/>
                      <a:pt x="200" y="0"/>
                      <a:pt x="200" y="0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2" y="66"/>
                      <a:pt x="1" y="68"/>
                      <a:pt x="1" y="69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26"/>
                      <a:pt x="1" y="128"/>
                      <a:pt x="3" y="128"/>
                    </a:cubicBezTo>
                    <a:cubicBezTo>
                      <a:pt x="133" y="151"/>
                      <a:pt x="133" y="151"/>
                      <a:pt x="133" y="151"/>
                    </a:cubicBezTo>
                    <a:cubicBezTo>
                      <a:pt x="133" y="151"/>
                      <a:pt x="133" y="151"/>
                      <a:pt x="134" y="151"/>
                    </a:cubicBezTo>
                    <a:cubicBezTo>
                      <a:pt x="134" y="151"/>
                      <a:pt x="134" y="151"/>
                      <a:pt x="135" y="151"/>
                    </a:cubicBezTo>
                    <a:cubicBezTo>
                      <a:pt x="331" y="85"/>
                      <a:pt x="331" y="85"/>
                      <a:pt x="331" y="85"/>
                    </a:cubicBezTo>
                    <a:cubicBezTo>
                      <a:pt x="333" y="85"/>
                      <a:pt x="334" y="83"/>
                      <a:pt x="334" y="82"/>
                    </a:cubicBezTo>
                    <a:cubicBezTo>
                      <a:pt x="335" y="27"/>
                      <a:pt x="335" y="27"/>
                      <a:pt x="335" y="27"/>
                    </a:cubicBezTo>
                    <a:cubicBezTo>
                      <a:pt x="335" y="25"/>
                      <a:pt x="334" y="23"/>
                      <a:pt x="332" y="23"/>
                    </a:cubicBezTo>
                    <a:cubicBezTo>
                      <a:pt x="202" y="0"/>
                      <a:pt x="202" y="0"/>
                      <a:pt x="202" y="0"/>
                    </a:cubicBezTo>
                    <a:cubicBezTo>
                      <a:pt x="202" y="0"/>
                      <a:pt x="201" y="0"/>
                      <a:pt x="201" y="0"/>
                    </a:cubicBezTo>
                  </a:path>
                </a:pathLst>
              </a:custGeom>
              <a:solidFill>
                <a:srgbClr val="3D9D1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27" name="WordArt 55"/>
            <p:cNvSpPr>
              <a:spLocks noChangeArrowheads="1" noChangeShapeType="1" noTextEdit="1"/>
            </p:cNvSpPr>
            <p:nvPr/>
          </p:nvSpPr>
          <p:spPr bwMode="auto">
            <a:xfrm rot="-361374">
              <a:off x="4773" y="4000"/>
              <a:ext cx="431" cy="170"/>
            </a:xfrm>
            <a:prstGeom prst="rect">
              <a:avLst/>
            </a:prstGeom>
          </p:spPr>
          <p:txBody>
            <a:bodyPr wrap="none" fromWordArt="1">
              <a:prstTxWarp prst="textSlantUp">
                <a:avLst>
                  <a:gd name="adj" fmla="val 55556"/>
                </a:avLst>
              </a:prstTxWarp>
            </a:bodyPr>
            <a:lstStyle/>
            <a:p>
              <a:pPr>
                <a:spcAft>
                  <a:spcPct val="0"/>
                </a:spcAft>
              </a:pPr>
              <a:r>
                <a:rPr lang="en-US" sz="3600" b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FFFF"/>
                  </a:solidFill>
                  <a:latin typeface="Arial"/>
                  <a:cs typeface="Arial"/>
                </a:rPr>
                <a:t>VMware</a:t>
              </a:r>
            </a:p>
          </p:txBody>
        </p:sp>
        <p:grpSp>
          <p:nvGrpSpPr>
            <p:cNvPr id="28" name="Group 56"/>
            <p:cNvGrpSpPr>
              <a:grpSpLocks/>
            </p:cNvGrpSpPr>
            <p:nvPr/>
          </p:nvGrpSpPr>
          <p:grpSpPr bwMode="auto">
            <a:xfrm>
              <a:off x="4846" y="3238"/>
              <a:ext cx="372" cy="694"/>
              <a:chOff x="5183" y="1085"/>
              <a:chExt cx="356" cy="662"/>
            </a:xfrm>
          </p:grpSpPr>
          <p:sp>
            <p:nvSpPr>
              <p:cNvPr id="71" name="Freeform 57"/>
              <p:cNvSpPr>
                <a:spLocks/>
              </p:cNvSpPr>
              <p:nvPr/>
            </p:nvSpPr>
            <p:spPr bwMode="auto">
              <a:xfrm>
                <a:off x="5193" y="1102"/>
                <a:ext cx="316" cy="635"/>
              </a:xfrm>
              <a:custGeom>
                <a:avLst/>
                <a:gdLst>
                  <a:gd name="T0" fmla="*/ 316 w 316"/>
                  <a:gd name="T1" fmla="*/ 54 h 635"/>
                  <a:gd name="T2" fmla="*/ 306 w 316"/>
                  <a:gd name="T3" fmla="*/ 635 h 635"/>
                  <a:gd name="T4" fmla="*/ 0 w 316"/>
                  <a:gd name="T5" fmla="*/ 581 h 635"/>
                  <a:gd name="T6" fmla="*/ 9 w 316"/>
                  <a:gd name="T7" fmla="*/ 0 h 635"/>
                  <a:gd name="T8" fmla="*/ 316 w 316"/>
                  <a:gd name="T9" fmla="*/ 54 h 6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6"/>
                  <a:gd name="T16" fmla="*/ 0 h 635"/>
                  <a:gd name="T17" fmla="*/ 316 w 316"/>
                  <a:gd name="T18" fmla="*/ 635 h 6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6" h="635">
                    <a:moveTo>
                      <a:pt x="316" y="54"/>
                    </a:moveTo>
                    <a:lnTo>
                      <a:pt x="306" y="635"/>
                    </a:lnTo>
                    <a:lnTo>
                      <a:pt x="0" y="581"/>
                    </a:lnTo>
                    <a:lnTo>
                      <a:pt x="9" y="0"/>
                    </a:lnTo>
                    <a:lnTo>
                      <a:pt x="316" y="5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72" name="Freeform 58"/>
              <p:cNvSpPr>
                <a:spLocks/>
              </p:cNvSpPr>
              <p:nvPr/>
            </p:nvSpPr>
            <p:spPr bwMode="auto">
              <a:xfrm>
                <a:off x="5499" y="1151"/>
                <a:ext cx="31" cy="586"/>
              </a:xfrm>
              <a:custGeom>
                <a:avLst/>
                <a:gdLst>
                  <a:gd name="T0" fmla="*/ 10 w 31"/>
                  <a:gd name="T1" fmla="*/ 5 h 586"/>
                  <a:gd name="T2" fmla="*/ 31 w 31"/>
                  <a:gd name="T3" fmla="*/ 0 h 586"/>
                  <a:gd name="T4" fmla="*/ 21 w 31"/>
                  <a:gd name="T5" fmla="*/ 579 h 586"/>
                  <a:gd name="T6" fmla="*/ 0 w 31"/>
                  <a:gd name="T7" fmla="*/ 586 h 586"/>
                  <a:gd name="T8" fmla="*/ 10 w 31"/>
                  <a:gd name="T9" fmla="*/ 5 h 5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586"/>
                  <a:gd name="T17" fmla="*/ 31 w 31"/>
                  <a:gd name="T18" fmla="*/ 586 h 5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586">
                    <a:moveTo>
                      <a:pt x="10" y="5"/>
                    </a:moveTo>
                    <a:lnTo>
                      <a:pt x="31" y="0"/>
                    </a:lnTo>
                    <a:lnTo>
                      <a:pt x="21" y="579"/>
                    </a:lnTo>
                    <a:lnTo>
                      <a:pt x="0" y="586"/>
                    </a:lnTo>
                    <a:lnTo>
                      <a:pt x="10" y="5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73" name="Freeform 59"/>
              <p:cNvSpPr>
                <a:spLocks/>
              </p:cNvSpPr>
              <p:nvPr/>
            </p:nvSpPr>
            <p:spPr bwMode="auto">
              <a:xfrm>
                <a:off x="5202" y="1095"/>
                <a:ext cx="328" cy="61"/>
              </a:xfrm>
              <a:custGeom>
                <a:avLst/>
                <a:gdLst>
                  <a:gd name="T0" fmla="*/ 0 w 328"/>
                  <a:gd name="T1" fmla="*/ 7 h 61"/>
                  <a:gd name="T2" fmla="*/ 21 w 328"/>
                  <a:gd name="T3" fmla="*/ 0 h 61"/>
                  <a:gd name="T4" fmla="*/ 328 w 328"/>
                  <a:gd name="T5" fmla="*/ 56 h 61"/>
                  <a:gd name="T6" fmla="*/ 307 w 328"/>
                  <a:gd name="T7" fmla="*/ 61 h 61"/>
                  <a:gd name="T8" fmla="*/ 0 w 328"/>
                  <a:gd name="T9" fmla="*/ 7 h 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61"/>
                  <a:gd name="T17" fmla="*/ 328 w 328"/>
                  <a:gd name="T18" fmla="*/ 61 h 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61">
                    <a:moveTo>
                      <a:pt x="0" y="7"/>
                    </a:moveTo>
                    <a:lnTo>
                      <a:pt x="21" y="0"/>
                    </a:lnTo>
                    <a:lnTo>
                      <a:pt x="328" y="56"/>
                    </a:lnTo>
                    <a:lnTo>
                      <a:pt x="307" y="61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74" name="Freeform 60"/>
              <p:cNvSpPr>
                <a:spLocks noEditPoints="1"/>
              </p:cNvSpPr>
              <p:nvPr/>
            </p:nvSpPr>
            <p:spPr bwMode="auto">
              <a:xfrm>
                <a:off x="5183" y="1085"/>
                <a:ext cx="356" cy="662"/>
              </a:xfrm>
              <a:custGeom>
                <a:avLst/>
                <a:gdLst>
                  <a:gd name="T0" fmla="*/ 211756 w 151"/>
                  <a:gd name="T1" fmla="*/ 0 h 280"/>
                  <a:gd name="T2" fmla="*/ 202491 w 151"/>
                  <a:gd name="T3" fmla="*/ 11526 h 280"/>
                  <a:gd name="T4" fmla="*/ 89818 w 151"/>
                  <a:gd name="T5" fmla="*/ 39302 h 280"/>
                  <a:gd name="T6" fmla="*/ 47702 w 151"/>
                  <a:gd name="T7" fmla="*/ 92921 h 280"/>
                  <a:gd name="T8" fmla="*/ 0 w 151"/>
                  <a:gd name="T9" fmla="*/ 3263873 h 280"/>
                  <a:gd name="T10" fmla="*/ 38097 w 151"/>
                  <a:gd name="T11" fmla="*/ 3316490 h 280"/>
                  <a:gd name="T12" fmla="*/ 1665627 w 151"/>
                  <a:gd name="T13" fmla="*/ 3612579 h 280"/>
                  <a:gd name="T14" fmla="*/ 1676255 w 151"/>
                  <a:gd name="T15" fmla="*/ 3612579 h 280"/>
                  <a:gd name="T16" fmla="*/ 1687527 w 151"/>
                  <a:gd name="T17" fmla="*/ 3612579 h 280"/>
                  <a:gd name="T18" fmla="*/ 1798484 w 151"/>
                  <a:gd name="T19" fmla="*/ 3575339 h 280"/>
                  <a:gd name="T20" fmla="*/ 1841227 w 151"/>
                  <a:gd name="T21" fmla="*/ 3520809 h 280"/>
                  <a:gd name="T22" fmla="*/ 1887983 w 151"/>
                  <a:gd name="T23" fmla="*/ 360149 h 280"/>
                  <a:gd name="T24" fmla="*/ 1851921 w 151"/>
                  <a:gd name="T25" fmla="*/ 311462 h 280"/>
                  <a:gd name="T26" fmla="*/ 222222 w 151"/>
                  <a:gd name="T27" fmla="*/ 0 h 280"/>
                  <a:gd name="T28" fmla="*/ 211756 w 151"/>
                  <a:gd name="T29" fmla="*/ 0 h 280"/>
                  <a:gd name="T30" fmla="*/ 47702 w 151"/>
                  <a:gd name="T31" fmla="*/ 3263873 h 280"/>
                  <a:gd name="T32" fmla="*/ 101179 w 151"/>
                  <a:gd name="T33" fmla="*/ 92921 h 280"/>
                  <a:gd name="T34" fmla="*/ 211756 w 151"/>
                  <a:gd name="T35" fmla="*/ 48737 h 280"/>
                  <a:gd name="T36" fmla="*/ 1841227 w 151"/>
                  <a:gd name="T37" fmla="*/ 360149 h 280"/>
                  <a:gd name="T38" fmla="*/ 1841227 w 151"/>
                  <a:gd name="T39" fmla="*/ 360149 h 280"/>
                  <a:gd name="T40" fmla="*/ 1841227 w 151"/>
                  <a:gd name="T41" fmla="*/ 360149 h 280"/>
                  <a:gd name="T42" fmla="*/ 1788723 w 151"/>
                  <a:gd name="T43" fmla="*/ 3520809 h 280"/>
                  <a:gd name="T44" fmla="*/ 1676255 w 151"/>
                  <a:gd name="T45" fmla="*/ 3563813 h 280"/>
                  <a:gd name="T46" fmla="*/ 47702 w 151"/>
                  <a:gd name="T47" fmla="*/ 3263873 h 280"/>
                  <a:gd name="T48" fmla="*/ 47702 w 151"/>
                  <a:gd name="T49" fmla="*/ 3263873 h 28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51"/>
                  <a:gd name="T76" fmla="*/ 0 h 280"/>
                  <a:gd name="T77" fmla="*/ 151 w 151"/>
                  <a:gd name="T78" fmla="*/ 280 h 28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51" h="280">
                    <a:moveTo>
                      <a:pt x="17" y="0"/>
                    </a:moveTo>
                    <a:cubicBezTo>
                      <a:pt x="17" y="0"/>
                      <a:pt x="17" y="0"/>
                      <a:pt x="16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5"/>
                      <a:pt x="4" y="7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255"/>
                      <a:pt x="1" y="256"/>
                      <a:pt x="3" y="257"/>
                    </a:cubicBezTo>
                    <a:cubicBezTo>
                      <a:pt x="133" y="280"/>
                      <a:pt x="133" y="280"/>
                      <a:pt x="133" y="280"/>
                    </a:cubicBezTo>
                    <a:cubicBezTo>
                      <a:pt x="133" y="280"/>
                      <a:pt x="134" y="280"/>
                      <a:pt x="134" y="280"/>
                    </a:cubicBezTo>
                    <a:cubicBezTo>
                      <a:pt x="134" y="280"/>
                      <a:pt x="135" y="280"/>
                      <a:pt x="135" y="280"/>
                    </a:cubicBezTo>
                    <a:cubicBezTo>
                      <a:pt x="144" y="277"/>
                      <a:pt x="144" y="277"/>
                      <a:pt x="144" y="277"/>
                    </a:cubicBezTo>
                    <a:cubicBezTo>
                      <a:pt x="146" y="277"/>
                      <a:pt x="147" y="275"/>
                      <a:pt x="147" y="273"/>
                    </a:cubicBezTo>
                    <a:cubicBezTo>
                      <a:pt x="151" y="28"/>
                      <a:pt x="151" y="28"/>
                      <a:pt x="151" y="28"/>
                    </a:cubicBezTo>
                    <a:cubicBezTo>
                      <a:pt x="151" y="26"/>
                      <a:pt x="150" y="24"/>
                      <a:pt x="148" y="2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7" y="0"/>
                    </a:cubicBezTo>
                    <a:close/>
                    <a:moveTo>
                      <a:pt x="4" y="253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3" y="273"/>
                      <a:pt x="143" y="273"/>
                      <a:pt x="143" y="273"/>
                    </a:cubicBezTo>
                    <a:cubicBezTo>
                      <a:pt x="134" y="276"/>
                      <a:pt x="134" y="276"/>
                      <a:pt x="134" y="276"/>
                    </a:cubicBezTo>
                    <a:cubicBezTo>
                      <a:pt x="4" y="253"/>
                      <a:pt x="4" y="253"/>
                      <a:pt x="4" y="253"/>
                    </a:cubicBezTo>
                    <a:cubicBezTo>
                      <a:pt x="4" y="253"/>
                      <a:pt x="4" y="253"/>
                      <a:pt x="4" y="253"/>
                    </a:cubicBezTo>
                    <a:close/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75" name="Freeform 61"/>
              <p:cNvSpPr>
                <a:spLocks/>
              </p:cNvSpPr>
              <p:nvPr/>
            </p:nvSpPr>
            <p:spPr bwMode="auto">
              <a:xfrm>
                <a:off x="5251" y="1144"/>
                <a:ext cx="218" cy="265"/>
              </a:xfrm>
              <a:custGeom>
                <a:avLst/>
                <a:gdLst>
                  <a:gd name="T0" fmla="*/ 1217672 w 92"/>
                  <a:gd name="T1" fmla="*/ 350768 h 112"/>
                  <a:gd name="T2" fmla="*/ 1083495 w 92"/>
                  <a:gd name="T3" fmla="*/ 181750 h 112"/>
                  <a:gd name="T4" fmla="*/ 65514 w 92"/>
                  <a:gd name="T5" fmla="*/ 11565 h 112"/>
                  <a:gd name="T6" fmla="*/ 11668 w 92"/>
                  <a:gd name="T7" fmla="*/ 11565 h 112"/>
                  <a:gd name="T8" fmla="*/ 0 w 92"/>
                  <a:gd name="T9" fmla="*/ 1264197 h 112"/>
                  <a:gd name="T10" fmla="*/ 1189519 w 92"/>
                  <a:gd name="T11" fmla="*/ 1457505 h 112"/>
                  <a:gd name="T12" fmla="*/ 1205500 w 92"/>
                  <a:gd name="T13" fmla="*/ 1417331 h 112"/>
                  <a:gd name="T14" fmla="*/ 1217672 w 92"/>
                  <a:gd name="T15" fmla="*/ 350768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12"/>
                  <a:gd name="T26" fmla="*/ 92 w 92"/>
                  <a:gd name="T27" fmla="*/ 112 h 1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12">
                    <a:moveTo>
                      <a:pt x="92" y="27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90" y="112"/>
                      <a:pt x="90" y="112"/>
                      <a:pt x="90" y="112"/>
                    </a:cubicBezTo>
                    <a:cubicBezTo>
                      <a:pt x="91" y="111"/>
                      <a:pt x="91" y="110"/>
                      <a:pt x="91" y="109"/>
                    </a:cubicBez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F6880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76" name="Freeform 62"/>
              <p:cNvSpPr>
                <a:spLocks/>
              </p:cNvSpPr>
              <p:nvPr/>
            </p:nvSpPr>
            <p:spPr bwMode="auto">
              <a:xfrm>
                <a:off x="5235" y="1144"/>
                <a:ext cx="229" cy="279"/>
              </a:xfrm>
              <a:custGeom>
                <a:avLst/>
                <a:gdLst>
                  <a:gd name="T0" fmla="*/ 90715 w 97"/>
                  <a:gd name="T1" fmla="*/ 1124167 h 118"/>
                  <a:gd name="T2" fmla="*/ 102174 w 97"/>
                  <a:gd name="T3" fmla="*/ 115352 h 118"/>
                  <a:gd name="T4" fmla="*/ 102174 w 97"/>
                  <a:gd name="T5" fmla="*/ 76042 h 118"/>
                  <a:gd name="T6" fmla="*/ 165883 w 97"/>
                  <a:gd name="T7" fmla="*/ 11526 h 118"/>
                  <a:gd name="T8" fmla="*/ 102174 w 97"/>
                  <a:gd name="T9" fmla="*/ 11526 h 118"/>
                  <a:gd name="T10" fmla="*/ 11436 w 97"/>
                  <a:gd name="T11" fmla="*/ 115352 h 118"/>
                  <a:gd name="T12" fmla="*/ 11436 w 97"/>
                  <a:gd name="T13" fmla="*/ 927737 h 118"/>
                  <a:gd name="T14" fmla="*/ 0 w 97"/>
                  <a:gd name="T15" fmla="*/ 1173233 h 118"/>
                  <a:gd name="T16" fmla="*/ 130410 w 97"/>
                  <a:gd name="T17" fmla="*/ 1332247 h 118"/>
                  <a:gd name="T18" fmla="*/ 624164 w 97"/>
                  <a:gd name="T19" fmla="*/ 1420252 h 118"/>
                  <a:gd name="T20" fmla="*/ 1118304 w 97"/>
                  <a:gd name="T21" fmla="*/ 1512696 h 118"/>
                  <a:gd name="T22" fmla="*/ 1232327 w 97"/>
                  <a:gd name="T23" fmla="*/ 1447504 h 118"/>
                  <a:gd name="T24" fmla="*/ 204308 w 97"/>
                  <a:gd name="T25" fmla="*/ 1267741 h 118"/>
                  <a:gd name="T26" fmla="*/ 114094 w 97"/>
                  <a:gd name="T27" fmla="*/ 1228640 h 118"/>
                  <a:gd name="T28" fmla="*/ 90715 w 97"/>
                  <a:gd name="T29" fmla="*/ 1124167 h 11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18"/>
                  <a:gd name="T47" fmla="*/ 97 w 97"/>
                  <a:gd name="T48" fmla="*/ 118 h 11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18">
                    <a:moveTo>
                      <a:pt x="7" y="87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3" y="1"/>
                      <a:pt x="13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4" y="102"/>
                      <a:pt x="10" y="103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92" y="118"/>
                      <a:pt x="96" y="116"/>
                      <a:pt x="97" y="112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98"/>
                      <a:pt x="12" y="98"/>
                      <a:pt x="9" y="95"/>
                    </a:cubicBezTo>
                    <a:cubicBezTo>
                      <a:pt x="6" y="92"/>
                      <a:pt x="7" y="87"/>
                      <a:pt x="7" y="87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77" name="Freeform 63"/>
              <p:cNvSpPr>
                <a:spLocks/>
              </p:cNvSpPr>
              <p:nvPr/>
            </p:nvSpPr>
            <p:spPr bwMode="auto">
              <a:xfrm>
                <a:off x="5251" y="1404"/>
                <a:ext cx="218" cy="265"/>
              </a:xfrm>
              <a:custGeom>
                <a:avLst/>
                <a:gdLst>
                  <a:gd name="T0" fmla="*/ 1217672 w 92"/>
                  <a:gd name="T1" fmla="*/ 350768 h 112"/>
                  <a:gd name="T2" fmla="*/ 1083495 w 92"/>
                  <a:gd name="T3" fmla="*/ 181750 h 112"/>
                  <a:gd name="T4" fmla="*/ 65514 w 92"/>
                  <a:gd name="T5" fmla="*/ 11565 h 112"/>
                  <a:gd name="T6" fmla="*/ 11668 w 92"/>
                  <a:gd name="T7" fmla="*/ 11565 h 112"/>
                  <a:gd name="T8" fmla="*/ 0 w 92"/>
                  <a:gd name="T9" fmla="*/ 1248408 h 112"/>
                  <a:gd name="T10" fmla="*/ 1189519 w 92"/>
                  <a:gd name="T11" fmla="*/ 1457505 h 112"/>
                  <a:gd name="T12" fmla="*/ 1205500 w 92"/>
                  <a:gd name="T13" fmla="*/ 1417331 h 112"/>
                  <a:gd name="T14" fmla="*/ 1217672 w 92"/>
                  <a:gd name="T15" fmla="*/ 350768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12"/>
                  <a:gd name="T26" fmla="*/ 92 w 92"/>
                  <a:gd name="T27" fmla="*/ 112 h 1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12">
                    <a:moveTo>
                      <a:pt x="92" y="27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90" y="112"/>
                      <a:pt x="90" y="112"/>
                      <a:pt x="90" y="112"/>
                    </a:cubicBezTo>
                    <a:cubicBezTo>
                      <a:pt x="91" y="111"/>
                      <a:pt x="91" y="110"/>
                      <a:pt x="91" y="109"/>
                    </a:cubicBez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3569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78" name="Freeform 64"/>
              <p:cNvSpPr>
                <a:spLocks/>
              </p:cNvSpPr>
              <p:nvPr/>
            </p:nvSpPr>
            <p:spPr bwMode="auto">
              <a:xfrm>
                <a:off x="5235" y="1404"/>
                <a:ext cx="229" cy="279"/>
              </a:xfrm>
              <a:custGeom>
                <a:avLst/>
                <a:gdLst>
                  <a:gd name="T0" fmla="*/ 90715 w 97"/>
                  <a:gd name="T1" fmla="*/ 1124167 h 118"/>
                  <a:gd name="T2" fmla="*/ 102174 w 97"/>
                  <a:gd name="T3" fmla="*/ 115352 h 118"/>
                  <a:gd name="T4" fmla="*/ 102174 w 97"/>
                  <a:gd name="T5" fmla="*/ 76042 h 118"/>
                  <a:gd name="T6" fmla="*/ 165883 w 97"/>
                  <a:gd name="T7" fmla="*/ 11526 h 118"/>
                  <a:gd name="T8" fmla="*/ 102174 w 97"/>
                  <a:gd name="T9" fmla="*/ 11526 h 118"/>
                  <a:gd name="T10" fmla="*/ 11436 w 97"/>
                  <a:gd name="T11" fmla="*/ 115352 h 118"/>
                  <a:gd name="T12" fmla="*/ 11436 w 97"/>
                  <a:gd name="T13" fmla="*/ 927737 h 118"/>
                  <a:gd name="T14" fmla="*/ 0 w 97"/>
                  <a:gd name="T15" fmla="*/ 1173233 h 118"/>
                  <a:gd name="T16" fmla="*/ 130410 w 97"/>
                  <a:gd name="T17" fmla="*/ 1332247 h 118"/>
                  <a:gd name="T18" fmla="*/ 624164 w 97"/>
                  <a:gd name="T19" fmla="*/ 1420252 h 118"/>
                  <a:gd name="T20" fmla="*/ 1118304 w 97"/>
                  <a:gd name="T21" fmla="*/ 1512696 h 118"/>
                  <a:gd name="T22" fmla="*/ 1232327 w 97"/>
                  <a:gd name="T23" fmla="*/ 1447504 h 118"/>
                  <a:gd name="T24" fmla="*/ 204308 w 97"/>
                  <a:gd name="T25" fmla="*/ 1267741 h 118"/>
                  <a:gd name="T26" fmla="*/ 114094 w 97"/>
                  <a:gd name="T27" fmla="*/ 1228640 h 118"/>
                  <a:gd name="T28" fmla="*/ 90715 w 97"/>
                  <a:gd name="T29" fmla="*/ 1124167 h 11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18"/>
                  <a:gd name="T47" fmla="*/ 97 w 97"/>
                  <a:gd name="T48" fmla="*/ 118 h 11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18">
                    <a:moveTo>
                      <a:pt x="7" y="87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3" y="1"/>
                      <a:pt x="13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4" y="102"/>
                      <a:pt x="10" y="103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92" y="118"/>
                      <a:pt x="96" y="116"/>
                      <a:pt x="97" y="112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98"/>
                      <a:pt x="12" y="98"/>
                      <a:pt x="9" y="95"/>
                    </a:cubicBezTo>
                    <a:cubicBezTo>
                      <a:pt x="6" y="92"/>
                      <a:pt x="7" y="87"/>
                      <a:pt x="7" y="87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79" name="Freeform 65"/>
              <p:cNvSpPr>
                <a:spLocks noEditPoints="1"/>
              </p:cNvSpPr>
              <p:nvPr/>
            </p:nvSpPr>
            <p:spPr bwMode="auto">
              <a:xfrm>
                <a:off x="5280" y="1232"/>
                <a:ext cx="56" cy="71"/>
              </a:xfrm>
              <a:custGeom>
                <a:avLst/>
                <a:gdLst>
                  <a:gd name="T0" fmla="*/ 75677 w 24"/>
                  <a:gd name="T1" fmla="*/ 237083 h 30"/>
                  <a:gd name="T2" fmla="*/ 42952 w 24"/>
                  <a:gd name="T3" fmla="*/ 351403 h 30"/>
                  <a:gd name="T4" fmla="*/ 0 w 24"/>
                  <a:gd name="T5" fmla="*/ 342653 h 30"/>
                  <a:gd name="T6" fmla="*/ 110740 w 24"/>
                  <a:gd name="T7" fmla="*/ 0 h 30"/>
                  <a:gd name="T8" fmla="*/ 158172 w 24"/>
                  <a:gd name="T9" fmla="*/ 11573 h 30"/>
                  <a:gd name="T10" fmla="*/ 268847 w 24"/>
                  <a:gd name="T11" fmla="*/ 391646 h 30"/>
                  <a:gd name="T12" fmla="*/ 225960 w 24"/>
                  <a:gd name="T13" fmla="*/ 380075 h 30"/>
                  <a:gd name="T14" fmla="*/ 190631 w 24"/>
                  <a:gd name="T15" fmla="*/ 258665 h 30"/>
                  <a:gd name="T16" fmla="*/ 75677 w 24"/>
                  <a:gd name="T17" fmla="*/ 237083 h 30"/>
                  <a:gd name="T18" fmla="*/ 176580 w 24"/>
                  <a:gd name="T19" fmla="*/ 221546 h 30"/>
                  <a:gd name="T20" fmla="*/ 143173 w 24"/>
                  <a:gd name="T21" fmla="*/ 115988 h 30"/>
                  <a:gd name="T22" fmla="*/ 133628 w 24"/>
                  <a:gd name="T23" fmla="*/ 39554 h 30"/>
                  <a:gd name="T24" fmla="*/ 133628 w 24"/>
                  <a:gd name="T25" fmla="*/ 39554 h 30"/>
                  <a:gd name="T26" fmla="*/ 110740 w 24"/>
                  <a:gd name="T27" fmla="*/ 105291 h 30"/>
                  <a:gd name="T28" fmla="*/ 90410 w 24"/>
                  <a:gd name="T29" fmla="*/ 209604 h 30"/>
                  <a:gd name="T30" fmla="*/ 176580 w 24"/>
                  <a:gd name="T31" fmla="*/ 221546 h 3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4"/>
                  <a:gd name="T49" fmla="*/ 0 h 30"/>
                  <a:gd name="T50" fmla="*/ 24 w 24"/>
                  <a:gd name="T51" fmla="*/ 30 h 30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4" h="30">
                    <a:moveTo>
                      <a:pt x="7" y="18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17" y="20"/>
                      <a:pt x="17" y="20"/>
                      <a:pt x="17" y="20"/>
                    </a:cubicBezTo>
                    <a:lnTo>
                      <a:pt x="7" y="18"/>
                    </a:lnTo>
                    <a:close/>
                    <a:moveTo>
                      <a:pt x="16" y="17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3" y="7"/>
                      <a:pt x="12" y="5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5"/>
                      <a:pt x="11" y="7"/>
                      <a:pt x="10" y="8"/>
                    </a:cubicBezTo>
                    <a:cubicBezTo>
                      <a:pt x="8" y="16"/>
                      <a:pt x="8" y="16"/>
                      <a:pt x="8" y="16"/>
                    </a:cubicBezTo>
                    <a:lnTo>
                      <a:pt x="16" y="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80" name="Freeform 66"/>
              <p:cNvSpPr>
                <a:spLocks noEditPoints="1"/>
              </p:cNvSpPr>
              <p:nvPr/>
            </p:nvSpPr>
            <p:spPr bwMode="auto">
              <a:xfrm>
                <a:off x="5343" y="1258"/>
                <a:ext cx="45" cy="68"/>
              </a:xfrm>
              <a:custGeom>
                <a:avLst/>
                <a:gdLst>
                  <a:gd name="T0" fmla="*/ 0 w 19"/>
                  <a:gd name="T1" fmla="*/ 70471 h 29"/>
                  <a:gd name="T2" fmla="*/ 0 w 19"/>
                  <a:gd name="T3" fmla="*/ 0 h 29"/>
                  <a:gd name="T4" fmla="*/ 39709 w 19"/>
                  <a:gd name="T5" fmla="*/ 0 h 29"/>
                  <a:gd name="T6" fmla="*/ 49273 w 19"/>
                  <a:gd name="T7" fmla="*/ 44866 h 29"/>
                  <a:gd name="T8" fmla="*/ 49273 w 19"/>
                  <a:gd name="T9" fmla="*/ 44866 h 29"/>
                  <a:gd name="T10" fmla="*/ 145464 w 19"/>
                  <a:gd name="T11" fmla="*/ 10969 h 29"/>
                  <a:gd name="T12" fmla="*/ 250472 w 19"/>
                  <a:gd name="T13" fmla="*/ 150069 h 29"/>
                  <a:gd name="T14" fmla="*/ 133757 w 19"/>
                  <a:gd name="T15" fmla="*/ 261430 h 29"/>
                  <a:gd name="T16" fmla="*/ 49273 w 19"/>
                  <a:gd name="T17" fmla="*/ 210108 h 29"/>
                  <a:gd name="T18" fmla="*/ 49273 w 19"/>
                  <a:gd name="T19" fmla="*/ 210108 h 29"/>
                  <a:gd name="T20" fmla="*/ 49273 w 19"/>
                  <a:gd name="T21" fmla="*/ 341093 h 29"/>
                  <a:gd name="T22" fmla="*/ 0 w 19"/>
                  <a:gd name="T23" fmla="*/ 331592 h 29"/>
                  <a:gd name="T24" fmla="*/ 0 w 19"/>
                  <a:gd name="T25" fmla="*/ 70471 h 29"/>
                  <a:gd name="T26" fmla="*/ 49273 w 19"/>
                  <a:gd name="T27" fmla="*/ 141414 h 29"/>
                  <a:gd name="T28" fmla="*/ 49273 w 19"/>
                  <a:gd name="T29" fmla="*/ 165242 h 29"/>
                  <a:gd name="T30" fmla="*/ 133757 w 19"/>
                  <a:gd name="T31" fmla="*/ 227549 h 29"/>
                  <a:gd name="T32" fmla="*/ 210763 w 19"/>
                  <a:gd name="T33" fmla="*/ 141414 h 29"/>
                  <a:gd name="T34" fmla="*/ 133757 w 19"/>
                  <a:gd name="T35" fmla="*/ 44866 h 29"/>
                  <a:gd name="T36" fmla="*/ 49273 w 19"/>
                  <a:gd name="T37" fmla="*/ 81441 h 29"/>
                  <a:gd name="T38" fmla="*/ 49273 w 19"/>
                  <a:gd name="T39" fmla="*/ 105203 h 29"/>
                  <a:gd name="T40" fmla="*/ 49273 w 19"/>
                  <a:gd name="T41" fmla="*/ 141414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9"/>
                  <a:gd name="T64" fmla="*/ 0 h 29"/>
                  <a:gd name="T65" fmla="*/ 19 w 1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9" h="29">
                    <a:moveTo>
                      <a:pt x="0" y="6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2"/>
                      <a:pt x="8" y="1"/>
                      <a:pt x="11" y="1"/>
                    </a:cubicBezTo>
                    <a:cubicBezTo>
                      <a:pt x="16" y="2"/>
                      <a:pt x="19" y="7"/>
                      <a:pt x="19" y="13"/>
                    </a:cubicBezTo>
                    <a:cubicBezTo>
                      <a:pt x="19" y="20"/>
                      <a:pt x="15" y="23"/>
                      <a:pt x="10" y="22"/>
                    </a:cubicBezTo>
                    <a:cubicBezTo>
                      <a:pt x="8" y="22"/>
                      <a:pt x="5" y="20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6"/>
                    </a:lnTo>
                    <a:close/>
                    <a:moveTo>
                      <a:pt x="4" y="12"/>
                    </a:moveTo>
                    <a:cubicBezTo>
                      <a:pt x="4" y="13"/>
                      <a:pt x="4" y="13"/>
                      <a:pt x="4" y="14"/>
                    </a:cubicBezTo>
                    <a:cubicBezTo>
                      <a:pt x="5" y="16"/>
                      <a:pt x="7" y="19"/>
                      <a:pt x="10" y="19"/>
                    </a:cubicBezTo>
                    <a:cubicBezTo>
                      <a:pt x="13" y="20"/>
                      <a:pt x="16" y="17"/>
                      <a:pt x="16" y="12"/>
                    </a:cubicBezTo>
                    <a:cubicBezTo>
                      <a:pt x="16" y="8"/>
                      <a:pt x="14" y="5"/>
                      <a:pt x="10" y="4"/>
                    </a:cubicBezTo>
                    <a:cubicBezTo>
                      <a:pt x="7" y="3"/>
                      <a:pt x="5" y="5"/>
                      <a:pt x="4" y="7"/>
                    </a:cubicBezTo>
                    <a:cubicBezTo>
                      <a:pt x="4" y="8"/>
                      <a:pt x="4" y="8"/>
                      <a:pt x="4" y="9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81" name="Freeform 67"/>
              <p:cNvSpPr>
                <a:spLocks noEditPoints="1"/>
              </p:cNvSpPr>
              <p:nvPr/>
            </p:nvSpPr>
            <p:spPr bwMode="auto">
              <a:xfrm>
                <a:off x="5400" y="1267"/>
                <a:ext cx="45" cy="69"/>
              </a:xfrm>
              <a:custGeom>
                <a:avLst/>
                <a:gdLst>
                  <a:gd name="T0" fmla="*/ 0 w 19"/>
                  <a:gd name="T1" fmla="*/ 97614 h 29"/>
                  <a:gd name="T2" fmla="*/ 0 w 19"/>
                  <a:gd name="T3" fmla="*/ 0 h 29"/>
                  <a:gd name="T4" fmla="*/ 39709 w 19"/>
                  <a:gd name="T5" fmla="*/ 12501 h 29"/>
                  <a:gd name="T6" fmla="*/ 39709 w 19"/>
                  <a:gd name="T7" fmla="*/ 58778 h 29"/>
                  <a:gd name="T8" fmla="*/ 39709 w 19"/>
                  <a:gd name="T9" fmla="*/ 58778 h 29"/>
                  <a:gd name="T10" fmla="*/ 133757 w 19"/>
                  <a:gd name="T11" fmla="*/ 12501 h 29"/>
                  <a:gd name="T12" fmla="*/ 250472 w 19"/>
                  <a:gd name="T13" fmla="*/ 180885 h 29"/>
                  <a:gd name="T14" fmla="*/ 133757 w 19"/>
                  <a:gd name="T15" fmla="*/ 302955 h 29"/>
                  <a:gd name="T16" fmla="*/ 49273 w 19"/>
                  <a:gd name="T17" fmla="*/ 249497 h 29"/>
                  <a:gd name="T18" fmla="*/ 39709 w 19"/>
                  <a:gd name="T19" fmla="*/ 249497 h 29"/>
                  <a:gd name="T20" fmla="*/ 39709 w 19"/>
                  <a:gd name="T21" fmla="*/ 400638 h 29"/>
                  <a:gd name="T22" fmla="*/ 0 w 19"/>
                  <a:gd name="T23" fmla="*/ 388047 h 29"/>
                  <a:gd name="T24" fmla="*/ 0 w 19"/>
                  <a:gd name="T25" fmla="*/ 97614 h 29"/>
                  <a:gd name="T26" fmla="*/ 39709 w 19"/>
                  <a:gd name="T27" fmla="*/ 168384 h 29"/>
                  <a:gd name="T28" fmla="*/ 49273 w 19"/>
                  <a:gd name="T29" fmla="*/ 193062 h 29"/>
                  <a:gd name="T30" fmla="*/ 116699 w 19"/>
                  <a:gd name="T31" fmla="*/ 261995 h 29"/>
                  <a:gd name="T32" fmla="*/ 198898 w 19"/>
                  <a:gd name="T33" fmla="*/ 180885 h 29"/>
                  <a:gd name="T34" fmla="*/ 116699 w 19"/>
                  <a:gd name="T35" fmla="*/ 58778 h 29"/>
                  <a:gd name="T36" fmla="*/ 49273 w 19"/>
                  <a:gd name="T37" fmla="*/ 110114 h 29"/>
                  <a:gd name="T38" fmla="*/ 39709 w 19"/>
                  <a:gd name="T39" fmla="*/ 122075 h 29"/>
                  <a:gd name="T40" fmla="*/ 39709 w 19"/>
                  <a:gd name="T41" fmla="*/ 168384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9"/>
                  <a:gd name="T64" fmla="*/ 0 h 29"/>
                  <a:gd name="T65" fmla="*/ 19 w 1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9" h="29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2"/>
                      <a:pt x="7" y="1"/>
                      <a:pt x="10" y="1"/>
                    </a:cubicBezTo>
                    <a:cubicBezTo>
                      <a:pt x="15" y="2"/>
                      <a:pt x="19" y="7"/>
                      <a:pt x="19" y="13"/>
                    </a:cubicBezTo>
                    <a:cubicBezTo>
                      <a:pt x="19" y="20"/>
                      <a:pt x="14" y="23"/>
                      <a:pt x="10" y="22"/>
                    </a:cubicBezTo>
                    <a:cubicBezTo>
                      <a:pt x="7" y="22"/>
                      <a:pt x="5" y="20"/>
                      <a:pt x="4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7"/>
                    </a:lnTo>
                    <a:close/>
                    <a:moveTo>
                      <a:pt x="3" y="12"/>
                    </a:moveTo>
                    <a:cubicBezTo>
                      <a:pt x="3" y="13"/>
                      <a:pt x="4" y="14"/>
                      <a:pt x="4" y="14"/>
                    </a:cubicBezTo>
                    <a:cubicBezTo>
                      <a:pt x="4" y="17"/>
                      <a:pt x="7" y="19"/>
                      <a:pt x="9" y="19"/>
                    </a:cubicBezTo>
                    <a:cubicBezTo>
                      <a:pt x="13" y="20"/>
                      <a:pt x="15" y="17"/>
                      <a:pt x="15" y="13"/>
                    </a:cubicBezTo>
                    <a:cubicBezTo>
                      <a:pt x="15" y="9"/>
                      <a:pt x="13" y="5"/>
                      <a:pt x="9" y="4"/>
                    </a:cubicBezTo>
                    <a:cubicBezTo>
                      <a:pt x="7" y="4"/>
                      <a:pt x="4" y="5"/>
                      <a:pt x="4" y="8"/>
                    </a:cubicBezTo>
                    <a:cubicBezTo>
                      <a:pt x="4" y="8"/>
                      <a:pt x="3" y="9"/>
                      <a:pt x="3" y="9"/>
                    </a:cubicBezTo>
                    <a:lnTo>
                      <a:pt x="3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82" name="Freeform 68"/>
              <p:cNvSpPr>
                <a:spLocks noEditPoints="1"/>
              </p:cNvSpPr>
              <p:nvPr/>
            </p:nvSpPr>
            <p:spPr bwMode="auto">
              <a:xfrm>
                <a:off x="5301" y="1501"/>
                <a:ext cx="61" cy="73"/>
              </a:xfrm>
              <a:custGeom>
                <a:avLst/>
                <a:gdLst>
                  <a:gd name="T0" fmla="*/ 308381 w 26"/>
                  <a:gd name="T1" fmla="*/ 220474 h 31"/>
                  <a:gd name="T2" fmla="*/ 156948 w 26"/>
                  <a:gd name="T3" fmla="*/ 371401 h 31"/>
                  <a:gd name="T4" fmla="*/ 0 w 26"/>
                  <a:gd name="T5" fmla="*/ 173921 h 31"/>
                  <a:gd name="T6" fmla="*/ 156948 w 26"/>
                  <a:gd name="T7" fmla="*/ 11230 h 31"/>
                  <a:gd name="T8" fmla="*/ 308381 w 26"/>
                  <a:gd name="T9" fmla="*/ 220474 h 31"/>
                  <a:gd name="T10" fmla="*/ 44992 w 26"/>
                  <a:gd name="T11" fmla="*/ 173921 h 31"/>
                  <a:gd name="T12" fmla="*/ 156948 w 26"/>
                  <a:gd name="T13" fmla="*/ 336431 h 31"/>
                  <a:gd name="T14" fmla="*/ 262506 w 26"/>
                  <a:gd name="T15" fmla="*/ 208919 h 31"/>
                  <a:gd name="T16" fmla="*/ 156948 w 26"/>
                  <a:gd name="T17" fmla="*/ 46185 h 31"/>
                  <a:gd name="T18" fmla="*/ 44992 w 26"/>
                  <a:gd name="T19" fmla="*/ 173921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31"/>
                  <a:gd name="T32" fmla="*/ 26 w 26"/>
                  <a:gd name="T33" fmla="*/ 31 h 3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31">
                    <a:moveTo>
                      <a:pt x="26" y="18"/>
                    </a:moveTo>
                    <a:cubicBezTo>
                      <a:pt x="26" y="27"/>
                      <a:pt x="20" y="31"/>
                      <a:pt x="13" y="30"/>
                    </a:cubicBezTo>
                    <a:cubicBezTo>
                      <a:pt x="5" y="29"/>
                      <a:pt x="0" y="22"/>
                      <a:pt x="0" y="14"/>
                    </a:cubicBezTo>
                    <a:cubicBezTo>
                      <a:pt x="0" y="5"/>
                      <a:pt x="6" y="0"/>
                      <a:pt x="13" y="1"/>
                    </a:cubicBezTo>
                    <a:cubicBezTo>
                      <a:pt x="21" y="3"/>
                      <a:pt x="26" y="9"/>
                      <a:pt x="26" y="18"/>
                    </a:cubicBezTo>
                    <a:close/>
                    <a:moveTo>
                      <a:pt x="4" y="14"/>
                    </a:moveTo>
                    <a:cubicBezTo>
                      <a:pt x="4" y="20"/>
                      <a:pt x="7" y="26"/>
                      <a:pt x="13" y="27"/>
                    </a:cubicBezTo>
                    <a:cubicBezTo>
                      <a:pt x="19" y="28"/>
                      <a:pt x="22" y="24"/>
                      <a:pt x="22" y="17"/>
                    </a:cubicBezTo>
                    <a:cubicBezTo>
                      <a:pt x="22" y="12"/>
                      <a:pt x="19" y="5"/>
                      <a:pt x="13" y="4"/>
                    </a:cubicBezTo>
                    <a:cubicBezTo>
                      <a:pt x="7" y="3"/>
                      <a:pt x="4" y="8"/>
                      <a:pt x="4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83" name="Freeform 69"/>
              <p:cNvSpPr>
                <a:spLocks/>
              </p:cNvSpPr>
              <p:nvPr/>
            </p:nvSpPr>
            <p:spPr bwMode="auto">
              <a:xfrm>
                <a:off x="5369" y="1513"/>
                <a:ext cx="41" cy="71"/>
              </a:xfrm>
              <a:custGeom>
                <a:avLst/>
                <a:gdLst>
                  <a:gd name="T0" fmla="*/ 13803 w 17"/>
                  <a:gd name="T1" fmla="*/ 298193 h 30"/>
                  <a:gd name="T2" fmla="*/ 113336 w 17"/>
                  <a:gd name="T3" fmla="*/ 342653 h 30"/>
                  <a:gd name="T4" fmla="*/ 207438 w 17"/>
                  <a:gd name="T5" fmla="*/ 298193 h 30"/>
                  <a:gd name="T6" fmla="*/ 127139 w 17"/>
                  <a:gd name="T7" fmla="*/ 209604 h 30"/>
                  <a:gd name="T8" fmla="*/ 0 w 17"/>
                  <a:gd name="T9" fmla="*/ 93611 h 30"/>
                  <a:gd name="T10" fmla="*/ 146638 w 17"/>
                  <a:gd name="T11" fmla="*/ 11573 h 30"/>
                  <a:gd name="T12" fmla="*/ 259566 w 17"/>
                  <a:gd name="T13" fmla="*/ 39554 h 30"/>
                  <a:gd name="T14" fmla="*/ 240040 w 17"/>
                  <a:gd name="T15" fmla="*/ 76992 h 30"/>
                  <a:gd name="T16" fmla="*/ 146638 w 17"/>
                  <a:gd name="T17" fmla="*/ 49009 h 30"/>
                  <a:gd name="T18" fmla="*/ 66524 w 17"/>
                  <a:gd name="T19" fmla="*/ 93611 h 30"/>
                  <a:gd name="T20" fmla="*/ 160440 w 17"/>
                  <a:gd name="T21" fmla="*/ 170099 h 30"/>
                  <a:gd name="T22" fmla="*/ 273340 w 17"/>
                  <a:gd name="T23" fmla="*/ 298193 h 30"/>
                  <a:gd name="T24" fmla="*/ 113336 w 17"/>
                  <a:gd name="T25" fmla="*/ 380075 h 30"/>
                  <a:gd name="T26" fmla="*/ 0 w 17"/>
                  <a:gd name="T27" fmla="*/ 342653 h 30"/>
                  <a:gd name="T28" fmla="*/ 13803 w 17"/>
                  <a:gd name="T29" fmla="*/ 298193 h 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"/>
                  <a:gd name="T46" fmla="*/ 0 h 30"/>
                  <a:gd name="T47" fmla="*/ 17 w 17"/>
                  <a:gd name="T48" fmla="*/ 30 h 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" h="30">
                    <a:moveTo>
                      <a:pt x="1" y="23"/>
                    </a:moveTo>
                    <a:cubicBezTo>
                      <a:pt x="2" y="25"/>
                      <a:pt x="5" y="26"/>
                      <a:pt x="7" y="26"/>
                    </a:cubicBezTo>
                    <a:cubicBezTo>
                      <a:pt x="11" y="27"/>
                      <a:pt x="13" y="25"/>
                      <a:pt x="13" y="23"/>
                    </a:cubicBezTo>
                    <a:cubicBezTo>
                      <a:pt x="13" y="20"/>
                      <a:pt x="12" y="18"/>
                      <a:pt x="8" y="16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4" y="0"/>
                      <a:pt x="9" y="1"/>
                    </a:cubicBezTo>
                    <a:cubicBezTo>
                      <a:pt x="12" y="1"/>
                      <a:pt x="14" y="2"/>
                      <a:pt x="16" y="3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2" y="4"/>
                      <a:pt x="9" y="4"/>
                    </a:cubicBezTo>
                    <a:cubicBezTo>
                      <a:pt x="5" y="3"/>
                      <a:pt x="4" y="5"/>
                      <a:pt x="4" y="7"/>
                    </a:cubicBezTo>
                    <a:cubicBezTo>
                      <a:pt x="4" y="10"/>
                      <a:pt x="6" y="11"/>
                      <a:pt x="10" y="13"/>
                    </a:cubicBezTo>
                    <a:cubicBezTo>
                      <a:pt x="14" y="16"/>
                      <a:pt x="17" y="19"/>
                      <a:pt x="17" y="23"/>
                    </a:cubicBezTo>
                    <a:cubicBezTo>
                      <a:pt x="17" y="27"/>
                      <a:pt x="13" y="30"/>
                      <a:pt x="7" y="29"/>
                    </a:cubicBezTo>
                    <a:cubicBezTo>
                      <a:pt x="4" y="29"/>
                      <a:pt x="1" y="27"/>
                      <a:pt x="0" y="26"/>
                    </a:cubicBez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29" name="Group 70"/>
            <p:cNvGrpSpPr>
              <a:grpSpLocks/>
            </p:cNvGrpSpPr>
            <p:nvPr/>
          </p:nvGrpSpPr>
          <p:grpSpPr bwMode="auto">
            <a:xfrm>
              <a:off x="4718" y="3278"/>
              <a:ext cx="372" cy="694"/>
              <a:chOff x="5183" y="1085"/>
              <a:chExt cx="356" cy="662"/>
            </a:xfrm>
          </p:grpSpPr>
          <p:sp>
            <p:nvSpPr>
              <p:cNvPr id="58" name="Freeform 71"/>
              <p:cNvSpPr>
                <a:spLocks/>
              </p:cNvSpPr>
              <p:nvPr/>
            </p:nvSpPr>
            <p:spPr bwMode="auto">
              <a:xfrm>
                <a:off x="5193" y="1102"/>
                <a:ext cx="316" cy="635"/>
              </a:xfrm>
              <a:custGeom>
                <a:avLst/>
                <a:gdLst>
                  <a:gd name="T0" fmla="*/ 316 w 316"/>
                  <a:gd name="T1" fmla="*/ 54 h 635"/>
                  <a:gd name="T2" fmla="*/ 306 w 316"/>
                  <a:gd name="T3" fmla="*/ 635 h 635"/>
                  <a:gd name="T4" fmla="*/ 0 w 316"/>
                  <a:gd name="T5" fmla="*/ 581 h 635"/>
                  <a:gd name="T6" fmla="*/ 9 w 316"/>
                  <a:gd name="T7" fmla="*/ 0 h 635"/>
                  <a:gd name="T8" fmla="*/ 316 w 316"/>
                  <a:gd name="T9" fmla="*/ 54 h 6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6"/>
                  <a:gd name="T16" fmla="*/ 0 h 635"/>
                  <a:gd name="T17" fmla="*/ 316 w 316"/>
                  <a:gd name="T18" fmla="*/ 635 h 6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6" h="635">
                    <a:moveTo>
                      <a:pt x="316" y="54"/>
                    </a:moveTo>
                    <a:lnTo>
                      <a:pt x="306" y="635"/>
                    </a:lnTo>
                    <a:lnTo>
                      <a:pt x="0" y="581"/>
                    </a:lnTo>
                    <a:lnTo>
                      <a:pt x="9" y="0"/>
                    </a:lnTo>
                    <a:lnTo>
                      <a:pt x="316" y="5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9" name="Freeform 72"/>
              <p:cNvSpPr>
                <a:spLocks/>
              </p:cNvSpPr>
              <p:nvPr/>
            </p:nvSpPr>
            <p:spPr bwMode="auto">
              <a:xfrm>
                <a:off x="5499" y="1151"/>
                <a:ext cx="31" cy="586"/>
              </a:xfrm>
              <a:custGeom>
                <a:avLst/>
                <a:gdLst>
                  <a:gd name="T0" fmla="*/ 10 w 31"/>
                  <a:gd name="T1" fmla="*/ 5 h 586"/>
                  <a:gd name="T2" fmla="*/ 31 w 31"/>
                  <a:gd name="T3" fmla="*/ 0 h 586"/>
                  <a:gd name="T4" fmla="*/ 21 w 31"/>
                  <a:gd name="T5" fmla="*/ 579 h 586"/>
                  <a:gd name="T6" fmla="*/ 0 w 31"/>
                  <a:gd name="T7" fmla="*/ 586 h 586"/>
                  <a:gd name="T8" fmla="*/ 10 w 31"/>
                  <a:gd name="T9" fmla="*/ 5 h 5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586"/>
                  <a:gd name="T17" fmla="*/ 31 w 31"/>
                  <a:gd name="T18" fmla="*/ 586 h 5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586">
                    <a:moveTo>
                      <a:pt x="10" y="5"/>
                    </a:moveTo>
                    <a:lnTo>
                      <a:pt x="31" y="0"/>
                    </a:lnTo>
                    <a:lnTo>
                      <a:pt x="21" y="579"/>
                    </a:lnTo>
                    <a:lnTo>
                      <a:pt x="0" y="586"/>
                    </a:lnTo>
                    <a:lnTo>
                      <a:pt x="10" y="5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60" name="Freeform 73"/>
              <p:cNvSpPr>
                <a:spLocks/>
              </p:cNvSpPr>
              <p:nvPr/>
            </p:nvSpPr>
            <p:spPr bwMode="auto">
              <a:xfrm>
                <a:off x="5202" y="1095"/>
                <a:ext cx="328" cy="61"/>
              </a:xfrm>
              <a:custGeom>
                <a:avLst/>
                <a:gdLst>
                  <a:gd name="T0" fmla="*/ 0 w 328"/>
                  <a:gd name="T1" fmla="*/ 7 h 61"/>
                  <a:gd name="T2" fmla="*/ 21 w 328"/>
                  <a:gd name="T3" fmla="*/ 0 h 61"/>
                  <a:gd name="T4" fmla="*/ 328 w 328"/>
                  <a:gd name="T5" fmla="*/ 56 h 61"/>
                  <a:gd name="T6" fmla="*/ 307 w 328"/>
                  <a:gd name="T7" fmla="*/ 61 h 61"/>
                  <a:gd name="T8" fmla="*/ 0 w 328"/>
                  <a:gd name="T9" fmla="*/ 7 h 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61"/>
                  <a:gd name="T17" fmla="*/ 328 w 328"/>
                  <a:gd name="T18" fmla="*/ 61 h 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61">
                    <a:moveTo>
                      <a:pt x="0" y="7"/>
                    </a:moveTo>
                    <a:lnTo>
                      <a:pt x="21" y="0"/>
                    </a:lnTo>
                    <a:lnTo>
                      <a:pt x="328" y="56"/>
                    </a:lnTo>
                    <a:lnTo>
                      <a:pt x="307" y="61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61" name="Freeform 74"/>
              <p:cNvSpPr>
                <a:spLocks noEditPoints="1"/>
              </p:cNvSpPr>
              <p:nvPr/>
            </p:nvSpPr>
            <p:spPr bwMode="auto">
              <a:xfrm>
                <a:off x="5183" y="1085"/>
                <a:ext cx="356" cy="662"/>
              </a:xfrm>
              <a:custGeom>
                <a:avLst/>
                <a:gdLst>
                  <a:gd name="T0" fmla="*/ 211756 w 151"/>
                  <a:gd name="T1" fmla="*/ 0 h 280"/>
                  <a:gd name="T2" fmla="*/ 202491 w 151"/>
                  <a:gd name="T3" fmla="*/ 11526 h 280"/>
                  <a:gd name="T4" fmla="*/ 89818 w 151"/>
                  <a:gd name="T5" fmla="*/ 39302 h 280"/>
                  <a:gd name="T6" fmla="*/ 47702 w 151"/>
                  <a:gd name="T7" fmla="*/ 92921 h 280"/>
                  <a:gd name="T8" fmla="*/ 0 w 151"/>
                  <a:gd name="T9" fmla="*/ 3263873 h 280"/>
                  <a:gd name="T10" fmla="*/ 38097 w 151"/>
                  <a:gd name="T11" fmla="*/ 3316490 h 280"/>
                  <a:gd name="T12" fmla="*/ 1665627 w 151"/>
                  <a:gd name="T13" fmla="*/ 3612579 h 280"/>
                  <a:gd name="T14" fmla="*/ 1676255 w 151"/>
                  <a:gd name="T15" fmla="*/ 3612579 h 280"/>
                  <a:gd name="T16" fmla="*/ 1687527 w 151"/>
                  <a:gd name="T17" fmla="*/ 3612579 h 280"/>
                  <a:gd name="T18" fmla="*/ 1798484 w 151"/>
                  <a:gd name="T19" fmla="*/ 3575339 h 280"/>
                  <a:gd name="T20" fmla="*/ 1841227 w 151"/>
                  <a:gd name="T21" fmla="*/ 3520809 h 280"/>
                  <a:gd name="T22" fmla="*/ 1887983 w 151"/>
                  <a:gd name="T23" fmla="*/ 360149 h 280"/>
                  <a:gd name="T24" fmla="*/ 1851921 w 151"/>
                  <a:gd name="T25" fmla="*/ 311462 h 280"/>
                  <a:gd name="T26" fmla="*/ 222222 w 151"/>
                  <a:gd name="T27" fmla="*/ 0 h 280"/>
                  <a:gd name="T28" fmla="*/ 211756 w 151"/>
                  <a:gd name="T29" fmla="*/ 0 h 280"/>
                  <a:gd name="T30" fmla="*/ 47702 w 151"/>
                  <a:gd name="T31" fmla="*/ 3263873 h 280"/>
                  <a:gd name="T32" fmla="*/ 101179 w 151"/>
                  <a:gd name="T33" fmla="*/ 92921 h 280"/>
                  <a:gd name="T34" fmla="*/ 211756 w 151"/>
                  <a:gd name="T35" fmla="*/ 48737 h 280"/>
                  <a:gd name="T36" fmla="*/ 1841227 w 151"/>
                  <a:gd name="T37" fmla="*/ 360149 h 280"/>
                  <a:gd name="T38" fmla="*/ 1841227 w 151"/>
                  <a:gd name="T39" fmla="*/ 360149 h 280"/>
                  <a:gd name="T40" fmla="*/ 1841227 w 151"/>
                  <a:gd name="T41" fmla="*/ 360149 h 280"/>
                  <a:gd name="T42" fmla="*/ 1788723 w 151"/>
                  <a:gd name="T43" fmla="*/ 3520809 h 280"/>
                  <a:gd name="T44" fmla="*/ 1676255 w 151"/>
                  <a:gd name="T45" fmla="*/ 3563813 h 280"/>
                  <a:gd name="T46" fmla="*/ 47702 w 151"/>
                  <a:gd name="T47" fmla="*/ 3263873 h 280"/>
                  <a:gd name="T48" fmla="*/ 47702 w 151"/>
                  <a:gd name="T49" fmla="*/ 3263873 h 28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51"/>
                  <a:gd name="T76" fmla="*/ 0 h 280"/>
                  <a:gd name="T77" fmla="*/ 151 w 151"/>
                  <a:gd name="T78" fmla="*/ 280 h 28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51" h="280">
                    <a:moveTo>
                      <a:pt x="17" y="0"/>
                    </a:moveTo>
                    <a:cubicBezTo>
                      <a:pt x="17" y="0"/>
                      <a:pt x="17" y="0"/>
                      <a:pt x="16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5"/>
                      <a:pt x="4" y="7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255"/>
                      <a:pt x="1" y="256"/>
                      <a:pt x="3" y="257"/>
                    </a:cubicBezTo>
                    <a:cubicBezTo>
                      <a:pt x="133" y="280"/>
                      <a:pt x="133" y="280"/>
                      <a:pt x="133" y="280"/>
                    </a:cubicBezTo>
                    <a:cubicBezTo>
                      <a:pt x="133" y="280"/>
                      <a:pt x="134" y="280"/>
                      <a:pt x="134" y="280"/>
                    </a:cubicBezTo>
                    <a:cubicBezTo>
                      <a:pt x="134" y="280"/>
                      <a:pt x="135" y="280"/>
                      <a:pt x="135" y="280"/>
                    </a:cubicBezTo>
                    <a:cubicBezTo>
                      <a:pt x="144" y="277"/>
                      <a:pt x="144" y="277"/>
                      <a:pt x="144" y="277"/>
                    </a:cubicBezTo>
                    <a:cubicBezTo>
                      <a:pt x="146" y="277"/>
                      <a:pt x="147" y="275"/>
                      <a:pt x="147" y="273"/>
                    </a:cubicBezTo>
                    <a:cubicBezTo>
                      <a:pt x="151" y="28"/>
                      <a:pt x="151" y="28"/>
                      <a:pt x="151" y="28"/>
                    </a:cubicBezTo>
                    <a:cubicBezTo>
                      <a:pt x="151" y="26"/>
                      <a:pt x="150" y="24"/>
                      <a:pt x="148" y="2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7" y="0"/>
                    </a:cubicBezTo>
                    <a:close/>
                    <a:moveTo>
                      <a:pt x="4" y="253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3" y="273"/>
                      <a:pt x="143" y="273"/>
                      <a:pt x="143" y="273"/>
                    </a:cubicBezTo>
                    <a:cubicBezTo>
                      <a:pt x="134" y="276"/>
                      <a:pt x="134" y="276"/>
                      <a:pt x="134" y="276"/>
                    </a:cubicBezTo>
                    <a:cubicBezTo>
                      <a:pt x="4" y="253"/>
                      <a:pt x="4" y="253"/>
                      <a:pt x="4" y="253"/>
                    </a:cubicBezTo>
                    <a:cubicBezTo>
                      <a:pt x="4" y="253"/>
                      <a:pt x="4" y="253"/>
                      <a:pt x="4" y="253"/>
                    </a:cubicBezTo>
                    <a:close/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62" name="Freeform 75"/>
              <p:cNvSpPr>
                <a:spLocks/>
              </p:cNvSpPr>
              <p:nvPr/>
            </p:nvSpPr>
            <p:spPr bwMode="auto">
              <a:xfrm>
                <a:off x="5251" y="1144"/>
                <a:ext cx="218" cy="265"/>
              </a:xfrm>
              <a:custGeom>
                <a:avLst/>
                <a:gdLst>
                  <a:gd name="T0" fmla="*/ 1217672 w 92"/>
                  <a:gd name="T1" fmla="*/ 350768 h 112"/>
                  <a:gd name="T2" fmla="*/ 1083495 w 92"/>
                  <a:gd name="T3" fmla="*/ 181750 h 112"/>
                  <a:gd name="T4" fmla="*/ 65514 w 92"/>
                  <a:gd name="T5" fmla="*/ 11565 h 112"/>
                  <a:gd name="T6" fmla="*/ 11668 w 92"/>
                  <a:gd name="T7" fmla="*/ 11565 h 112"/>
                  <a:gd name="T8" fmla="*/ 0 w 92"/>
                  <a:gd name="T9" fmla="*/ 1264197 h 112"/>
                  <a:gd name="T10" fmla="*/ 1189519 w 92"/>
                  <a:gd name="T11" fmla="*/ 1457505 h 112"/>
                  <a:gd name="T12" fmla="*/ 1205500 w 92"/>
                  <a:gd name="T13" fmla="*/ 1417331 h 112"/>
                  <a:gd name="T14" fmla="*/ 1217672 w 92"/>
                  <a:gd name="T15" fmla="*/ 350768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12"/>
                  <a:gd name="T26" fmla="*/ 92 w 92"/>
                  <a:gd name="T27" fmla="*/ 112 h 1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12">
                    <a:moveTo>
                      <a:pt x="92" y="27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90" y="112"/>
                      <a:pt x="90" y="112"/>
                      <a:pt x="90" y="112"/>
                    </a:cubicBezTo>
                    <a:cubicBezTo>
                      <a:pt x="91" y="111"/>
                      <a:pt x="91" y="110"/>
                      <a:pt x="91" y="109"/>
                    </a:cubicBez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F6880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63" name="Freeform 76"/>
              <p:cNvSpPr>
                <a:spLocks/>
              </p:cNvSpPr>
              <p:nvPr/>
            </p:nvSpPr>
            <p:spPr bwMode="auto">
              <a:xfrm>
                <a:off x="5235" y="1144"/>
                <a:ext cx="229" cy="279"/>
              </a:xfrm>
              <a:custGeom>
                <a:avLst/>
                <a:gdLst>
                  <a:gd name="T0" fmla="*/ 90715 w 97"/>
                  <a:gd name="T1" fmla="*/ 1124167 h 118"/>
                  <a:gd name="T2" fmla="*/ 102174 w 97"/>
                  <a:gd name="T3" fmla="*/ 115352 h 118"/>
                  <a:gd name="T4" fmla="*/ 102174 w 97"/>
                  <a:gd name="T5" fmla="*/ 76042 h 118"/>
                  <a:gd name="T6" fmla="*/ 165883 w 97"/>
                  <a:gd name="T7" fmla="*/ 11526 h 118"/>
                  <a:gd name="T8" fmla="*/ 102174 w 97"/>
                  <a:gd name="T9" fmla="*/ 11526 h 118"/>
                  <a:gd name="T10" fmla="*/ 11436 w 97"/>
                  <a:gd name="T11" fmla="*/ 115352 h 118"/>
                  <a:gd name="T12" fmla="*/ 11436 w 97"/>
                  <a:gd name="T13" fmla="*/ 927737 h 118"/>
                  <a:gd name="T14" fmla="*/ 0 w 97"/>
                  <a:gd name="T15" fmla="*/ 1173233 h 118"/>
                  <a:gd name="T16" fmla="*/ 130410 w 97"/>
                  <a:gd name="T17" fmla="*/ 1332247 h 118"/>
                  <a:gd name="T18" fmla="*/ 624164 w 97"/>
                  <a:gd name="T19" fmla="*/ 1420252 h 118"/>
                  <a:gd name="T20" fmla="*/ 1118304 w 97"/>
                  <a:gd name="T21" fmla="*/ 1512696 h 118"/>
                  <a:gd name="T22" fmla="*/ 1232327 w 97"/>
                  <a:gd name="T23" fmla="*/ 1447504 h 118"/>
                  <a:gd name="T24" fmla="*/ 204308 w 97"/>
                  <a:gd name="T25" fmla="*/ 1267741 h 118"/>
                  <a:gd name="T26" fmla="*/ 114094 w 97"/>
                  <a:gd name="T27" fmla="*/ 1228640 h 118"/>
                  <a:gd name="T28" fmla="*/ 90715 w 97"/>
                  <a:gd name="T29" fmla="*/ 1124167 h 11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18"/>
                  <a:gd name="T47" fmla="*/ 97 w 97"/>
                  <a:gd name="T48" fmla="*/ 118 h 11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18">
                    <a:moveTo>
                      <a:pt x="7" y="87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3" y="1"/>
                      <a:pt x="13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4" y="102"/>
                      <a:pt x="10" y="103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92" y="118"/>
                      <a:pt x="96" y="116"/>
                      <a:pt x="97" y="112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98"/>
                      <a:pt x="12" y="98"/>
                      <a:pt x="9" y="95"/>
                    </a:cubicBezTo>
                    <a:cubicBezTo>
                      <a:pt x="6" y="92"/>
                      <a:pt x="7" y="87"/>
                      <a:pt x="7" y="87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64" name="Freeform 77"/>
              <p:cNvSpPr>
                <a:spLocks/>
              </p:cNvSpPr>
              <p:nvPr/>
            </p:nvSpPr>
            <p:spPr bwMode="auto">
              <a:xfrm>
                <a:off x="5251" y="1404"/>
                <a:ext cx="218" cy="265"/>
              </a:xfrm>
              <a:custGeom>
                <a:avLst/>
                <a:gdLst>
                  <a:gd name="T0" fmla="*/ 1217672 w 92"/>
                  <a:gd name="T1" fmla="*/ 350768 h 112"/>
                  <a:gd name="T2" fmla="*/ 1083495 w 92"/>
                  <a:gd name="T3" fmla="*/ 181750 h 112"/>
                  <a:gd name="T4" fmla="*/ 65514 w 92"/>
                  <a:gd name="T5" fmla="*/ 11565 h 112"/>
                  <a:gd name="T6" fmla="*/ 11668 w 92"/>
                  <a:gd name="T7" fmla="*/ 11565 h 112"/>
                  <a:gd name="T8" fmla="*/ 0 w 92"/>
                  <a:gd name="T9" fmla="*/ 1248408 h 112"/>
                  <a:gd name="T10" fmla="*/ 1189519 w 92"/>
                  <a:gd name="T11" fmla="*/ 1457505 h 112"/>
                  <a:gd name="T12" fmla="*/ 1205500 w 92"/>
                  <a:gd name="T13" fmla="*/ 1417331 h 112"/>
                  <a:gd name="T14" fmla="*/ 1217672 w 92"/>
                  <a:gd name="T15" fmla="*/ 350768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12"/>
                  <a:gd name="T26" fmla="*/ 92 w 92"/>
                  <a:gd name="T27" fmla="*/ 112 h 1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12">
                    <a:moveTo>
                      <a:pt x="92" y="27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90" y="112"/>
                      <a:pt x="90" y="112"/>
                      <a:pt x="90" y="112"/>
                    </a:cubicBezTo>
                    <a:cubicBezTo>
                      <a:pt x="91" y="111"/>
                      <a:pt x="91" y="110"/>
                      <a:pt x="91" y="109"/>
                    </a:cubicBez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3569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65" name="Freeform 78"/>
              <p:cNvSpPr>
                <a:spLocks/>
              </p:cNvSpPr>
              <p:nvPr/>
            </p:nvSpPr>
            <p:spPr bwMode="auto">
              <a:xfrm>
                <a:off x="5235" y="1404"/>
                <a:ext cx="229" cy="279"/>
              </a:xfrm>
              <a:custGeom>
                <a:avLst/>
                <a:gdLst>
                  <a:gd name="T0" fmla="*/ 90715 w 97"/>
                  <a:gd name="T1" fmla="*/ 1124167 h 118"/>
                  <a:gd name="T2" fmla="*/ 102174 w 97"/>
                  <a:gd name="T3" fmla="*/ 115352 h 118"/>
                  <a:gd name="T4" fmla="*/ 102174 w 97"/>
                  <a:gd name="T5" fmla="*/ 76042 h 118"/>
                  <a:gd name="T6" fmla="*/ 165883 w 97"/>
                  <a:gd name="T7" fmla="*/ 11526 h 118"/>
                  <a:gd name="T8" fmla="*/ 102174 w 97"/>
                  <a:gd name="T9" fmla="*/ 11526 h 118"/>
                  <a:gd name="T10" fmla="*/ 11436 w 97"/>
                  <a:gd name="T11" fmla="*/ 115352 h 118"/>
                  <a:gd name="T12" fmla="*/ 11436 w 97"/>
                  <a:gd name="T13" fmla="*/ 927737 h 118"/>
                  <a:gd name="T14" fmla="*/ 0 w 97"/>
                  <a:gd name="T15" fmla="*/ 1173233 h 118"/>
                  <a:gd name="T16" fmla="*/ 130410 w 97"/>
                  <a:gd name="T17" fmla="*/ 1332247 h 118"/>
                  <a:gd name="T18" fmla="*/ 624164 w 97"/>
                  <a:gd name="T19" fmla="*/ 1420252 h 118"/>
                  <a:gd name="T20" fmla="*/ 1118304 w 97"/>
                  <a:gd name="T21" fmla="*/ 1512696 h 118"/>
                  <a:gd name="T22" fmla="*/ 1232327 w 97"/>
                  <a:gd name="T23" fmla="*/ 1447504 h 118"/>
                  <a:gd name="T24" fmla="*/ 204308 w 97"/>
                  <a:gd name="T25" fmla="*/ 1267741 h 118"/>
                  <a:gd name="T26" fmla="*/ 114094 w 97"/>
                  <a:gd name="T27" fmla="*/ 1228640 h 118"/>
                  <a:gd name="T28" fmla="*/ 90715 w 97"/>
                  <a:gd name="T29" fmla="*/ 1124167 h 11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18"/>
                  <a:gd name="T47" fmla="*/ 97 w 97"/>
                  <a:gd name="T48" fmla="*/ 118 h 11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18">
                    <a:moveTo>
                      <a:pt x="7" y="87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3" y="1"/>
                      <a:pt x="13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4" y="102"/>
                      <a:pt x="10" y="103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92" y="118"/>
                      <a:pt x="96" y="116"/>
                      <a:pt x="97" y="112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98"/>
                      <a:pt x="12" y="98"/>
                      <a:pt x="9" y="95"/>
                    </a:cubicBezTo>
                    <a:cubicBezTo>
                      <a:pt x="6" y="92"/>
                      <a:pt x="7" y="87"/>
                      <a:pt x="7" y="87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66" name="Freeform 79"/>
              <p:cNvSpPr>
                <a:spLocks noEditPoints="1"/>
              </p:cNvSpPr>
              <p:nvPr/>
            </p:nvSpPr>
            <p:spPr bwMode="auto">
              <a:xfrm>
                <a:off x="5280" y="1232"/>
                <a:ext cx="56" cy="71"/>
              </a:xfrm>
              <a:custGeom>
                <a:avLst/>
                <a:gdLst>
                  <a:gd name="T0" fmla="*/ 75677 w 24"/>
                  <a:gd name="T1" fmla="*/ 237083 h 30"/>
                  <a:gd name="T2" fmla="*/ 42952 w 24"/>
                  <a:gd name="T3" fmla="*/ 351403 h 30"/>
                  <a:gd name="T4" fmla="*/ 0 w 24"/>
                  <a:gd name="T5" fmla="*/ 342653 h 30"/>
                  <a:gd name="T6" fmla="*/ 110740 w 24"/>
                  <a:gd name="T7" fmla="*/ 0 h 30"/>
                  <a:gd name="T8" fmla="*/ 158172 w 24"/>
                  <a:gd name="T9" fmla="*/ 11573 h 30"/>
                  <a:gd name="T10" fmla="*/ 268847 w 24"/>
                  <a:gd name="T11" fmla="*/ 391646 h 30"/>
                  <a:gd name="T12" fmla="*/ 225960 w 24"/>
                  <a:gd name="T13" fmla="*/ 380075 h 30"/>
                  <a:gd name="T14" fmla="*/ 190631 w 24"/>
                  <a:gd name="T15" fmla="*/ 258665 h 30"/>
                  <a:gd name="T16" fmla="*/ 75677 w 24"/>
                  <a:gd name="T17" fmla="*/ 237083 h 30"/>
                  <a:gd name="T18" fmla="*/ 176580 w 24"/>
                  <a:gd name="T19" fmla="*/ 221546 h 30"/>
                  <a:gd name="T20" fmla="*/ 143173 w 24"/>
                  <a:gd name="T21" fmla="*/ 115988 h 30"/>
                  <a:gd name="T22" fmla="*/ 133628 w 24"/>
                  <a:gd name="T23" fmla="*/ 39554 h 30"/>
                  <a:gd name="T24" fmla="*/ 133628 w 24"/>
                  <a:gd name="T25" fmla="*/ 39554 h 30"/>
                  <a:gd name="T26" fmla="*/ 110740 w 24"/>
                  <a:gd name="T27" fmla="*/ 105291 h 30"/>
                  <a:gd name="T28" fmla="*/ 90410 w 24"/>
                  <a:gd name="T29" fmla="*/ 209604 h 30"/>
                  <a:gd name="T30" fmla="*/ 176580 w 24"/>
                  <a:gd name="T31" fmla="*/ 221546 h 3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4"/>
                  <a:gd name="T49" fmla="*/ 0 h 30"/>
                  <a:gd name="T50" fmla="*/ 24 w 24"/>
                  <a:gd name="T51" fmla="*/ 30 h 30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4" h="30">
                    <a:moveTo>
                      <a:pt x="7" y="18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17" y="20"/>
                      <a:pt x="17" y="20"/>
                      <a:pt x="17" y="20"/>
                    </a:cubicBezTo>
                    <a:lnTo>
                      <a:pt x="7" y="18"/>
                    </a:lnTo>
                    <a:close/>
                    <a:moveTo>
                      <a:pt x="16" y="17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3" y="7"/>
                      <a:pt x="12" y="5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5"/>
                      <a:pt x="11" y="7"/>
                      <a:pt x="10" y="8"/>
                    </a:cubicBezTo>
                    <a:cubicBezTo>
                      <a:pt x="8" y="16"/>
                      <a:pt x="8" y="16"/>
                      <a:pt x="8" y="16"/>
                    </a:cubicBezTo>
                    <a:lnTo>
                      <a:pt x="16" y="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67" name="Freeform 80"/>
              <p:cNvSpPr>
                <a:spLocks noEditPoints="1"/>
              </p:cNvSpPr>
              <p:nvPr/>
            </p:nvSpPr>
            <p:spPr bwMode="auto">
              <a:xfrm>
                <a:off x="5343" y="1258"/>
                <a:ext cx="45" cy="68"/>
              </a:xfrm>
              <a:custGeom>
                <a:avLst/>
                <a:gdLst>
                  <a:gd name="T0" fmla="*/ 0 w 19"/>
                  <a:gd name="T1" fmla="*/ 70471 h 29"/>
                  <a:gd name="T2" fmla="*/ 0 w 19"/>
                  <a:gd name="T3" fmla="*/ 0 h 29"/>
                  <a:gd name="T4" fmla="*/ 39709 w 19"/>
                  <a:gd name="T5" fmla="*/ 0 h 29"/>
                  <a:gd name="T6" fmla="*/ 49273 w 19"/>
                  <a:gd name="T7" fmla="*/ 44866 h 29"/>
                  <a:gd name="T8" fmla="*/ 49273 w 19"/>
                  <a:gd name="T9" fmla="*/ 44866 h 29"/>
                  <a:gd name="T10" fmla="*/ 145464 w 19"/>
                  <a:gd name="T11" fmla="*/ 10969 h 29"/>
                  <a:gd name="T12" fmla="*/ 250472 w 19"/>
                  <a:gd name="T13" fmla="*/ 150069 h 29"/>
                  <a:gd name="T14" fmla="*/ 133757 w 19"/>
                  <a:gd name="T15" fmla="*/ 261430 h 29"/>
                  <a:gd name="T16" fmla="*/ 49273 w 19"/>
                  <a:gd name="T17" fmla="*/ 210108 h 29"/>
                  <a:gd name="T18" fmla="*/ 49273 w 19"/>
                  <a:gd name="T19" fmla="*/ 210108 h 29"/>
                  <a:gd name="T20" fmla="*/ 49273 w 19"/>
                  <a:gd name="T21" fmla="*/ 341093 h 29"/>
                  <a:gd name="T22" fmla="*/ 0 w 19"/>
                  <a:gd name="T23" fmla="*/ 331592 h 29"/>
                  <a:gd name="T24" fmla="*/ 0 w 19"/>
                  <a:gd name="T25" fmla="*/ 70471 h 29"/>
                  <a:gd name="T26" fmla="*/ 49273 w 19"/>
                  <a:gd name="T27" fmla="*/ 141414 h 29"/>
                  <a:gd name="T28" fmla="*/ 49273 w 19"/>
                  <a:gd name="T29" fmla="*/ 165242 h 29"/>
                  <a:gd name="T30" fmla="*/ 133757 w 19"/>
                  <a:gd name="T31" fmla="*/ 227549 h 29"/>
                  <a:gd name="T32" fmla="*/ 210763 w 19"/>
                  <a:gd name="T33" fmla="*/ 141414 h 29"/>
                  <a:gd name="T34" fmla="*/ 133757 w 19"/>
                  <a:gd name="T35" fmla="*/ 44866 h 29"/>
                  <a:gd name="T36" fmla="*/ 49273 w 19"/>
                  <a:gd name="T37" fmla="*/ 81441 h 29"/>
                  <a:gd name="T38" fmla="*/ 49273 w 19"/>
                  <a:gd name="T39" fmla="*/ 105203 h 29"/>
                  <a:gd name="T40" fmla="*/ 49273 w 19"/>
                  <a:gd name="T41" fmla="*/ 141414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9"/>
                  <a:gd name="T64" fmla="*/ 0 h 29"/>
                  <a:gd name="T65" fmla="*/ 19 w 1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9" h="29">
                    <a:moveTo>
                      <a:pt x="0" y="6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2"/>
                      <a:pt x="8" y="1"/>
                      <a:pt x="11" y="1"/>
                    </a:cubicBezTo>
                    <a:cubicBezTo>
                      <a:pt x="16" y="2"/>
                      <a:pt x="19" y="7"/>
                      <a:pt x="19" y="13"/>
                    </a:cubicBezTo>
                    <a:cubicBezTo>
                      <a:pt x="19" y="20"/>
                      <a:pt x="15" y="23"/>
                      <a:pt x="10" y="22"/>
                    </a:cubicBezTo>
                    <a:cubicBezTo>
                      <a:pt x="8" y="22"/>
                      <a:pt x="5" y="20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6"/>
                    </a:lnTo>
                    <a:close/>
                    <a:moveTo>
                      <a:pt x="4" y="12"/>
                    </a:moveTo>
                    <a:cubicBezTo>
                      <a:pt x="4" y="13"/>
                      <a:pt x="4" y="13"/>
                      <a:pt x="4" y="14"/>
                    </a:cubicBezTo>
                    <a:cubicBezTo>
                      <a:pt x="5" y="16"/>
                      <a:pt x="7" y="19"/>
                      <a:pt x="10" y="19"/>
                    </a:cubicBezTo>
                    <a:cubicBezTo>
                      <a:pt x="13" y="20"/>
                      <a:pt x="16" y="17"/>
                      <a:pt x="16" y="12"/>
                    </a:cubicBezTo>
                    <a:cubicBezTo>
                      <a:pt x="16" y="8"/>
                      <a:pt x="14" y="5"/>
                      <a:pt x="10" y="4"/>
                    </a:cubicBezTo>
                    <a:cubicBezTo>
                      <a:pt x="7" y="3"/>
                      <a:pt x="5" y="5"/>
                      <a:pt x="4" y="7"/>
                    </a:cubicBezTo>
                    <a:cubicBezTo>
                      <a:pt x="4" y="8"/>
                      <a:pt x="4" y="8"/>
                      <a:pt x="4" y="9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68" name="Freeform 81"/>
              <p:cNvSpPr>
                <a:spLocks noEditPoints="1"/>
              </p:cNvSpPr>
              <p:nvPr/>
            </p:nvSpPr>
            <p:spPr bwMode="auto">
              <a:xfrm>
                <a:off x="5400" y="1267"/>
                <a:ext cx="45" cy="69"/>
              </a:xfrm>
              <a:custGeom>
                <a:avLst/>
                <a:gdLst>
                  <a:gd name="T0" fmla="*/ 0 w 19"/>
                  <a:gd name="T1" fmla="*/ 97614 h 29"/>
                  <a:gd name="T2" fmla="*/ 0 w 19"/>
                  <a:gd name="T3" fmla="*/ 0 h 29"/>
                  <a:gd name="T4" fmla="*/ 39709 w 19"/>
                  <a:gd name="T5" fmla="*/ 12501 h 29"/>
                  <a:gd name="T6" fmla="*/ 39709 w 19"/>
                  <a:gd name="T7" fmla="*/ 58778 h 29"/>
                  <a:gd name="T8" fmla="*/ 39709 w 19"/>
                  <a:gd name="T9" fmla="*/ 58778 h 29"/>
                  <a:gd name="T10" fmla="*/ 133757 w 19"/>
                  <a:gd name="T11" fmla="*/ 12501 h 29"/>
                  <a:gd name="T12" fmla="*/ 250472 w 19"/>
                  <a:gd name="T13" fmla="*/ 180885 h 29"/>
                  <a:gd name="T14" fmla="*/ 133757 w 19"/>
                  <a:gd name="T15" fmla="*/ 302955 h 29"/>
                  <a:gd name="T16" fmla="*/ 49273 w 19"/>
                  <a:gd name="T17" fmla="*/ 249497 h 29"/>
                  <a:gd name="T18" fmla="*/ 39709 w 19"/>
                  <a:gd name="T19" fmla="*/ 249497 h 29"/>
                  <a:gd name="T20" fmla="*/ 39709 w 19"/>
                  <a:gd name="T21" fmla="*/ 400638 h 29"/>
                  <a:gd name="T22" fmla="*/ 0 w 19"/>
                  <a:gd name="T23" fmla="*/ 388047 h 29"/>
                  <a:gd name="T24" fmla="*/ 0 w 19"/>
                  <a:gd name="T25" fmla="*/ 97614 h 29"/>
                  <a:gd name="T26" fmla="*/ 39709 w 19"/>
                  <a:gd name="T27" fmla="*/ 168384 h 29"/>
                  <a:gd name="T28" fmla="*/ 49273 w 19"/>
                  <a:gd name="T29" fmla="*/ 193062 h 29"/>
                  <a:gd name="T30" fmla="*/ 116699 w 19"/>
                  <a:gd name="T31" fmla="*/ 261995 h 29"/>
                  <a:gd name="T32" fmla="*/ 198898 w 19"/>
                  <a:gd name="T33" fmla="*/ 180885 h 29"/>
                  <a:gd name="T34" fmla="*/ 116699 w 19"/>
                  <a:gd name="T35" fmla="*/ 58778 h 29"/>
                  <a:gd name="T36" fmla="*/ 49273 w 19"/>
                  <a:gd name="T37" fmla="*/ 110114 h 29"/>
                  <a:gd name="T38" fmla="*/ 39709 w 19"/>
                  <a:gd name="T39" fmla="*/ 122075 h 29"/>
                  <a:gd name="T40" fmla="*/ 39709 w 19"/>
                  <a:gd name="T41" fmla="*/ 168384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9"/>
                  <a:gd name="T64" fmla="*/ 0 h 29"/>
                  <a:gd name="T65" fmla="*/ 19 w 1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9" h="29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2"/>
                      <a:pt x="7" y="1"/>
                      <a:pt x="10" y="1"/>
                    </a:cubicBezTo>
                    <a:cubicBezTo>
                      <a:pt x="15" y="2"/>
                      <a:pt x="19" y="7"/>
                      <a:pt x="19" y="13"/>
                    </a:cubicBezTo>
                    <a:cubicBezTo>
                      <a:pt x="19" y="20"/>
                      <a:pt x="14" y="23"/>
                      <a:pt x="10" y="22"/>
                    </a:cubicBezTo>
                    <a:cubicBezTo>
                      <a:pt x="7" y="22"/>
                      <a:pt x="5" y="20"/>
                      <a:pt x="4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7"/>
                    </a:lnTo>
                    <a:close/>
                    <a:moveTo>
                      <a:pt x="3" y="12"/>
                    </a:moveTo>
                    <a:cubicBezTo>
                      <a:pt x="3" y="13"/>
                      <a:pt x="4" y="14"/>
                      <a:pt x="4" y="14"/>
                    </a:cubicBezTo>
                    <a:cubicBezTo>
                      <a:pt x="4" y="17"/>
                      <a:pt x="7" y="19"/>
                      <a:pt x="9" y="19"/>
                    </a:cubicBezTo>
                    <a:cubicBezTo>
                      <a:pt x="13" y="20"/>
                      <a:pt x="15" y="17"/>
                      <a:pt x="15" y="13"/>
                    </a:cubicBezTo>
                    <a:cubicBezTo>
                      <a:pt x="15" y="9"/>
                      <a:pt x="13" y="5"/>
                      <a:pt x="9" y="4"/>
                    </a:cubicBezTo>
                    <a:cubicBezTo>
                      <a:pt x="7" y="4"/>
                      <a:pt x="4" y="5"/>
                      <a:pt x="4" y="8"/>
                    </a:cubicBezTo>
                    <a:cubicBezTo>
                      <a:pt x="4" y="8"/>
                      <a:pt x="3" y="9"/>
                      <a:pt x="3" y="9"/>
                    </a:cubicBezTo>
                    <a:lnTo>
                      <a:pt x="3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69" name="Freeform 82"/>
              <p:cNvSpPr>
                <a:spLocks noEditPoints="1"/>
              </p:cNvSpPr>
              <p:nvPr/>
            </p:nvSpPr>
            <p:spPr bwMode="auto">
              <a:xfrm>
                <a:off x="5301" y="1501"/>
                <a:ext cx="61" cy="73"/>
              </a:xfrm>
              <a:custGeom>
                <a:avLst/>
                <a:gdLst>
                  <a:gd name="T0" fmla="*/ 308381 w 26"/>
                  <a:gd name="T1" fmla="*/ 220474 h 31"/>
                  <a:gd name="T2" fmla="*/ 156948 w 26"/>
                  <a:gd name="T3" fmla="*/ 371401 h 31"/>
                  <a:gd name="T4" fmla="*/ 0 w 26"/>
                  <a:gd name="T5" fmla="*/ 173921 h 31"/>
                  <a:gd name="T6" fmla="*/ 156948 w 26"/>
                  <a:gd name="T7" fmla="*/ 11230 h 31"/>
                  <a:gd name="T8" fmla="*/ 308381 w 26"/>
                  <a:gd name="T9" fmla="*/ 220474 h 31"/>
                  <a:gd name="T10" fmla="*/ 44992 w 26"/>
                  <a:gd name="T11" fmla="*/ 173921 h 31"/>
                  <a:gd name="T12" fmla="*/ 156948 w 26"/>
                  <a:gd name="T13" fmla="*/ 336431 h 31"/>
                  <a:gd name="T14" fmla="*/ 262506 w 26"/>
                  <a:gd name="T15" fmla="*/ 208919 h 31"/>
                  <a:gd name="T16" fmla="*/ 156948 w 26"/>
                  <a:gd name="T17" fmla="*/ 46185 h 31"/>
                  <a:gd name="T18" fmla="*/ 44992 w 26"/>
                  <a:gd name="T19" fmla="*/ 173921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31"/>
                  <a:gd name="T32" fmla="*/ 26 w 26"/>
                  <a:gd name="T33" fmla="*/ 31 h 3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31">
                    <a:moveTo>
                      <a:pt x="26" y="18"/>
                    </a:moveTo>
                    <a:cubicBezTo>
                      <a:pt x="26" y="27"/>
                      <a:pt x="20" y="31"/>
                      <a:pt x="13" y="30"/>
                    </a:cubicBezTo>
                    <a:cubicBezTo>
                      <a:pt x="5" y="29"/>
                      <a:pt x="0" y="22"/>
                      <a:pt x="0" y="14"/>
                    </a:cubicBezTo>
                    <a:cubicBezTo>
                      <a:pt x="0" y="5"/>
                      <a:pt x="6" y="0"/>
                      <a:pt x="13" y="1"/>
                    </a:cubicBezTo>
                    <a:cubicBezTo>
                      <a:pt x="21" y="3"/>
                      <a:pt x="26" y="9"/>
                      <a:pt x="26" y="18"/>
                    </a:cubicBezTo>
                    <a:close/>
                    <a:moveTo>
                      <a:pt x="4" y="14"/>
                    </a:moveTo>
                    <a:cubicBezTo>
                      <a:pt x="4" y="20"/>
                      <a:pt x="7" y="26"/>
                      <a:pt x="13" y="27"/>
                    </a:cubicBezTo>
                    <a:cubicBezTo>
                      <a:pt x="19" y="28"/>
                      <a:pt x="22" y="24"/>
                      <a:pt x="22" y="17"/>
                    </a:cubicBezTo>
                    <a:cubicBezTo>
                      <a:pt x="22" y="12"/>
                      <a:pt x="19" y="5"/>
                      <a:pt x="13" y="4"/>
                    </a:cubicBezTo>
                    <a:cubicBezTo>
                      <a:pt x="7" y="3"/>
                      <a:pt x="4" y="8"/>
                      <a:pt x="4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70" name="Freeform 83"/>
              <p:cNvSpPr>
                <a:spLocks/>
              </p:cNvSpPr>
              <p:nvPr/>
            </p:nvSpPr>
            <p:spPr bwMode="auto">
              <a:xfrm>
                <a:off x="5369" y="1513"/>
                <a:ext cx="41" cy="71"/>
              </a:xfrm>
              <a:custGeom>
                <a:avLst/>
                <a:gdLst>
                  <a:gd name="T0" fmla="*/ 13803 w 17"/>
                  <a:gd name="T1" fmla="*/ 298193 h 30"/>
                  <a:gd name="T2" fmla="*/ 113336 w 17"/>
                  <a:gd name="T3" fmla="*/ 342653 h 30"/>
                  <a:gd name="T4" fmla="*/ 207438 w 17"/>
                  <a:gd name="T5" fmla="*/ 298193 h 30"/>
                  <a:gd name="T6" fmla="*/ 127139 w 17"/>
                  <a:gd name="T7" fmla="*/ 209604 h 30"/>
                  <a:gd name="T8" fmla="*/ 0 w 17"/>
                  <a:gd name="T9" fmla="*/ 93611 h 30"/>
                  <a:gd name="T10" fmla="*/ 146638 w 17"/>
                  <a:gd name="T11" fmla="*/ 11573 h 30"/>
                  <a:gd name="T12" fmla="*/ 259566 w 17"/>
                  <a:gd name="T13" fmla="*/ 39554 h 30"/>
                  <a:gd name="T14" fmla="*/ 240040 w 17"/>
                  <a:gd name="T15" fmla="*/ 76992 h 30"/>
                  <a:gd name="T16" fmla="*/ 146638 w 17"/>
                  <a:gd name="T17" fmla="*/ 49009 h 30"/>
                  <a:gd name="T18" fmla="*/ 66524 w 17"/>
                  <a:gd name="T19" fmla="*/ 93611 h 30"/>
                  <a:gd name="T20" fmla="*/ 160440 w 17"/>
                  <a:gd name="T21" fmla="*/ 170099 h 30"/>
                  <a:gd name="T22" fmla="*/ 273340 w 17"/>
                  <a:gd name="T23" fmla="*/ 298193 h 30"/>
                  <a:gd name="T24" fmla="*/ 113336 w 17"/>
                  <a:gd name="T25" fmla="*/ 380075 h 30"/>
                  <a:gd name="T26" fmla="*/ 0 w 17"/>
                  <a:gd name="T27" fmla="*/ 342653 h 30"/>
                  <a:gd name="T28" fmla="*/ 13803 w 17"/>
                  <a:gd name="T29" fmla="*/ 298193 h 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"/>
                  <a:gd name="T46" fmla="*/ 0 h 30"/>
                  <a:gd name="T47" fmla="*/ 17 w 17"/>
                  <a:gd name="T48" fmla="*/ 30 h 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" h="30">
                    <a:moveTo>
                      <a:pt x="1" y="23"/>
                    </a:moveTo>
                    <a:cubicBezTo>
                      <a:pt x="2" y="25"/>
                      <a:pt x="5" y="26"/>
                      <a:pt x="7" y="26"/>
                    </a:cubicBezTo>
                    <a:cubicBezTo>
                      <a:pt x="11" y="27"/>
                      <a:pt x="13" y="25"/>
                      <a:pt x="13" y="23"/>
                    </a:cubicBezTo>
                    <a:cubicBezTo>
                      <a:pt x="13" y="20"/>
                      <a:pt x="12" y="18"/>
                      <a:pt x="8" y="16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4" y="0"/>
                      <a:pt x="9" y="1"/>
                    </a:cubicBezTo>
                    <a:cubicBezTo>
                      <a:pt x="12" y="1"/>
                      <a:pt x="14" y="2"/>
                      <a:pt x="16" y="3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2" y="4"/>
                      <a:pt x="9" y="4"/>
                    </a:cubicBezTo>
                    <a:cubicBezTo>
                      <a:pt x="5" y="3"/>
                      <a:pt x="4" y="5"/>
                      <a:pt x="4" y="7"/>
                    </a:cubicBezTo>
                    <a:cubicBezTo>
                      <a:pt x="4" y="10"/>
                      <a:pt x="6" y="11"/>
                      <a:pt x="10" y="13"/>
                    </a:cubicBezTo>
                    <a:cubicBezTo>
                      <a:pt x="14" y="16"/>
                      <a:pt x="17" y="19"/>
                      <a:pt x="17" y="23"/>
                    </a:cubicBezTo>
                    <a:cubicBezTo>
                      <a:pt x="17" y="27"/>
                      <a:pt x="13" y="30"/>
                      <a:pt x="7" y="29"/>
                    </a:cubicBezTo>
                    <a:cubicBezTo>
                      <a:pt x="4" y="29"/>
                      <a:pt x="1" y="27"/>
                      <a:pt x="0" y="26"/>
                    </a:cubicBez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30" name="Group 84"/>
            <p:cNvGrpSpPr>
              <a:grpSpLocks/>
            </p:cNvGrpSpPr>
            <p:nvPr/>
          </p:nvGrpSpPr>
          <p:grpSpPr bwMode="auto">
            <a:xfrm>
              <a:off x="4574" y="3326"/>
              <a:ext cx="372" cy="694"/>
              <a:chOff x="5183" y="1085"/>
              <a:chExt cx="356" cy="662"/>
            </a:xfrm>
          </p:grpSpPr>
          <p:sp>
            <p:nvSpPr>
              <p:cNvPr id="45" name="Freeform 85"/>
              <p:cNvSpPr>
                <a:spLocks/>
              </p:cNvSpPr>
              <p:nvPr/>
            </p:nvSpPr>
            <p:spPr bwMode="auto">
              <a:xfrm>
                <a:off x="5193" y="1102"/>
                <a:ext cx="316" cy="635"/>
              </a:xfrm>
              <a:custGeom>
                <a:avLst/>
                <a:gdLst>
                  <a:gd name="T0" fmla="*/ 316 w 316"/>
                  <a:gd name="T1" fmla="*/ 54 h 635"/>
                  <a:gd name="T2" fmla="*/ 306 w 316"/>
                  <a:gd name="T3" fmla="*/ 635 h 635"/>
                  <a:gd name="T4" fmla="*/ 0 w 316"/>
                  <a:gd name="T5" fmla="*/ 581 h 635"/>
                  <a:gd name="T6" fmla="*/ 9 w 316"/>
                  <a:gd name="T7" fmla="*/ 0 h 635"/>
                  <a:gd name="T8" fmla="*/ 316 w 316"/>
                  <a:gd name="T9" fmla="*/ 54 h 6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6"/>
                  <a:gd name="T16" fmla="*/ 0 h 635"/>
                  <a:gd name="T17" fmla="*/ 316 w 316"/>
                  <a:gd name="T18" fmla="*/ 635 h 6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6" h="635">
                    <a:moveTo>
                      <a:pt x="316" y="54"/>
                    </a:moveTo>
                    <a:lnTo>
                      <a:pt x="306" y="635"/>
                    </a:lnTo>
                    <a:lnTo>
                      <a:pt x="0" y="581"/>
                    </a:lnTo>
                    <a:lnTo>
                      <a:pt x="9" y="0"/>
                    </a:lnTo>
                    <a:lnTo>
                      <a:pt x="316" y="5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6" name="Freeform 86"/>
              <p:cNvSpPr>
                <a:spLocks/>
              </p:cNvSpPr>
              <p:nvPr/>
            </p:nvSpPr>
            <p:spPr bwMode="auto">
              <a:xfrm>
                <a:off x="5499" y="1151"/>
                <a:ext cx="31" cy="586"/>
              </a:xfrm>
              <a:custGeom>
                <a:avLst/>
                <a:gdLst>
                  <a:gd name="T0" fmla="*/ 10 w 31"/>
                  <a:gd name="T1" fmla="*/ 5 h 586"/>
                  <a:gd name="T2" fmla="*/ 31 w 31"/>
                  <a:gd name="T3" fmla="*/ 0 h 586"/>
                  <a:gd name="T4" fmla="*/ 21 w 31"/>
                  <a:gd name="T5" fmla="*/ 579 h 586"/>
                  <a:gd name="T6" fmla="*/ 0 w 31"/>
                  <a:gd name="T7" fmla="*/ 586 h 586"/>
                  <a:gd name="T8" fmla="*/ 10 w 31"/>
                  <a:gd name="T9" fmla="*/ 5 h 5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586"/>
                  <a:gd name="T17" fmla="*/ 31 w 31"/>
                  <a:gd name="T18" fmla="*/ 586 h 5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586">
                    <a:moveTo>
                      <a:pt x="10" y="5"/>
                    </a:moveTo>
                    <a:lnTo>
                      <a:pt x="31" y="0"/>
                    </a:lnTo>
                    <a:lnTo>
                      <a:pt x="21" y="579"/>
                    </a:lnTo>
                    <a:lnTo>
                      <a:pt x="0" y="586"/>
                    </a:lnTo>
                    <a:lnTo>
                      <a:pt x="10" y="5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7" name="Freeform 87"/>
              <p:cNvSpPr>
                <a:spLocks/>
              </p:cNvSpPr>
              <p:nvPr/>
            </p:nvSpPr>
            <p:spPr bwMode="auto">
              <a:xfrm>
                <a:off x="5202" y="1095"/>
                <a:ext cx="328" cy="61"/>
              </a:xfrm>
              <a:custGeom>
                <a:avLst/>
                <a:gdLst>
                  <a:gd name="T0" fmla="*/ 0 w 328"/>
                  <a:gd name="T1" fmla="*/ 7 h 61"/>
                  <a:gd name="T2" fmla="*/ 21 w 328"/>
                  <a:gd name="T3" fmla="*/ 0 h 61"/>
                  <a:gd name="T4" fmla="*/ 328 w 328"/>
                  <a:gd name="T5" fmla="*/ 56 h 61"/>
                  <a:gd name="T6" fmla="*/ 307 w 328"/>
                  <a:gd name="T7" fmla="*/ 61 h 61"/>
                  <a:gd name="T8" fmla="*/ 0 w 328"/>
                  <a:gd name="T9" fmla="*/ 7 h 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61"/>
                  <a:gd name="T17" fmla="*/ 328 w 328"/>
                  <a:gd name="T18" fmla="*/ 61 h 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61">
                    <a:moveTo>
                      <a:pt x="0" y="7"/>
                    </a:moveTo>
                    <a:lnTo>
                      <a:pt x="21" y="0"/>
                    </a:lnTo>
                    <a:lnTo>
                      <a:pt x="328" y="56"/>
                    </a:lnTo>
                    <a:lnTo>
                      <a:pt x="307" y="61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8" name="Freeform 88"/>
              <p:cNvSpPr>
                <a:spLocks noEditPoints="1"/>
              </p:cNvSpPr>
              <p:nvPr/>
            </p:nvSpPr>
            <p:spPr bwMode="auto">
              <a:xfrm>
                <a:off x="5183" y="1085"/>
                <a:ext cx="356" cy="662"/>
              </a:xfrm>
              <a:custGeom>
                <a:avLst/>
                <a:gdLst>
                  <a:gd name="T0" fmla="*/ 211756 w 151"/>
                  <a:gd name="T1" fmla="*/ 0 h 280"/>
                  <a:gd name="T2" fmla="*/ 202491 w 151"/>
                  <a:gd name="T3" fmla="*/ 11526 h 280"/>
                  <a:gd name="T4" fmla="*/ 89818 w 151"/>
                  <a:gd name="T5" fmla="*/ 39302 h 280"/>
                  <a:gd name="T6" fmla="*/ 47702 w 151"/>
                  <a:gd name="T7" fmla="*/ 92921 h 280"/>
                  <a:gd name="T8" fmla="*/ 0 w 151"/>
                  <a:gd name="T9" fmla="*/ 3263873 h 280"/>
                  <a:gd name="T10" fmla="*/ 38097 w 151"/>
                  <a:gd name="T11" fmla="*/ 3316490 h 280"/>
                  <a:gd name="T12" fmla="*/ 1665627 w 151"/>
                  <a:gd name="T13" fmla="*/ 3612579 h 280"/>
                  <a:gd name="T14" fmla="*/ 1676255 w 151"/>
                  <a:gd name="T15" fmla="*/ 3612579 h 280"/>
                  <a:gd name="T16" fmla="*/ 1687527 w 151"/>
                  <a:gd name="T17" fmla="*/ 3612579 h 280"/>
                  <a:gd name="T18" fmla="*/ 1798484 w 151"/>
                  <a:gd name="T19" fmla="*/ 3575339 h 280"/>
                  <a:gd name="T20" fmla="*/ 1841227 w 151"/>
                  <a:gd name="T21" fmla="*/ 3520809 h 280"/>
                  <a:gd name="T22" fmla="*/ 1887983 w 151"/>
                  <a:gd name="T23" fmla="*/ 360149 h 280"/>
                  <a:gd name="T24" fmla="*/ 1851921 w 151"/>
                  <a:gd name="T25" fmla="*/ 311462 h 280"/>
                  <a:gd name="T26" fmla="*/ 222222 w 151"/>
                  <a:gd name="T27" fmla="*/ 0 h 280"/>
                  <a:gd name="T28" fmla="*/ 211756 w 151"/>
                  <a:gd name="T29" fmla="*/ 0 h 280"/>
                  <a:gd name="T30" fmla="*/ 47702 w 151"/>
                  <a:gd name="T31" fmla="*/ 3263873 h 280"/>
                  <a:gd name="T32" fmla="*/ 101179 w 151"/>
                  <a:gd name="T33" fmla="*/ 92921 h 280"/>
                  <a:gd name="T34" fmla="*/ 211756 w 151"/>
                  <a:gd name="T35" fmla="*/ 48737 h 280"/>
                  <a:gd name="T36" fmla="*/ 1841227 w 151"/>
                  <a:gd name="T37" fmla="*/ 360149 h 280"/>
                  <a:gd name="T38" fmla="*/ 1841227 w 151"/>
                  <a:gd name="T39" fmla="*/ 360149 h 280"/>
                  <a:gd name="T40" fmla="*/ 1841227 w 151"/>
                  <a:gd name="T41" fmla="*/ 360149 h 280"/>
                  <a:gd name="T42" fmla="*/ 1788723 w 151"/>
                  <a:gd name="T43" fmla="*/ 3520809 h 280"/>
                  <a:gd name="T44" fmla="*/ 1676255 w 151"/>
                  <a:gd name="T45" fmla="*/ 3563813 h 280"/>
                  <a:gd name="T46" fmla="*/ 47702 w 151"/>
                  <a:gd name="T47" fmla="*/ 3263873 h 280"/>
                  <a:gd name="T48" fmla="*/ 47702 w 151"/>
                  <a:gd name="T49" fmla="*/ 3263873 h 28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51"/>
                  <a:gd name="T76" fmla="*/ 0 h 280"/>
                  <a:gd name="T77" fmla="*/ 151 w 151"/>
                  <a:gd name="T78" fmla="*/ 280 h 28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51" h="280">
                    <a:moveTo>
                      <a:pt x="17" y="0"/>
                    </a:moveTo>
                    <a:cubicBezTo>
                      <a:pt x="17" y="0"/>
                      <a:pt x="17" y="0"/>
                      <a:pt x="16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5"/>
                      <a:pt x="4" y="7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255"/>
                      <a:pt x="1" y="256"/>
                      <a:pt x="3" y="257"/>
                    </a:cubicBezTo>
                    <a:cubicBezTo>
                      <a:pt x="133" y="280"/>
                      <a:pt x="133" y="280"/>
                      <a:pt x="133" y="280"/>
                    </a:cubicBezTo>
                    <a:cubicBezTo>
                      <a:pt x="133" y="280"/>
                      <a:pt x="134" y="280"/>
                      <a:pt x="134" y="280"/>
                    </a:cubicBezTo>
                    <a:cubicBezTo>
                      <a:pt x="134" y="280"/>
                      <a:pt x="135" y="280"/>
                      <a:pt x="135" y="280"/>
                    </a:cubicBezTo>
                    <a:cubicBezTo>
                      <a:pt x="144" y="277"/>
                      <a:pt x="144" y="277"/>
                      <a:pt x="144" y="277"/>
                    </a:cubicBezTo>
                    <a:cubicBezTo>
                      <a:pt x="146" y="277"/>
                      <a:pt x="147" y="275"/>
                      <a:pt x="147" y="273"/>
                    </a:cubicBezTo>
                    <a:cubicBezTo>
                      <a:pt x="151" y="28"/>
                      <a:pt x="151" y="28"/>
                      <a:pt x="151" y="28"/>
                    </a:cubicBezTo>
                    <a:cubicBezTo>
                      <a:pt x="151" y="26"/>
                      <a:pt x="150" y="24"/>
                      <a:pt x="148" y="2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7" y="0"/>
                    </a:cubicBezTo>
                    <a:close/>
                    <a:moveTo>
                      <a:pt x="4" y="253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3" y="273"/>
                      <a:pt x="143" y="273"/>
                      <a:pt x="143" y="273"/>
                    </a:cubicBezTo>
                    <a:cubicBezTo>
                      <a:pt x="134" y="276"/>
                      <a:pt x="134" y="276"/>
                      <a:pt x="134" y="276"/>
                    </a:cubicBezTo>
                    <a:cubicBezTo>
                      <a:pt x="4" y="253"/>
                      <a:pt x="4" y="253"/>
                      <a:pt x="4" y="253"/>
                    </a:cubicBezTo>
                    <a:cubicBezTo>
                      <a:pt x="4" y="253"/>
                      <a:pt x="4" y="253"/>
                      <a:pt x="4" y="253"/>
                    </a:cubicBezTo>
                    <a:close/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9" name="Freeform 89"/>
              <p:cNvSpPr>
                <a:spLocks/>
              </p:cNvSpPr>
              <p:nvPr/>
            </p:nvSpPr>
            <p:spPr bwMode="auto">
              <a:xfrm>
                <a:off x="5251" y="1144"/>
                <a:ext cx="218" cy="265"/>
              </a:xfrm>
              <a:custGeom>
                <a:avLst/>
                <a:gdLst>
                  <a:gd name="T0" fmla="*/ 1217672 w 92"/>
                  <a:gd name="T1" fmla="*/ 350768 h 112"/>
                  <a:gd name="T2" fmla="*/ 1083495 w 92"/>
                  <a:gd name="T3" fmla="*/ 181750 h 112"/>
                  <a:gd name="T4" fmla="*/ 65514 w 92"/>
                  <a:gd name="T5" fmla="*/ 11565 h 112"/>
                  <a:gd name="T6" fmla="*/ 11668 w 92"/>
                  <a:gd name="T7" fmla="*/ 11565 h 112"/>
                  <a:gd name="T8" fmla="*/ 0 w 92"/>
                  <a:gd name="T9" fmla="*/ 1264197 h 112"/>
                  <a:gd name="T10" fmla="*/ 1189519 w 92"/>
                  <a:gd name="T11" fmla="*/ 1457505 h 112"/>
                  <a:gd name="T12" fmla="*/ 1205500 w 92"/>
                  <a:gd name="T13" fmla="*/ 1417331 h 112"/>
                  <a:gd name="T14" fmla="*/ 1217672 w 92"/>
                  <a:gd name="T15" fmla="*/ 350768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12"/>
                  <a:gd name="T26" fmla="*/ 92 w 92"/>
                  <a:gd name="T27" fmla="*/ 112 h 1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12">
                    <a:moveTo>
                      <a:pt x="92" y="27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90" y="112"/>
                      <a:pt x="90" y="112"/>
                      <a:pt x="90" y="112"/>
                    </a:cubicBezTo>
                    <a:cubicBezTo>
                      <a:pt x="91" y="111"/>
                      <a:pt x="91" y="110"/>
                      <a:pt x="91" y="109"/>
                    </a:cubicBez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F6880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0" name="Freeform 90"/>
              <p:cNvSpPr>
                <a:spLocks/>
              </p:cNvSpPr>
              <p:nvPr/>
            </p:nvSpPr>
            <p:spPr bwMode="auto">
              <a:xfrm>
                <a:off x="5235" y="1144"/>
                <a:ext cx="229" cy="279"/>
              </a:xfrm>
              <a:custGeom>
                <a:avLst/>
                <a:gdLst>
                  <a:gd name="T0" fmla="*/ 90715 w 97"/>
                  <a:gd name="T1" fmla="*/ 1124167 h 118"/>
                  <a:gd name="T2" fmla="*/ 102174 w 97"/>
                  <a:gd name="T3" fmla="*/ 115352 h 118"/>
                  <a:gd name="T4" fmla="*/ 102174 w 97"/>
                  <a:gd name="T5" fmla="*/ 76042 h 118"/>
                  <a:gd name="T6" fmla="*/ 165883 w 97"/>
                  <a:gd name="T7" fmla="*/ 11526 h 118"/>
                  <a:gd name="T8" fmla="*/ 102174 w 97"/>
                  <a:gd name="T9" fmla="*/ 11526 h 118"/>
                  <a:gd name="T10" fmla="*/ 11436 w 97"/>
                  <a:gd name="T11" fmla="*/ 115352 h 118"/>
                  <a:gd name="T12" fmla="*/ 11436 w 97"/>
                  <a:gd name="T13" fmla="*/ 927737 h 118"/>
                  <a:gd name="T14" fmla="*/ 0 w 97"/>
                  <a:gd name="T15" fmla="*/ 1173233 h 118"/>
                  <a:gd name="T16" fmla="*/ 130410 w 97"/>
                  <a:gd name="T17" fmla="*/ 1332247 h 118"/>
                  <a:gd name="T18" fmla="*/ 624164 w 97"/>
                  <a:gd name="T19" fmla="*/ 1420252 h 118"/>
                  <a:gd name="T20" fmla="*/ 1118304 w 97"/>
                  <a:gd name="T21" fmla="*/ 1512696 h 118"/>
                  <a:gd name="T22" fmla="*/ 1232327 w 97"/>
                  <a:gd name="T23" fmla="*/ 1447504 h 118"/>
                  <a:gd name="T24" fmla="*/ 204308 w 97"/>
                  <a:gd name="T25" fmla="*/ 1267741 h 118"/>
                  <a:gd name="T26" fmla="*/ 114094 w 97"/>
                  <a:gd name="T27" fmla="*/ 1228640 h 118"/>
                  <a:gd name="T28" fmla="*/ 90715 w 97"/>
                  <a:gd name="T29" fmla="*/ 1124167 h 11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18"/>
                  <a:gd name="T47" fmla="*/ 97 w 97"/>
                  <a:gd name="T48" fmla="*/ 118 h 11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18">
                    <a:moveTo>
                      <a:pt x="7" y="87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3" y="1"/>
                      <a:pt x="13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4" y="102"/>
                      <a:pt x="10" y="103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92" y="118"/>
                      <a:pt x="96" y="116"/>
                      <a:pt x="97" y="112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98"/>
                      <a:pt x="12" y="98"/>
                      <a:pt x="9" y="95"/>
                    </a:cubicBezTo>
                    <a:cubicBezTo>
                      <a:pt x="6" y="92"/>
                      <a:pt x="7" y="87"/>
                      <a:pt x="7" y="87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1" name="Freeform 91"/>
              <p:cNvSpPr>
                <a:spLocks/>
              </p:cNvSpPr>
              <p:nvPr/>
            </p:nvSpPr>
            <p:spPr bwMode="auto">
              <a:xfrm>
                <a:off x="5251" y="1404"/>
                <a:ext cx="218" cy="265"/>
              </a:xfrm>
              <a:custGeom>
                <a:avLst/>
                <a:gdLst>
                  <a:gd name="T0" fmla="*/ 1217672 w 92"/>
                  <a:gd name="T1" fmla="*/ 350768 h 112"/>
                  <a:gd name="T2" fmla="*/ 1083495 w 92"/>
                  <a:gd name="T3" fmla="*/ 181750 h 112"/>
                  <a:gd name="T4" fmla="*/ 65514 w 92"/>
                  <a:gd name="T5" fmla="*/ 11565 h 112"/>
                  <a:gd name="T6" fmla="*/ 11668 w 92"/>
                  <a:gd name="T7" fmla="*/ 11565 h 112"/>
                  <a:gd name="T8" fmla="*/ 0 w 92"/>
                  <a:gd name="T9" fmla="*/ 1248408 h 112"/>
                  <a:gd name="T10" fmla="*/ 1189519 w 92"/>
                  <a:gd name="T11" fmla="*/ 1457505 h 112"/>
                  <a:gd name="T12" fmla="*/ 1205500 w 92"/>
                  <a:gd name="T13" fmla="*/ 1417331 h 112"/>
                  <a:gd name="T14" fmla="*/ 1217672 w 92"/>
                  <a:gd name="T15" fmla="*/ 350768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12"/>
                  <a:gd name="T26" fmla="*/ 92 w 92"/>
                  <a:gd name="T27" fmla="*/ 112 h 1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12">
                    <a:moveTo>
                      <a:pt x="92" y="27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90" y="112"/>
                      <a:pt x="90" y="112"/>
                      <a:pt x="90" y="112"/>
                    </a:cubicBezTo>
                    <a:cubicBezTo>
                      <a:pt x="91" y="111"/>
                      <a:pt x="91" y="110"/>
                      <a:pt x="91" y="109"/>
                    </a:cubicBez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3569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2" name="Freeform 92"/>
              <p:cNvSpPr>
                <a:spLocks/>
              </p:cNvSpPr>
              <p:nvPr/>
            </p:nvSpPr>
            <p:spPr bwMode="auto">
              <a:xfrm>
                <a:off x="5235" y="1404"/>
                <a:ext cx="229" cy="279"/>
              </a:xfrm>
              <a:custGeom>
                <a:avLst/>
                <a:gdLst>
                  <a:gd name="T0" fmla="*/ 90715 w 97"/>
                  <a:gd name="T1" fmla="*/ 1124167 h 118"/>
                  <a:gd name="T2" fmla="*/ 102174 w 97"/>
                  <a:gd name="T3" fmla="*/ 115352 h 118"/>
                  <a:gd name="T4" fmla="*/ 102174 w 97"/>
                  <a:gd name="T5" fmla="*/ 76042 h 118"/>
                  <a:gd name="T6" fmla="*/ 165883 w 97"/>
                  <a:gd name="T7" fmla="*/ 11526 h 118"/>
                  <a:gd name="T8" fmla="*/ 102174 w 97"/>
                  <a:gd name="T9" fmla="*/ 11526 h 118"/>
                  <a:gd name="T10" fmla="*/ 11436 w 97"/>
                  <a:gd name="T11" fmla="*/ 115352 h 118"/>
                  <a:gd name="T12" fmla="*/ 11436 w 97"/>
                  <a:gd name="T13" fmla="*/ 927737 h 118"/>
                  <a:gd name="T14" fmla="*/ 0 w 97"/>
                  <a:gd name="T15" fmla="*/ 1173233 h 118"/>
                  <a:gd name="T16" fmla="*/ 130410 w 97"/>
                  <a:gd name="T17" fmla="*/ 1332247 h 118"/>
                  <a:gd name="T18" fmla="*/ 624164 w 97"/>
                  <a:gd name="T19" fmla="*/ 1420252 h 118"/>
                  <a:gd name="T20" fmla="*/ 1118304 w 97"/>
                  <a:gd name="T21" fmla="*/ 1512696 h 118"/>
                  <a:gd name="T22" fmla="*/ 1232327 w 97"/>
                  <a:gd name="T23" fmla="*/ 1447504 h 118"/>
                  <a:gd name="T24" fmla="*/ 204308 w 97"/>
                  <a:gd name="T25" fmla="*/ 1267741 h 118"/>
                  <a:gd name="T26" fmla="*/ 114094 w 97"/>
                  <a:gd name="T27" fmla="*/ 1228640 h 118"/>
                  <a:gd name="T28" fmla="*/ 90715 w 97"/>
                  <a:gd name="T29" fmla="*/ 1124167 h 11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18"/>
                  <a:gd name="T47" fmla="*/ 97 w 97"/>
                  <a:gd name="T48" fmla="*/ 118 h 11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18">
                    <a:moveTo>
                      <a:pt x="7" y="87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3" y="1"/>
                      <a:pt x="13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4" y="102"/>
                      <a:pt x="10" y="103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92" y="118"/>
                      <a:pt x="96" y="116"/>
                      <a:pt x="97" y="112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98"/>
                      <a:pt x="12" y="98"/>
                      <a:pt x="9" y="95"/>
                    </a:cubicBezTo>
                    <a:cubicBezTo>
                      <a:pt x="6" y="92"/>
                      <a:pt x="7" y="87"/>
                      <a:pt x="7" y="87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3" name="Freeform 93"/>
              <p:cNvSpPr>
                <a:spLocks noEditPoints="1"/>
              </p:cNvSpPr>
              <p:nvPr/>
            </p:nvSpPr>
            <p:spPr bwMode="auto">
              <a:xfrm>
                <a:off x="5280" y="1232"/>
                <a:ext cx="56" cy="71"/>
              </a:xfrm>
              <a:custGeom>
                <a:avLst/>
                <a:gdLst>
                  <a:gd name="T0" fmla="*/ 75677 w 24"/>
                  <a:gd name="T1" fmla="*/ 237083 h 30"/>
                  <a:gd name="T2" fmla="*/ 42952 w 24"/>
                  <a:gd name="T3" fmla="*/ 351403 h 30"/>
                  <a:gd name="T4" fmla="*/ 0 w 24"/>
                  <a:gd name="T5" fmla="*/ 342653 h 30"/>
                  <a:gd name="T6" fmla="*/ 110740 w 24"/>
                  <a:gd name="T7" fmla="*/ 0 h 30"/>
                  <a:gd name="T8" fmla="*/ 158172 w 24"/>
                  <a:gd name="T9" fmla="*/ 11573 h 30"/>
                  <a:gd name="T10" fmla="*/ 268847 w 24"/>
                  <a:gd name="T11" fmla="*/ 391646 h 30"/>
                  <a:gd name="T12" fmla="*/ 225960 w 24"/>
                  <a:gd name="T13" fmla="*/ 380075 h 30"/>
                  <a:gd name="T14" fmla="*/ 190631 w 24"/>
                  <a:gd name="T15" fmla="*/ 258665 h 30"/>
                  <a:gd name="T16" fmla="*/ 75677 w 24"/>
                  <a:gd name="T17" fmla="*/ 237083 h 30"/>
                  <a:gd name="T18" fmla="*/ 176580 w 24"/>
                  <a:gd name="T19" fmla="*/ 221546 h 30"/>
                  <a:gd name="T20" fmla="*/ 143173 w 24"/>
                  <a:gd name="T21" fmla="*/ 115988 h 30"/>
                  <a:gd name="T22" fmla="*/ 133628 w 24"/>
                  <a:gd name="T23" fmla="*/ 39554 h 30"/>
                  <a:gd name="T24" fmla="*/ 133628 w 24"/>
                  <a:gd name="T25" fmla="*/ 39554 h 30"/>
                  <a:gd name="T26" fmla="*/ 110740 w 24"/>
                  <a:gd name="T27" fmla="*/ 105291 h 30"/>
                  <a:gd name="T28" fmla="*/ 90410 w 24"/>
                  <a:gd name="T29" fmla="*/ 209604 h 30"/>
                  <a:gd name="T30" fmla="*/ 176580 w 24"/>
                  <a:gd name="T31" fmla="*/ 221546 h 3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4"/>
                  <a:gd name="T49" fmla="*/ 0 h 30"/>
                  <a:gd name="T50" fmla="*/ 24 w 24"/>
                  <a:gd name="T51" fmla="*/ 30 h 30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4" h="30">
                    <a:moveTo>
                      <a:pt x="7" y="18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17" y="20"/>
                      <a:pt x="17" y="20"/>
                      <a:pt x="17" y="20"/>
                    </a:cubicBezTo>
                    <a:lnTo>
                      <a:pt x="7" y="18"/>
                    </a:lnTo>
                    <a:close/>
                    <a:moveTo>
                      <a:pt x="16" y="17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3" y="7"/>
                      <a:pt x="12" y="5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5"/>
                      <a:pt x="11" y="7"/>
                      <a:pt x="10" y="8"/>
                    </a:cubicBezTo>
                    <a:cubicBezTo>
                      <a:pt x="8" y="16"/>
                      <a:pt x="8" y="16"/>
                      <a:pt x="8" y="16"/>
                    </a:cubicBezTo>
                    <a:lnTo>
                      <a:pt x="16" y="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4" name="Freeform 94"/>
              <p:cNvSpPr>
                <a:spLocks noEditPoints="1"/>
              </p:cNvSpPr>
              <p:nvPr/>
            </p:nvSpPr>
            <p:spPr bwMode="auto">
              <a:xfrm>
                <a:off x="5343" y="1258"/>
                <a:ext cx="45" cy="68"/>
              </a:xfrm>
              <a:custGeom>
                <a:avLst/>
                <a:gdLst>
                  <a:gd name="T0" fmla="*/ 0 w 19"/>
                  <a:gd name="T1" fmla="*/ 70471 h 29"/>
                  <a:gd name="T2" fmla="*/ 0 w 19"/>
                  <a:gd name="T3" fmla="*/ 0 h 29"/>
                  <a:gd name="T4" fmla="*/ 39709 w 19"/>
                  <a:gd name="T5" fmla="*/ 0 h 29"/>
                  <a:gd name="T6" fmla="*/ 49273 w 19"/>
                  <a:gd name="T7" fmla="*/ 44866 h 29"/>
                  <a:gd name="T8" fmla="*/ 49273 w 19"/>
                  <a:gd name="T9" fmla="*/ 44866 h 29"/>
                  <a:gd name="T10" fmla="*/ 145464 w 19"/>
                  <a:gd name="T11" fmla="*/ 10969 h 29"/>
                  <a:gd name="T12" fmla="*/ 250472 w 19"/>
                  <a:gd name="T13" fmla="*/ 150069 h 29"/>
                  <a:gd name="T14" fmla="*/ 133757 w 19"/>
                  <a:gd name="T15" fmla="*/ 261430 h 29"/>
                  <a:gd name="T16" fmla="*/ 49273 w 19"/>
                  <a:gd name="T17" fmla="*/ 210108 h 29"/>
                  <a:gd name="T18" fmla="*/ 49273 w 19"/>
                  <a:gd name="T19" fmla="*/ 210108 h 29"/>
                  <a:gd name="T20" fmla="*/ 49273 w 19"/>
                  <a:gd name="T21" fmla="*/ 341093 h 29"/>
                  <a:gd name="T22" fmla="*/ 0 w 19"/>
                  <a:gd name="T23" fmla="*/ 331592 h 29"/>
                  <a:gd name="T24" fmla="*/ 0 w 19"/>
                  <a:gd name="T25" fmla="*/ 70471 h 29"/>
                  <a:gd name="T26" fmla="*/ 49273 w 19"/>
                  <a:gd name="T27" fmla="*/ 141414 h 29"/>
                  <a:gd name="T28" fmla="*/ 49273 w 19"/>
                  <a:gd name="T29" fmla="*/ 165242 h 29"/>
                  <a:gd name="T30" fmla="*/ 133757 w 19"/>
                  <a:gd name="T31" fmla="*/ 227549 h 29"/>
                  <a:gd name="T32" fmla="*/ 210763 w 19"/>
                  <a:gd name="T33" fmla="*/ 141414 h 29"/>
                  <a:gd name="T34" fmla="*/ 133757 w 19"/>
                  <a:gd name="T35" fmla="*/ 44866 h 29"/>
                  <a:gd name="T36" fmla="*/ 49273 w 19"/>
                  <a:gd name="T37" fmla="*/ 81441 h 29"/>
                  <a:gd name="T38" fmla="*/ 49273 w 19"/>
                  <a:gd name="T39" fmla="*/ 105203 h 29"/>
                  <a:gd name="T40" fmla="*/ 49273 w 19"/>
                  <a:gd name="T41" fmla="*/ 141414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9"/>
                  <a:gd name="T64" fmla="*/ 0 h 29"/>
                  <a:gd name="T65" fmla="*/ 19 w 1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9" h="29">
                    <a:moveTo>
                      <a:pt x="0" y="6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2"/>
                      <a:pt x="8" y="1"/>
                      <a:pt x="11" y="1"/>
                    </a:cubicBezTo>
                    <a:cubicBezTo>
                      <a:pt x="16" y="2"/>
                      <a:pt x="19" y="7"/>
                      <a:pt x="19" y="13"/>
                    </a:cubicBezTo>
                    <a:cubicBezTo>
                      <a:pt x="19" y="20"/>
                      <a:pt x="15" y="23"/>
                      <a:pt x="10" y="22"/>
                    </a:cubicBezTo>
                    <a:cubicBezTo>
                      <a:pt x="8" y="22"/>
                      <a:pt x="5" y="20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6"/>
                    </a:lnTo>
                    <a:close/>
                    <a:moveTo>
                      <a:pt x="4" y="12"/>
                    </a:moveTo>
                    <a:cubicBezTo>
                      <a:pt x="4" y="13"/>
                      <a:pt x="4" y="13"/>
                      <a:pt x="4" y="14"/>
                    </a:cubicBezTo>
                    <a:cubicBezTo>
                      <a:pt x="5" y="16"/>
                      <a:pt x="7" y="19"/>
                      <a:pt x="10" y="19"/>
                    </a:cubicBezTo>
                    <a:cubicBezTo>
                      <a:pt x="13" y="20"/>
                      <a:pt x="16" y="17"/>
                      <a:pt x="16" y="12"/>
                    </a:cubicBezTo>
                    <a:cubicBezTo>
                      <a:pt x="16" y="8"/>
                      <a:pt x="14" y="5"/>
                      <a:pt x="10" y="4"/>
                    </a:cubicBezTo>
                    <a:cubicBezTo>
                      <a:pt x="7" y="3"/>
                      <a:pt x="5" y="5"/>
                      <a:pt x="4" y="7"/>
                    </a:cubicBezTo>
                    <a:cubicBezTo>
                      <a:pt x="4" y="8"/>
                      <a:pt x="4" y="8"/>
                      <a:pt x="4" y="9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5" name="Freeform 95"/>
              <p:cNvSpPr>
                <a:spLocks noEditPoints="1"/>
              </p:cNvSpPr>
              <p:nvPr/>
            </p:nvSpPr>
            <p:spPr bwMode="auto">
              <a:xfrm>
                <a:off x="5400" y="1267"/>
                <a:ext cx="45" cy="69"/>
              </a:xfrm>
              <a:custGeom>
                <a:avLst/>
                <a:gdLst>
                  <a:gd name="T0" fmla="*/ 0 w 19"/>
                  <a:gd name="T1" fmla="*/ 97614 h 29"/>
                  <a:gd name="T2" fmla="*/ 0 w 19"/>
                  <a:gd name="T3" fmla="*/ 0 h 29"/>
                  <a:gd name="T4" fmla="*/ 39709 w 19"/>
                  <a:gd name="T5" fmla="*/ 12501 h 29"/>
                  <a:gd name="T6" fmla="*/ 39709 w 19"/>
                  <a:gd name="T7" fmla="*/ 58778 h 29"/>
                  <a:gd name="T8" fmla="*/ 39709 w 19"/>
                  <a:gd name="T9" fmla="*/ 58778 h 29"/>
                  <a:gd name="T10" fmla="*/ 133757 w 19"/>
                  <a:gd name="T11" fmla="*/ 12501 h 29"/>
                  <a:gd name="T12" fmla="*/ 250472 w 19"/>
                  <a:gd name="T13" fmla="*/ 180885 h 29"/>
                  <a:gd name="T14" fmla="*/ 133757 w 19"/>
                  <a:gd name="T15" fmla="*/ 302955 h 29"/>
                  <a:gd name="T16" fmla="*/ 49273 w 19"/>
                  <a:gd name="T17" fmla="*/ 249497 h 29"/>
                  <a:gd name="T18" fmla="*/ 39709 w 19"/>
                  <a:gd name="T19" fmla="*/ 249497 h 29"/>
                  <a:gd name="T20" fmla="*/ 39709 w 19"/>
                  <a:gd name="T21" fmla="*/ 400638 h 29"/>
                  <a:gd name="T22" fmla="*/ 0 w 19"/>
                  <a:gd name="T23" fmla="*/ 388047 h 29"/>
                  <a:gd name="T24" fmla="*/ 0 w 19"/>
                  <a:gd name="T25" fmla="*/ 97614 h 29"/>
                  <a:gd name="T26" fmla="*/ 39709 w 19"/>
                  <a:gd name="T27" fmla="*/ 168384 h 29"/>
                  <a:gd name="T28" fmla="*/ 49273 w 19"/>
                  <a:gd name="T29" fmla="*/ 193062 h 29"/>
                  <a:gd name="T30" fmla="*/ 116699 w 19"/>
                  <a:gd name="T31" fmla="*/ 261995 h 29"/>
                  <a:gd name="T32" fmla="*/ 198898 w 19"/>
                  <a:gd name="T33" fmla="*/ 180885 h 29"/>
                  <a:gd name="T34" fmla="*/ 116699 w 19"/>
                  <a:gd name="T35" fmla="*/ 58778 h 29"/>
                  <a:gd name="T36" fmla="*/ 49273 w 19"/>
                  <a:gd name="T37" fmla="*/ 110114 h 29"/>
                  <a:gd name="T38" fmla="*/ 39709 w 19"/>
                  <a:gd name="T39" fmla="*/ 122075 h 29"/>
                  <a:gd name="T40" fmla="*/ 39709 w 19"/>
                  <a:gd name="T41" fmla="*/ 168384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9"/>
                  <a:gd name="T64" fmla="*/ 0 h 29"/>
                  <a:gd name="T65" fmla="*/ 19 w 1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9" h="29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2"/>
                      <a:pt x="7" y="1"/>
                      <a:pt x="10" y="1"/>
                    </a:cubicBezTo>
                    <a:cubicBezTo>
                      <a:pt x="15" y="2"/>
                      <a:pt x="19" y="7"/>
                      <a:pt x="19" y="13"/>
                    </a:cubicBezTo>
                    <a:cubicBezTo>
                      <a:pt x="19" y="20"/>
                      <a:pt x="14" y="23"/>
                      <a:pt x="10" y="22"/>
                    </a:cubicBezTo>
                    <a:cubicBezTo>
                      <a:pt x="7" y="22"/>
                      <a:pt x="5" y="20"/>
                      <a:pt x="4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7"/>
                    </a:lnTo>
                    <a:close/>
                    <a:moveTo>
                      <a:pt x="3" y="12"/>
                    </a:moveTo>
                    <a:cubicBezTo>
                      <a:pt x="3" y="13"/>
                      <a:pt x="4" y="14"/>
                      <a:pt x="4" y="14"/>
                    </a:cubicBezTo>
                    <a:cubicBezTo>
                      <a:pt x="4" y="17"/>
                      <a:pt x="7" y="19"/>
                      <a:pt x="9" y="19"/>
                    </a:cubicBezTo>
                    <a:cubicBezTo>
                      <a:pt x="13" y="20"/>
                      <a:pt x="15" y="17"/>
                      <a:pt x="15" y="13"/>
                    </a:cubicBezTo>
                    <a:cubicBezTo>
                      <a:pt x="15" y="9"/>
                      <a:pt x="13" y="5"/>
                      <a:pt x="9" y="4"/>
                    </a:cubicBezTo>
                    <a:cubicBezTo>
                      <a:pt x="7" y="4"/>
                      <a:pt x="4" y="5"/>
                      <a:pt x="4" y="8"/>
                    </a:cubicBezTo>
                    <a:cubicBezTo>
                      <a:pt x="4" y="8"/>
                      <a:pt x="3" y="9"/>
                      <a:pt x="3" y="9"/>
                    </a:cubicBezTo>
                    <a:lnTo>
                      <a:pt x="3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6" name="Freeform 96"/>
              <p:cNvSpPr>
                <a:spLocks noEditPoints="1"/>
              </p:cNvSpPr>
              <p:nvPr/>
            </p:nvSpPr>
            <p:spPr bwMode="auto">
              <a:xfrm>
                <a:off x="5301" y="1501"/>
                <a:ext cx="61" cy="73"/>
              </a:xfrm>
              <a:custGeom>
                <a:avLst/>
                <a:gdLst>
                  <a:gd name="T0" fmla="*/ 308381 w 26"/>
                  <a:gd name="T1" fmla="*/ 220474 h 31"/>
                  <a:gd name="T2" fmla="*/ 156948 w 26"/>
                  <a:gd name="T3" fmla="*/ 371401 h 31"/>
                  <a:gd name="T4" fmla="*/ 0 w 26"/>
                  <a:gd name="T5" fmla="*/ 173921 h 31"/>
                  <a:gd name="T6" fmla="*/ 156948 w 26"/>
                  <a:gd name="T7" fmla="*/ 11230 h 31"/>
                  <a:gd name="T8" fmla="*/ 308381 w 26"/>
                  <a:gd name="T9" fmla="*/ 220474 h 31"/>
                  <a:gd name="T10" fmla="*/ 44992 w 26"/>
                  <a:gd name="T11" fmla="*/ 173921 h 31"/>
                  <a:gd name="T12" fmla="*/ 156948 w 26"/>
                  <a:gd name="T13" fmla="*/ 336431 h 31"/>
                  <a:gd name="T14" fmla="*/ 262506 w 26"/>
                  <a:gd name="T15" fmla="*/ 208919 h 31"/>
                  <a:gd name="T16" fmla="*/ 156948 w 26"/>
                  <a:gd name="T17" fmla="*/ 46185 h 31"/>
                  <a:gd name="T18" fmla="*/ 44992 w 26"/>
                  <a:gd name="T19" fmla="*/ 173921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31"/>
                  <a:gd name="T32" fmla="*/ 26 w 26"/>
                  <a:gd name="T33" fmla="*/ 31 h 3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31">
                    <a:moveTo>
                      <a:pt x="26" y="18"/>
                    </a:moveTo>
                    <a:cubicBezTo>
                      <a:pt x="26" y="27"/>
                      <a:pt x="20" y="31"/>
                      <a:pt x="13" y="30"/>
                    </a:cubicBezTo>
                    <a:cubicBezTo>
                      <a:pt x="5" y="29"/>
                      <a:pt x="0" y="22"/>
                      <a:pt x="0" y="14"/>
                    </a:cubicBezTo>
                    <a:cubicBezTo>
                      <a:pt x="0" y="5"/>
                      <a:pt x="6" y="0"/>
                      <a:pt x="13" y="1"/>
                    </a:cubicBezTo>
                    <a:cubicBezTo>
                      <a:pt x="21" y="3"/>
                      <a:pt x="26" y="9"/>
                      <a:pt x="26" y="18"/>
                    </a:cubicBezTo>
                    <a:close/>
                    <a:moveTo>
                      <a:pt x="4" y="14"/>
                    </a:moveTo>
                    <a:cubicBezTo>
                      <a:pt x="4" y="20"/>
                      <a:pt x="7" y="26"/>
                      <a:pt x="13" y="27"/>
                    </a:cubicBezTo>
                    <a:cubicBezTo>
                      <a:pt x="19" y="28"/>
                      <a:pt x="22" y="24"/>
                      <a:pt x="22" y="17"/>
                    </a:cubicBezTo>
                    <a:cubicBezTo>
                      <a:pt x="22" y="12"/>
                      <a:pt x="19" y="5"/>
                      <a:pt x="13" y="4"/>
                    </a:cubicBezTo>
                    <a:cubicBezTo>
                      <a:pt x="7" y="3"/>
                      <a:pt x="4" y="8"/>
                      <a:pt x="4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7" name="Freeform 97"/>
              <p:cNvSpPr>
                <a:spLocks/>
              </p:cNvSpPr>
              <p:nvPr/>
            </p:nvSpPr>
            <p:spPr bwMode="auto">
              <a:xfrm>
                <a:off x="5369" y="1513"/>
                <a:ext cx="41" cy="71"/>
              </a:xfrm>
              <a:custGeom>
                <a:avLst/>
                <a:gdLst>
                  <a:gd name="T0" fmla="*/ 13803 w 17"/>
                  <a:gd name="T1" fmla="*/ 298193 h 30"/>
                  <a:gd name="T2" fmla="*/ 113336 w 17"/>
                  <a:gd name="T3" fmla="*/ 342653 h 30"/>
                  <a:gd name="T4" fmla="*/ 207438 w 17"/>
                  <a:gd name="T5" fmla="*/ 298193 h 30"/>
                  <a:gd name="T6" fmla="*/ 127139 w 17"/>
                  <a:gd name="T7" fmla="*/ 209604 h 30"/>
                  <a:gd name="T8" fmla="*/ 0 w 17"/>
                  <a:gd name="T9" fmla="*/ 93611 h 30"/>
                  <a:gd name="T10" fmla="*/ 146638 w 17"/>
                  <a:gd name="T11" fmla="*/ 11573 h 30"/>
                  <a:gd name="T12" fmla="*/ 259566 w 17"/>
                  <a:gd name="T13" fmla="*/ 39554 h 30"/>
                  <a:gd name="T14" fmla="*/ 240040 w 17"/>
                  <a:gd name="T15" fmla="*/ 76992 h 30"/>
                  <a:gd name="T16" fmla="*/ 146638 w 17"/>
                  <a:gd name="T17" fmla="*/ 49009 h 30"/>
                  <a:gd name="T18" fmla="*/ 66524 w 17"/>
                  <a:gd name="T19" fmla="*/ 93611 h 30"/>
                  <a:gd name="T20" fmla="*/ 160440 w 17"/>
                  <a:gd name="T21" fmla="*/ 170099 h 30"/>
                  <a:gd name="T22" fmla="*/ 273340 w 17"/>
                  <a:gd name="T23" fmla="*/ 298193 h 30"/>
                  <a:gd name="T24" fmla="*/ 113336 w 17"/>
                  <a:gd name="T25" fmla="*/ 380075 h 30"/>
                  <a:gd name="T26" fmla="*/ 0 w 17"/>
                  <a:gd name="T27" fmla="*/ 342653 h 30"/>
                  <a:gd name="T28" fmla="*/ 13803 w 17"/>
                  <a:gd name="T29" fmla="*/ 298193 h 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"/>
                  <a:gd name="T46" fmla="*/ 0 h 30"/>
                  <a:gd name="T47" fmla="*/ 17 w 17"/>
                  <a:gd name="T48" fmla="*/ 30 h 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" h="30">
                    <a:moveTo>
                      <a:pt x="1" y="23"/>
                    </a:moveTo>
                    <a:cubicBezTo>
                      <a:pt x="2" y="25"/>
                      <a:pt x="5" y="26"/>
                      <a:pt x="7" y="26"/>
                    </a:cubicBezTo>
                    <a:cubicBezTo>
                      <a:pt x="11" y="27"/>
                      <a:pt x="13" y="25"/>
                      <a:pt x="13" y="23"/>
                    </a:cubicBezTo>
                    <a:cubicBezTo>
                      <a:pt x="13" y="20"/>
                      <a:pt x="12" y="18"/>
                      <a:pt x="8" y="16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4" y="0"/>
                      <a:pt x="9" y="1"/>
                    </a:cubicBezTo>
                    <a:cubicBezTo>
                      <a:pt x="12" y="1"/>
                      <a:pt x="14" y="2"/>
                      <a:pt x="16" y="3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2" y="4"/>
                      <a:pt x="9" y="4"/>
                    </a:cubicBezTo>
                    <a:cubicBezTo>
                      <a:pt x="5" y="3"/>
                      <a:pt x="4" y="5"/>
                      <a:pt x="4" y="7"/>
                    </a:cubicBezTo>
                    <a:cubicBezTo>
                      <a:pt x="4" y="10"/>
                      <a:pt x="6" y="11"/>
                      <a:pt x="10" y="13"/>
                    </a:cubicBezTo>
                    <a:cubicBezTo>
                      <a:pt x="14" y="16"/>
                      <a:pt x="17" y="19"/>
                      <a:pt x="17" y="23"/>
                    </a:cubicBezTo>
                    <a:cubicBezTo>
                      <a:pt x="17" y="27"/>
                      <a:pt x="13" y="30"/>
                      <a:pt x="7" y="29"/>
                    </a:cubicBezTo>
                    <a:cubicBezTo>
                      <a:pt x="4" y="29"/>
                      <a:pt x="1" y="27"/>
                      <a:pt x="0" y="26"/>
                    </a:cubicBez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31" name="Group 98"/>
            <p:cNvGrpSpPr>
              <a:grpSpLocks/>
            </p:cNvGrpSpPr>
            <p:nvPr/>
          </p:nvGrpSpPr>
          <p:grpSpPr bwMode="auto">
            <a:xfrm>
              <a:off x="4446" y="3382"/>
              <a:ext cx="372" cy="694"/>
              <a:chOff x="5183" y="1085"/>
              <a:chExt cx="356" cy="662"/>
            </a:xfrm>
          </p:grpSpPr>
          <p:sp>
            <p:nvSpPr>
              <p:cNvPr id="32" name="Freeform 99"/>
              <p:cNvSpPr>
                <a:spLocks/>
              </p:cNvSpPr>
              <p:nvPr/>
            </p:nvSpPr>
            <p:spPr bwMode="auto">
              <a:xfrm>
                <a:off x="5193" y="1102"/>
                <a:ext cx="316" cy="635"/>
              </a:xfrm>
              <a:custGeom>
                <a:avLst/>
                <a:gdLst>
                  <a:gd name="T0" fmla="*/ 316 w 316"/>
                  <a:gd name="T1" fmla="*/ 54 h 635"/>
                  <a:gd name="T2" fmla="*/ 306 w 316"/>
                  <a:gd name="T3" fmla="*/ 635 h 635"/>
                  <a:gd name="T4" fmla="*/ 0 w 316"/>
                  <a:gd name="T5" fmla="*/ 581 h 635"/>
                  <a:gd name="T6" fmla="*/ 9 w 316"/>
                  <a:gd name="T7" fmla="*/ 0 h 635"/>
                  <a:gd name="T8" fmla="*/ 316 w 316"/>
                  <a:gd name="T9" fmla="*/ 54 h 6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6"/>
                  <a:gd name="T16" fmla="*/ 0 h 635"/>
                  <a:gd name="T17" fmla="*/ 316 w 316"/>
                  <a:gd name="T18" fmla="*/ 635 h 6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6" h="635">
                    <a:moveTo>
                      <a:pt x="316" y="54"/>
                    </a:moveTo>
                    <a:lnTo>
                      <a:pt x="306" y="635"/>
                    </a:lnTo>
                    <a:lnTo>
                      <a:pt x="0" y="581"/>
                    </a:lnTo>
                    <a:lnTo>
                      <a:pt x="9" y="0"/>
                    </a:lnTo>
                    <a:lnTo>
                      <a:pt x="316" y="5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3" name="Freeform 100"/>
              <p:cNvSpPr>
                <a:spLocks/>
              </p:cNvSpPr>
              <p:nvPr/>
            </p:nvSpPr>
            <p:spPr bwMode="auto">
              <a:xfrm>
                <a:off x="5499" y="1151"/>
                <a:ext cx="31" cy="586"/>
              </a:xfrm>
              <a:custGeom>
                <a:avLst/>
                <a:gdLst>
                  <a:gd name="T0" fmla="*/ 10 w 31"/>
                  <a:gd name="T1" fmla="*/ 5 h 586"/>
                  <a:gd name="T2" fmla="*/ 31 w 31"/>
                  <a:gd name="T3" fmla="*/ 0 h 586"/>
                  <a:gd name="T4" fmla="*/ 21 w 31"/>
                  <a:gd name="T5" fmla="*/ 579 h 586"/>
                  <a:gd name="T6" fmla="*/ 0 w 31"/>
                  <a:gd name="T7" fmla="*/ 586 h 586"/>
                  <a:gd name="T8" fmla="*/ 10 w 31"/>
                  <a:gd name="T9" fmla="*/ 5 h 5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586"/>
                  <a:gd name="T17" fmla="*/ 31 w 31"/>
                  <a:gd name="T18" fmla="*/ 586 h 5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586">
                    <a:moveTo>
                      <a:pt x="10" y="5"/>
                    </a:moveTo>
                    <a:lnTo>
                      <a:pt x="31" y="0"/>
                    </a:lnTo>
                    <a:lnTo>
                      <a:pt x="21" y="579"/>
                    </a:lnTo>
                    <a:lnTo>
                      <a:pt x="0" y="586"/>
                    </a:lnTo>
                    <a:lnTo>
                      <a:pt x="10" y="5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4" name="Freeform 101"/>
              <p:cNvSpPr>
                <a:spLocks/>
              </p:cNvSpPr>
              <p:nvPr/>
            </p:nvSpPr>
            <p:spPr bwMode="auto">
              <a:xfrm>
                <a:off x="5202" y="1095"/>
                <a:ext cx="328" cy="61"/>
              </a:xfrm>
              <a:custGeom>
                <a:avLst/>
                <a:gdLst>
                  <a:gd name="T0" fmla="*/ 0 w 328"/>
                  <a:gd name="T1" fmla="*/ 7 h 61"/>
                  <a:gd name="T2" fmla="*/ 21 w 328"/>
                  <a:gd name="T3" fmla="*/ 0 h 61"/>
                  <a:gd name="T4" fmla="*/ 328 w 328"/>
                  <a:gd name="T5" fmla="*/ 56 h 61"/>
                  <a:gd name="T6" fmla="*/ 307 w 328"/>
                  <a:gd name="T7" fmla="*/ 61 h 61"/>
                  <a:gd name="T8" fmla="*/ 0 w 328"/>
                  <a:gd name="T9" fmla="*/ 7 h 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61"/>
                  <a:gd name="T17" fmla="*/ 328 w 328"/>
                  <a:gd name="T18" fmla="*/ 61 h 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61">
                    <a:moveTo>
                      <a:pt x="0" y="7"/>
                    </a:moveTo>
                    <a:lnTo>
                      <a:pt x="21" y="0"/>
                    </a:lnTo>
                    <a:lnTo>
                      <a:pt x="328" y="56"/>
                    </a:lnTo>
                    <a:lnTo>
                      <a:pt x="307" y="61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5" name="Freeform 102"/>
              <p:cNvSpPr>
                <a:spLocks noEditPoints="1"/>
              </p:cNvSpPr>
              <p:nvPr/>
            </p:nvSpPr>
            <p:spPr bwMode="auto">
              <a:xfrm>
                <a:off x="5183" y="1085"/>
                <a:ext cx="356" cy="662"/>
              </a:xfrm>
              <a:custGeom>
                <a:avLst/>
                <a:gdLst>
                  <a:gd name="T0" fmla="*/ 211756 w 151"/>
                  <a:gd name="T1" fmla="*/ 0 h 280"/>
                  <a:gd name="T2" fmla="*/ 202491 w 151"/>
                  <a:gd name="T3" fmla="*/ 11526 h 280"/>
                  <a:gd name="T4" fmla="*/ 89818 w 151"/>
                  <a:gd name="T5" fmla="*/ 39302 h 280"/>
                  <a:gd name="T6" fmla="*/ 47702 w 151"/>
                  <a:gd name="T7" fmla="*/ 92921 h 280"/>
                  <a:gd name="T8" fmla="*/ 0 w 151"/>
                  <a:gd name="T9" fmla="*/ 3263873 h 280"/>
                  <a:gd name="T10" fmla="*/ 38097 w 151"/>
                  <a:gd name="T11" fmla="*/ 3316490 h 280"/>
                  <a:gd name="T12" fmla="*/ 1665627 w 151"/>
                  <a:gd name="T13" fmla="*/ 3612579 h 280"/>
                  <a:gd name="T14" fmla="*/ 1676255 w 151"/>
                  <a:gd name="T15" fmla="*/ 3612579 h 280"/>
                  <a:gd name="T16" fmla="*/ 1687527 w 151"/>
                  <a:gd name="T17" fmla="*/ 3612579 h 280"/>
                  <a:gd name="T18" fmla="*/ 1798484 w 151"/>
                  <a:gd name="T19" fmla="*/ 3575339 h 280"/>
                  <a:gd name="T20" fmla="*/ 1841227 w 151"/>
                  <a:gd name="T21" fmla="*/ 3520809 h 280"/>
                  <a:gd name="T22" fmla="*/ 1887983 w 151"/>
                  <a:gd name="T23" fmla="*/ 360149 h 280"/>
                  <a:gd name="T24" fmla="*/ 1851921 w 151"/>
                  <a:gd name="T25" fmla="*/ 311462 h 280"/>
                  <a:gd name="T26" fmla="*/ 222222 w 151"/>
                  <a:gd name="T27" fmla="*/ 0 h 280"/>
                  <a:gd name="T28" fmla="*/ 211756 w 151"/>
                  <a:gd name="T29" fmla="*/ 0 h 280"/>
                  <a:gd name="T30" fmla="*/ 47702 w 151"/>
                  <a:gd name="T31" fmla="*/ 3263873 h 280"/>
                  <a:gd name="T32" fmla="*/ 101179 w 151"/>
                  <a:gd name="T33" fmla="*/ 92921 h 280"/>
                  <a:gd name="T34" fmla="*/ 211756 w 151"/>
                  <a:gd name="T35" fmla="*/ 48737 h 280"/>
                  <a:gd name="T36" fmla="*/ 1841227 w 151"/>
                  <a:gd name="T37" fmla="*/ 360149 h 280"/>
                  <a:gd name="T38" fmla="*/ 1841227 w 151"/>
                  <a:gd name="T39" fmla="*/ 360149 h 280"/>
                  <a:gd name="T40" fmla="*/ 1841227 w 151"/>
                  <a:gd name="T41" fmla="*/ 360149 h 280"/>
                  <a:gd name="T42" fmla="*/ 1788723 w 151"/>
                  <a:gd name="T43" fmla="*/ 3520809 h 280"/>
                  <a:gd name="T44" fmla="*/ 1676255 w 151"/>
                  <a:gd name="T45" fmla="*/ 3563813 h 280"/>
                  <a:gd name="T46" fmla="*/ 47702 w 151"/>
                  <a:gd name="T47" fmla="*/ 3263873 h 280"/>
                  <a:gd name="T48" fmla="*/ 47702 w 151"/>
                  <a:gd name="T49" fmla="*/ 3263873 h 28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51"/>
                  <a:gd name="T76" fmla="*/ 0 h 280"/>
                  <a:gd name="T77" fmla="*/ 151 w 151"/>
                  <a:gd name="T78" fmla="*/ 280 h 28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51" h="280">
                    <a:moveTo>
                      <a:pt x="17" y="0"/>
                    </a:moveTo>
                    <a:cubicBezTo>
                      <a:pt x="17" y="0"/>
                      <a:pt x="17" y="0"/>
                      <a:pt x="16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5"/>
                      <a:pt x="4" y="7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255"/>
                      <a:pt x="1" y="256"/>
                      <a:pt x="3" y="257"/>
                    </a:cubicBezTo>
                    <a:cubicBezTo>
                      <a:pt x="133" y="280"/>
                      <a:pt x="133" y="280"/>
                      <a:pt x="133" y="280"/>
                    </a:cubicBezTo>
                    <a:cubicBezTo>
                      <a:pt x="133" y="280"/>
                      <a:pt x="134" y="280"/>
                      <a:pt x="134" y="280"/>
                    </a:cubicBezTo>
                    <a:cubicBezTo>
                      <a:pt x="134" y="280"/>
                      <a:pt x="135" y="280"/>
                      <a:pt x="135" y="280"/>
                    </a:cubicBezTo>
                    <a:cubicBezTo>
                      <a:pt x="144" y="277"/>
                      <a:pt x="144" y="277"/>
                      <a:pt x="144" y="277"/>
                    </a:cubicBezTo>
                    <a:cubicBezTo>
                      <a:pt x="146" y="277"/>
                      <a:pt x="147" y="275"/>
                      <a:pt x="147" y="273"/>
                    </a:cubicBezTo>
                    <a:cubicBezTo>
                      <a:pt x="151" y="28"/>
                      <a:pt x="151" y="28"/>
                      <a:pt x="151" y="28"/>
                    </a:cubicBezTo>
                    <a:cubicBezTo>
                      <a:pt x="151" y="26"/>
                      <a:pt x="150" y="24"/>
                      <a:pt x="148" y="2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7" y="0"/>
                    </a:cubicBezTo>
                    <a:close/>
                    <a:moveTo>
                      <a:pt x="4" y="253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3" y="273"/>
                      <a:pt x="143" y="273"/>
                      <a:pt x="143" y="273"/>
                    </a:cubicBezTo>
                    <a:cubicBezTo>
                      <a:pt x="134" y="276"/>
                      <a:pt x="134" y="276"/>
                      <a:pt x="134" y="276"/>
                    </a:cubicBezTo>
                    <a:cubicBezTo>
                      <a:pt x="4" y="253"/>
                      <a:pt x="4" y="253"/>
                      <a:pt x="4" y="253"/>
                    </a:cubicBezTo>
                    <a:cubicBezTo>
                      <a:pt x="4" y="253"/>
                      <a:pt x="4" y="253"/>
                      <a:pt x="4" y="253"/>
                    </a:cubicBezTo>
                    <a:close/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6" name="Freeform 103"/>
              <p:cNvSpPr>
                <a:spLocks/>
              </p:cNvSpPr>
              <p:nvPr/>
            </p:nvSpPr>
            <p:spPr bwMode="auto">
              <a:xfrm>
                <a:off x="5251" y="1144"/>
                <a:ext cx="218" cy="265"/>
              </a:xfrm>
              <a:custGeom>
                <a:avLst/>
                <a:gdLst>
                  <a:gd name="T0" fmla="*/ 1217672 w 92"/>
                  <a:gd name="T1" fmla="*/ 350768 h 112"/>
                  <a:gd name="T2" fmla="*/ 1083495 w 92"/>
                  <a:gd name="T3" fmla="*/ 181750 h 112"/>
                  <a:gd name="T4" fmla="*/ 65514 w 92"/>
                  <a:gd name="T5" fmla="*/ 11565 h 112"/>
                  <a:gd name="T6" fmla="*/ 11668 w 92"/>
                  <a:gd name="T7" fmla="*/ 11565 h 112"/>
                  <a:gd name="T8" fmla="*/ 0 w 92"/>
                  <a:gd name="T9" fmla="*/ 1264197 h 112"/>
                  <a:gd name="T10" fmla="*/ 1189519 w 92"/>
                  <a:gd name="T11" fmla="*/ 1457505 h 112"/>
                  <a:gd name="T12" fmla="*/ 1205500 w 92"/>
                  <a:gd name="T13" fmla="*/ 1417331 h 112"/>
                  <a:gd name="T14" fmla="*/ 1217672 w 92"/>
                  <a:gd name="T15" fmla="*/ 350768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12"/>
                  <a:gd name="T26" fmla="*/ 92 w 92"/>
                  <a:gd name="T27" fmla="*/ 112 h 1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12">
                    <a:moveTo>
                      <a:pt x="92" y="27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90" y="112"/>
                      <a:pt x="90" y="112"/>
                      <a:pt x="90" y="112"/>
                    </a:cubicBezTo>
                    <a:cubicBezTo>
                      <a:pt x="91" y="111"/>
                      <a:pt x="91" y="110"/>
                      <a:pt x="91" y="109"/>
                    </a:cubicBez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F6880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7" name="Freeform 104"/>
              <p:cNvSpPr>
                <a:spLocks/>
              </p:cNvSpPr>
              <p:nvPr/>
            </p:nvSpPr>
            <p:spPr bwMode="auto">
              <a:xfrm>
                <a:off x="5235" y="1144"/>
                <a:ext cx="229" cy="279"/>
              </a:xfrm>
              <a:custGeom>
                <a:avLst/>
                <a:gdLst>
                  <a:gd name="T0" fmla="*/ 90715 w 97"/>
                  <a:gd name="T1" fmla="*/ 1124167 h 118"/>
                  <a:gd name="T2" fmla="*/ 102174 w 97"/>
                  <a:gd name="T3" fmla="*/ 115352 h 118"/>
                  <a:gd name="T4" fmla="*/ 102174 w 97"/>
                  <a:gd name="T5" fmla="*/ 76042 h 118"/>
                  <a:gd name="T6" fmla="*/ 165883 w 97"/>
                  <a:gd name="T7" fmla="*/ 11526 h 118"/>
                  <a:gd name="T8" fmla="*/ 102174 w 97"/>
                  <a:gd name="T9" fmla="*/ 11526 h 118"/>
                  <a:gd name="T10" fmla="*/ 11436 w 97"/>
                  <a:gd name="T11" fmla="*/ 115352 h 118"/>
                  <a:gd name="T12" fmla="*/ 11436 w 97"/>
                  <a:gd name="T13" fmla="*/ 927737 h 118"/>
                  <a:gd name="T14" fmla="*/ 0 w 97"/>
                  <a:gd name="T15" fmla="*/ 1173233 h 118"/>
                  <a:gd name="T16" fmla="*/ 130410 w 97"/>
                  <a:gd name="T17" fmla="*/ 1332247 h 118"/>
                  <a:gd name="T18" fmla="*/ 624164 w 97"/>
                  <a:gd name="T19" fmla="*/ 1420252 h 118"/>
                  <a:gd name="T20" fmla="*/ 1118304 w 97"/>
                  <a:gd name="T21" fmla="*/ 1512696 h 118"/>
                  <a:gd name="T22" fmla="*/ 1232327 w 97"/>
                  <a:gd name="T23" fmla="*/ 1447504 h 118"/>
                  <a:gd name="T24" fmla="*/ 204308 w 97"/>
                  <a:gd name="T25" fmla="*/ 1267741 h 118"/>
                  <a:gd name="T26" fmla="*/ 114094 w 97"/>
                  <a:gd name="T27" fmla="*/ 1228640 h 118"/>
                  <a:gd name="T28" fmla="*/ 90715 w 97"/>
                  <a:gd name="T29" fmla="*/ 1124167 h 11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18"/>
                  <a:gd name="T47" fmla="*/ 97 w 97"/>
                  <a:gd name="T48" fmla="*/ 118 h 11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18">
                    <a:moveTo>
                      <a:pt x="7" y="87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3" y="1"/>
                      <a:pt x="13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4" y="102"/>
                      <a:pt x="10" y="103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92" y="118"/>
                      <a:pt x="96" y="116"/>
                      <a:pt x="97" y="112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98"/>
                      <a:pt x="12" y="98"/>
                      <a:pt x="9" y="95"/>
                    </a:cubicBezTo>
                    <a:cubicBezTo>
                      <a:pt x="6" y="92"/>
                      <a:pt x="7" y="87"/>
                      <a:pt x="7" y="87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8" name="Freeform 105"/>
              <p:cNvSpPr>
                <a:spLocks/>
              </p:cNvSpPr>
              <p:nvPr/>
            </p:nvSpPr>
            <p:spPr bwMode="auto">
              <a:xfrm>
                <a:off x="5251" y="1404"/>
                <a:ext cx="218" cy="265"/>
              </a:xfrm>
              <a:custGeom>
                <a:avLst/>
                <a:gdLst>
                  <a:gd name="T0" fmla="*/ 1217672 w 92"/>
                  <a:gd name="T1" fmla="*/ 350768 h 112"/>
                  <a:gd name="T2" fmla="*/ 1083495 w 92"/>
                  <a:gd name="T3" fmla="*/ 181750 h 112"/>
                  <a:gd name="T4" fmla="*/ 65514 w 92"/>
                  <a:gd name="T5" fmla="*/ 11565 h 112"/>
                  <a:gd name="T6" fmla="*/ 11668 w 92"/>
                  <a:gd name="T7" fmla="*/ 11565 h 112"/>
                  <a:gd name="T8" fmla="*/ 0 w 92"/>
                  <a:gd name="T9" fmla="*/ 1248408 h 112"/>
                  <a:gd name="T10" fmla="*/ 1189519 w 92"/>
                  <a:gd name="T11" fmla="*/ 1457505 h 112"/>
                  <a:gd name="T12" fmla="*/ 1205500 w 92"/>
                  <a:gd name="T13" fmla="*/ 1417331 h 112"/>
                  <a:gd name="T14" fmla="*/ 1217672 w 92"/>
                  <a:gd name="T15" fmla="*/ 350768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12"/>
                  <a:gd name="T26" fmla="*/ 92 w 92"/>
                  <a:gd name="T27" fmla="*/ 112 h 1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12">
                    <a:moveTo>
                      <a:pt x="92" y="27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90" y="112"/>
                      <a:pt x="90" y="112"/>
                      <a:pt x="90" y="112"/>
                    </a:cubicBezTo>
                    <a:cubicBezTo>
                      <a:pt x="91" y="111"/>
                      <a:pt x="91" y="110"/>
                      <a:pt x="91" y="109"/>
                    </a:cubicBez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3569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9" name="Freeform 106"/>
              <p:cNvSpPr>
                <a:spLocks/>
              </p:cNvSpPr>
              <p:nvPr/>
            </p:nvSpPr>
            <p:spPr bwMode="auto">
              <a:xfrm>
                <a:off x="5235" y="1404"/>
                <a:ext cx="229" cy="279"/>
              </a:xfrm>
              <a:custGeom>
                <a:avLst/>
                <a:gdLst>
                  <a:gd name="T0" fmla="*/ 90715 w 97"/>
                  <a:gd name="T1" fmla="*/ 1124167 h 118"/>
                  <a:gd name="T2" fmla="*/ 102174 w 97"/>
                  <a:gd name="T3" fmla="*/ 115352 h 118"/>
                  <a:gd name="T4" fmla="*/ 102174 w 97"/>
                  <a:gd name="T5" fmla="*/ 76042 h 118"/>
                  <a:gd name="T6" fmla="*/ 165883 w 97"/>
                  <a:gd name="T7" fmla="*/ 11526 h 118"/>
                  <a:gd name="T8" fmla="*/ 102174 w 97"/>
                  <a:gd name="T9" fmla="*/ 11526 h 118"/>
                  <a:gd name="T10" fmla="*/ 11436 w 97"/>
                  <a:gd name="T11" fmla="*/ 115352 h 118"/>
                  <a:gd name="T12" fmla="*/ 11436 w 97"/>
                  <a:gd name="T13" fmla="*/ 927737 h 118"/>
                  <a:gd name="T14" fmla="*/ 0 w 97"/>
                  <a:gd name="T15" fmla="*/ 1173233 h 118"/>
                  <a:gd name="T16" fmla="*/ 130410 w 97"/>
                  <a:gd name="T17" fmla="*/ 1332247 h 118"/>
                  <a:gd name="T18" fmla="*/ 624164 w 97"/>
                  <a:gd name="T19" fmla="*/ 1420252 h 118"/>
                  <a:gd name="T20" fmla="*/ 1118304 w 97"/>
                  <a:gd name="T21" fmla="*/ 1512696 h 118"/>
                  <a:gd name="T22" fmla="*/ 1232327 w 97"/>
                  <a:gd name="T23" fmla="*/ 1447504 h 118"/>
                  <a:gd name="T24" fmla="*/ 204308 w 97"/>
                  <a:gd name="T25" fmla="*/ 1267741 h 118"/>
                  <a:gd name="T26" fmla="*/ 114094 w 97"/>
                  <a:gd name="T27" fmla="*/ 1228640 h 118"/>
                  <a:gd name="T28" fmla="*/ 90715 w 97"/>
                  <a:gd name="T29" fmla="*/ 1124167 h 11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18"/>
                  <a:gd name="T47" fmla="*/ 97 w 97"/>
                  <a:gd name="T48" fmla="*/ 118 h 11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18">
                    <a:moveTo>
                      <a:pt x="7" y="87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3" y="1"/>
                      <a:pt x="13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4" y="102"/>
                      <a:pt x="10" y="103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92" y="118"/>
                      <a:pt x="96" y="116"/>
                      <a:pt x="97" y="112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98"/>
                      <a:pt x="12" y="98"/>
                      <a:pt x="9" y="95"/>
                    </a:cubicBezTo>
                    <a:cubicBezTo>
                      <a:pt x="6" y="92"/>
                      <a:pt x="7" y="87"/>
                      <a:pt x="7" y="87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0" name="Freeform 107"/>
              <p:cNvSpPr>
                <a:spLocks noEditPoints="1"/>
              </p:cNvSpPr>
              <p:nvPr/>
            </p:nvSpPr>
            <p:spPr bwMode="auto">
              <a:xfrm>
                <a:off x="5280" y="1232"/>
                <a:ext cx="56" cy="71"/>
              </a:xfrm>
              <a:custGeom>
                <a:avLst/>
                <a:gdLst>
                  <a:gd name="T0" fmla="*/ 75677 w 24"/>
                  <a:gd name="T1" fmla="*/ 237083 h 30"/>
                  <a:gd name="T2" fmla="*/ 42952 w 24"/>
                  <a:gd name="T3" fmla="*/ 351403 h 30"/>
                  <a:gd name="T4" fmla="*/ 0 w 24"/>
                  <a:gd name="T5" fmla="*/ 342653 h 30"/>
                  <a:gd name="T6" fmla="*/ 110740 w 24"/>
                  <a:gd name="T7" fmla="*/ 0 h 30"/>
                  <a:gd name="T8" fmla="*/ 158172 w 24"/>
                  <a:gd name="T9" fmla="*/ 11573 h 30"/>
                  <a:gd name="T10" fmla="*/ 268847 w 24"/>
                  <a:gd name="T11" fmla="*/ 391646 h 30"/>
                  <a:gd name="T12" fmla="*/ 225960 w 24"/>
                  <a:gd name="T13" fmla="*/ 380075 h 30"/>
                  <a:gd name="T14" fmla="*/ 190631 w 24"/>
                  <a:gd name="T15" fmla="*/ 258665 h 30"/>
                  <a:gd name="T16" fmla="*/ 75677 w 24"/>
                  <a:gd name="T17" fmla="*/ 237083 h 30"/>
                  <a:gd name="T18" fmla="*/ 176580 w 24"/>
                  <a:gd name="T19" fmla="*/ 221546 h 30"/>
                  <a:gd name="T20" fmla="*/ 143173 w 24"/>
                  <a:gd name="T21" fmla="*/ 115988 h 30"/>
                  <a:gd name="T22" fmla="*/ 133628 w 24"/>
                  <a:gd name="T23" fmla="*/ 39554 h 30"/>
                  <a:gd name="T24" fmla="*/ 133628 w 24"/>
                  <a:gd name="T25" fmla="*/ 39554 h 30"/>
                  <a:gd name="T26" fmla="*/ 110740 w 24"/>
                  <a:gd name="T27" fmla="*/ 105291 h 30"/>
                  <a:gd name="T28" fmla="*/ 90410 w 24"/>
                  <a:gd name="T29" fmla="*/ 209604 h 30"/>
                  <a:gd name="T30" fmla="*/ 176580 w 24"/>
                  <a:gd name="T31" fmla="*/ 221546 h 3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4"/>
                  <a:gd name="T49" fmla="*/ 0 h 30"/>
                  <a:gd name="T50" fmla="*/ 24 w 24"/>
                  <a:gd name="T51" fmla="*/ 30 h 30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4" h="30">
                    <a:moveTo>
                      <a:pt x="7" y="18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17" y="20"/>
                      <a:pt x="17" y="20"/>
                      <a:pt x="17" y="20"/>
                    </a:cubicBezTo>
                    <a:lnTo>
                      <a:pt x="7" y="18"/>
                    </a:lnTo>
                    <a:close/>
                    <a:moveTo>
                      <a:pt x="16" y="17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3" y="7"/>
                      <a:pt x="12" y="5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5"/>
                      <a:pt x="11" y="7"/>
                      <a:pt x="10" y="8"/>
                    </a:cubicBezTo>
                    <a:cubicBezTo>
                      <a:pt x="8" y="16"/>
                      <a:pt x="8" y="16"/>
                      <a:pt x="8" y="16"/>
                    </a:cubicBezTo>
                    <a:lnTo>
                      <a:pt x="16" y="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1" name="Freeform 108"/>
              <p:cNvSpPr>
                <a:spLocks noEditPoints="1"/>
              </p:cNvSpPr>
              <p:nvPr/>
            </p:nvSpPr>
            <p:spPr bwMode="auto">
              <a:xfrm>
                <a:off x="5343" y="1258"/>
                <a:ext cx="45" cy="68"/>
              </a:xfrm>
              <a:custGeom>
                <a:avLst/>
                <a:gdLst>
                  <a:gd name="T0" fmla="*/ 0 w 19"/>
                  <a:gd name="T1" fmla="*/ 70471 h 29"/>
                  <a:gd name="T2" fmla="*/ 0 w 19"/>
                  <a:gd name="T3" fmla="*/ 0 h 29"/>
                  <a:gd name="T4" fmla="*/ 39709 w 19"/>
                  <a:gd name="T5" fmla="*/ 0 h 29"/>
                  <a:gd name="T6" fmla="*/ 49273 w 19"/>
                  <a:gd name="T7" fmla="*/ 44866 h 29"/>
                  <a:gd name="T8" fmla="*/ 49273 w 19"/>
                  <a:gd name="T9" fmla="*/ 44866 h 29"/>
                  <a:gd name="T10" fmla="*/ 145464 w 19"/>
                  <a:gd name="T11" fmla="*/ 10969 h 29"/>
                  <a:gd name="T12" fmla="*/ 250472 w 19"/>
                  <a:gd name="T13" fmla="*/ 150069 h 29"/>
                  <a:gd name="T14" fmla="*/ 133757 w 19"/>
                  <a:gd name="T15" fmla="*/ 261430 h 29"/>
                  <a:gd name="T16" fmla="*/ 49273 w 19"/>
                  <a:gd name="T17" fmla="*/ 210108 h 29"/>
                  <a:gd name="T18" fmla="*/ 49273 w 19"/>
                  <a:gd name="T19" fmla="*/ 210108 h 29"/>
                  <a:gd name="T20" fmla="*/ 49273 w 19"/>
                  <a:gd name="T21" fmla="*/ 341093 h 29"/>
                  <a:gd name="T22" fmla="*/ 0 w 19"/>
                  <a:gd name="T23" fmla="*/ 331592 h 29"/>
                  <a:gd name="T24" fmla="*/ 0 w 19"/>
                  <a:gd name="T25" fmla="*/ 70471 h 29"/>
                  <a:gd name="T26" fmla="*/ 49273 w 19"/>
                  <a:gd name="T27" fmla="*/ 141414 h 29"/>
                  <a:gd name="T28" fmla="*/ 49273 w 19"/>
                  <a:gd name="T29" fmla="*/ 165242 h 29"/>
                  <a:gd name="T30" fmla="*/ 133757 w 19"/>
                  <a:gd name="T31" fmla="*/ 227549 h 29"/>
                  <a:gd name="T32" fmla="*/ 210763 w 19"/>
                  <a:gd name="T33" fmla="*/ 141414 h 29"/>
                  <a:gd name="T34" fmla="*/ 133757 w 19"/>
                  <a:gd name="T35" fmla="*/ 44866 h 29"/>
                  <a:gd name="T36" fmla="*/ 49273 w 19"/>
                  <a:gd name="T37" fmla="*/ 81441 h 29"/>
                  <a:gd name="T38" fmla="*/ 49273 w 19"/>
                  <a:gd name="T39" fmla="*/ 105203 h 29"/>
                  <a:gd name="T40" fmla="*/ 49273 w 19"/>
                  <a:gd name="T41" fmla="*/ 141414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9"/>
                  <a:gd name="T64" fmla="*/ 0 h 29"/>
                  <a:gd name="T65" fmla="*/ 19 w 1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9" h="29">
                    <a:moveTo>
                      <a:pt x="0" y="6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2"/>
                      <a:pt x="8" y="1"/>
                      <a:pt x="11" y="1"/>
                    </a:cubicBezTo>
                    <a:cubicBezTo>
                      <a:pt x="16" y="2"/>
                      <a:pt x="19" y="7"/>
                      <a:pt x="19" y="13"/>
                    </a:cubicBezTo>
                    <a:cubicBezTo>
                      <a:pt x="19" y="20"/>
                      <a:pt x="15" y="23"/>
                      <a:pt x="10" y="22"/>
                    </a:cubicBezTo>
                    <a:cubicBezTo>
                      <a:pt x="8" y="22"/>
                      <a:pt x="5" y="20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6"/>
                    </a:lnTo>
                    <a:close/>
                    <a:moveTo>
                      <a:pt x="4" y="12"/>
                    </a:moveTo>
                    <a:cubicBezTo>
                      <a:pt x="4" y="13"/>
                      <a:pt x="4" y="13"/>
                      <a:pt x="4" y="14"/>
                    </a:cubicBezTo>
                    <a:cubicBezTo>
                      <a:pt x="5" y="16"/>
                      <a:pt x="7" y="19"/>
                      <a:pt x="10" y="19"/>
                    </a:cubicBezTo>
                    <a:cubicBezTo>
                      <a:pt x="13" y="20"/>
                      <a:pt x="16" y="17"/>
                      <a:pt x="16" y="12"/>
                    </a:cubicBezTo>
                    <a:cubicBezTo>
                      <a:pt x="16" y="8"/>
                      <a:pt x="14" y="5"/>
                      <a:pt x="10" y="4"/>
                    </a:cubicBezTo>
                    <a:cubicBezTo>
                      <a:pt x="7" y="3"/>
                      <a:pt x="5" y="5"/>
                      <a:pt x="4" y="7"/>
                    </a:cubicBezTo>
                    <a:cubicBezTo>
                      <a:pt x="4" y="8"/>
                      <a:pt x="4" y="8"/>
                      <a:pt x="4" y="9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2" name="Freeform 109"/>
              <p:cNvSpPr>
                <a:spLocks noEditPoints="1"/>
              </p:cNvSpPr>
              <p:nvPr/>
            </p:nvSpPr>
            <p:spPr bwMode="auto">
              <a:xfrm>
                <a:off x="5400" y="1267"/>
                <a:ext cx="45" cy="69"/>
              </a:xfrm>
              <a:custGeom>
                <a:avLst/>
                <a:gdLst>
                  <a:gd name="T0" fmla="*/ 0 w 19"/>
                  <a:gd name="T1" fmla="*/ 97614 h 29"/>
                  <a:gd name="T2" fmla="*/ 0 w 19"/>
                  <a:gd name="T3" fmla="*/ 0 h 29"/>
                  <a:gd name="T4" fmla="*/ 39709 w 19"/>
                  <a:gd name="T5" fmla="*/ 12501 h 29"/>
                  <a:gd name="T6" fmla="*/ 39709 w 19"/>
                  <a:gd name="T7" fmla="*/ 58778 h 29"/>
                  <a:gd name="T8" fmla="*/ 39709 w 19"/>
                  <a:gd name="T9" fmla="*/ 58778 h 29"/>
                  <a:gd name="T10" fmla="*/ 133757 w 19"/>
                  <a:gd name="T11" fmla="*/ 12501 h 29"/>
                  <a:gd name="T12" fmla="*/ 250472 w 19"/>
                  <a:gd name="T13" fmla="*/ 180885 h 29"/>
                  <a:gd name="T14" fmla="*/ 133757 w 19"/>
                  <a:gd name="T15" fmla="*/ 302955 h 29"/>
                  <a:gd name="T16" fmla="*/ 49273 w 19"/>
                  <a:gd name="T17" fmla="*/ 249497 h 29"/>
                  <a:gd name="T18" fmla="*/ 39709 w 19"/>
                  <a:gd name="T19" fmla="*/ 249497 h 29"/>
                  <a:gd name="T20" fmla="*/ 39709 w 19"/>
                  <a:gd name="T21" fmla="*/ 400638 h 29"/>
                  <a:gd name="T22" fmla="*/ 0 w 19"/>
                  <a:gd name="T23" fmla="*/ 388047 h 29"/>
                  <a:gd name="T24" fmla="*/ 0 w 19"/>
                  <a:gd name="T25" fmla="*/ 97614 h 29"/>
                  <a:gd name="T26" fmla="*/ 39709 w 19"/>
                  <a:gd name="T27" fmla="*/ 168384 h 29"/>
                  <a:gd name="T28" fmla="*/ 49273 w 19"/>
                  <a:gd name="T29" fmla="*/ 193062 h 29"/>
                  <a:gd name="T30" fmla="*/ 116699 w 19"/>
                  <a:gd name="T31" fmla="*/ 261995 h 29"/>
                  <a:gd name="T32" fmla="*/ 198898 w 19"/>
                  <a:gd name="T33" fmla="*/ 180885 h 29"/>
                  <a:gd name="T34" fmla="*/ 116699 w 19"/>
                  <a:gd name="T35" fmla="*/ 58778 h 29"/>
                  <a:gd name="T36" fmla="*/ 49273 w 19"/>
                  <a:gd name="T37" fmla="*/ 110114 h 29"/>
                  <a:gd name="T38" fmla="*/ 39709 w 19"/>
                  <a:gd name="T39" fmla="*/ 122075 h 29"/>
                  <a:gd name="T40" fmla="*/ 39709 w 19"/>
                  <a:gd name="T41" fmla="*/ 168384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9"/>
                  <a:gd name="T64" fmla="*/ 0 h 29"/>
                  <a:gd name="T65" fmla="*/ 19 w 1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9" h="29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2"/>
                      <a:pt x="7" y="1"/>
                      <a:pt x="10" y="1"/>
                    </a:cubicBezTo>
                    <a:cubicBezTo>
                      <a:pt x="15" y="2"/>
                      <a:pt x="19" y="7"/>
                      <a:pt x="19" y="13"/>
                    </a:cubicBezTo>
                    <a:cubicBezTo>
                      <a:pt x="19" y="20"/>
                      <a:pt x="14" y="23"/>
                      <a:pt x="10" y="22"/>
                    </a:cubicBezTo>
                    <a:cubicBezTo>
                      <a:pt x="7" y="22"/>
                      <a:pt x="5" y="20"/>
                      <a:pt x="4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7"/>
                    </a:lnTo>
                    <a:close/>
                    <a:moveTo>
                      <a:pt x="3" y="12"/>
                    </a:moveTo>
                    <a:cubicBezTo>
                      <a:pt x="3" y="13"/>
                      <a:pt x="4" y="14"/>
                      <a:pt x="4" y="14"/>
                    </a:cubicBezTo>
                    <a:cubicBezTo>
                      <a:pt x="4" y="17"/>
                      <a:pt x="7" y="19"/>
                      <a:pt x="9" y="19"/>
                    </a:cubicBezTo>
                    <a:cubicBezTo>
                      <a:pt x="13" y="20"/>
                      <a:pt x="15" y="17"/>
                      <a:pt x="15" y="13"/>
                    </a:cubicBezTo>
                    <a:cubicBezTo>
                      <a:pt x="15" y="9"/>
                      <a:pt x="13" y="5"/>
                      <a:pt x="9" y="4"/>
                    </a:cubicBezTo>
                    <a:cubicBezTo>
                      <a:pt x="7" y="4"/>
                      <a:pt x="4" y="5"/>
                      <a:pt x="4" y="8"/>
                    </a:cubicBezTo>
                    <a:cubicBezTo>
                      <a:pt x="4" y="8"/>
                      <a:pt x="3" y="9"/>
                      <a:pt x="3" y="9"/>
                    </a:cubicBezTo>
                    <a:lnTo>
                      <a:pt x="3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3" name="Freeform 110"/>
              <p:cNvSpPr>
                <a:spLocks noEditPoints="1"/>
              </p:cNvSpPr>
              <p:nvPr/>
            </p:nvSpPr>
            <p:spPr bwMode="auto">
              <a:xfrm>
                <a:off x="5301" y="1501"/>
                <a:ext cx="61" cy="73"/>
              </a:xfrm>
              <a:custGeom>
                <a:avLst/>
                <a:gdLst>
                  <a:gd name="T0" fmla="*/ 308381 w 26"/>
                  <a:gd name="T1" fmla="*/ 220474 h 31"/>
                  <a:gd name="T2" fmla="*/ 156948 w 26"/>
                  <a:gd name="T3" fmla="*/ 371401 h 31"/>
                  <a:gd name="T4" fmla="*/ 0 w 26"/>
                  <a:gd name="T5" fmla="*/ 173921 h 31"/>
                  <a:gd name="T6" fmla="*/ 156948 w 26"/>
                  <a:gd name="T7" fmla="*/ 11230 h 31"/>
                  <a:gd name="T8" fmla="*/ 308381 w 26"/>
                  <a:gd name="T9" fmla="*/ 220474 h 31"/>
                  <a:gd name="T10" fmla="*/ 44992 w 26"/>
                  <a:gd name="T11" fmla="*/ 173921 h 31"/>
                  <a:gd name="T12" fmla="*/ 156948 w 26"/>
                  <a:gd name="T13" fmla="*/ 336431 h 31"/>
                  <a:gd name="T14" fmla="*/ 262506 w 26"/>
                  <a:gd name="T15" fmla="*/ 208919 h 31"/>
                  <a:gd name="T16" fmla="*/ 156948 w 26"/>
                  <a:gd name="T17" fmla="*/ 46185 h 31"/>
                  <a:gd name="T18" fmla="*/ 44992 w 26"/>
                  <a:gd name="T19" fmla="*/ 173921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31"/>
                  <a:gd name="T32" fmla="*/ 26 w 26"/>
                  <a:gd name="T33" fmla="*/ 31 h 3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31">
                    <a:moveTo>
                      <a:pt x="26" y="18"/>
                    </a:moveTo>
                    <a:cubicBezTo>
                      <a:pt x="26" y="27"/>
                      <a:pt x="20" y="31"/>
                      <a:pt x="13" y="30"/>
                    </a:cubicBezTo>
                    <a:cubicBezTo>
                      <a:pt x="5" y="29"/>
                      <a:pt x="0" y="22"/>
                      <a:pt x="0" y="14"/>
                    </a:cubicBezTo>
                    <a:cubicBezTo>
                      <a:pt x="0" y="5"/>
                      <a:pt x="6" y="0"/>
                      <a:pt x="13" y="1"/>
                    </a:cubicBezTo>
                    <a:cubicBezTo>
                      <a:pt x="21" y="3"/>
                      <a:pt x="26" y="9"/>
                      <a:pt x="26" y="18"/>
                    </a:cubicBezTo>
                    <a:close/>
                    <a:moveTo>
                      <a:pt x="4" y="14"/>
                    </a:moveTo>
                    <a:cubicBezTo>
                      <a:pt x="4" y="20"/>
                      <a:pt x="7" y="26"/>
                      <a:pt x="13" y="27"/>
                    </a:cubicBezTo>
                    <a:cubicBezTo>
                      <a:pt x="19" y="28"/>
                      <a:pt x="22" y="24"/>
                      <a:pt x="22" y="17"/>
                    </a:cubicBezTo>
                    <a:cubicBezTo>
                      <a:pt x="22" y="12"/>
                      <a:pt x="19" y="5"/>
                      <a:pt x="13" y="4"/>
                    </a:cubicBezTo>
                    <a:cubicBezTo>
                      <a:pt x="7" y="3"/>
                      <a:pt x="4" y="8"/>
                      <a:pt x="4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4" name="Freeform 111"/>
              <p:cNvSpPr>
                <a:spLocks/>
              </p:cNvSpPr>
              <p:nvPr/>
            </p:nvSpPr>
            <p:spPr bwMode="auto">
              <a:xfrm>
                <a:off x="5369" y="1513"/>
                <a:ext cx="41" cy="71"/>
              </a:xfrm>
              <a:custGeom>
                <a:avLst/>
                <a:gdLst>
                  <a:gd name="T0" fmla="*/ 13803 w 17"/>
                  <a:gd name="T1" fmla="*/ 298193 h 30"/>
                  <a:gd name="T2" fmla="*/ 113336 w 17"/>
                  <a:gd name="T3" fmla="*/ 342653 h 30"/>
                  <a:gd name="T4" fmla="*/ 207438 w 17"/>
                  <a:gd name="T5" fmla="*/ 298193 h 30"/>
                  <a:gd name="T6" fmla="*/ 127139 w 17"/>
                  <a:gd name="T7" fmla="*/ 209604 h 30"/>
                  <a:gd name="T8" fmla="*/ 0 w 17"/>
                  <a:gd name="T9" fmla="*/ 93611 h 30"/>
                  <a:gd name="T10" fmla="*/ 146638 w 17"/>
                  <a:gd name="T11" fmla="*/ 11573 h 30"/>
                  <a:gd name="T12" fmla="*/ 259566 w 17"/>
                  <a:gd name="T13" fmla="*/ 39554 h 30"/>
                  <a:gd name="T14" fmla="*/ 240040 w 17"/>
                  <a:gd name="T15" fmla="*/ 76992 h 30"/>
                  <a:gd name="T16" fmla="*/ 146638 w 17"/>
                  <a:gd name="T17" fmla="*/ 49009 h 30"/>
                  <a:gd name="T18" fmla="*/ 66524 w 17"/>
                  <a:gd name="T19" fmla="*/ 93611 h 30"/>
                  <a:gd name="T20" fmla="*/ 160440 w 17"/>
                  <a:gd name="T21" fmla="*/ 170099 h 30"/>
                  <a:gd name="T22" fmla="*/ 273340 w 17"/>
                  <a:gd name="T23" fmla="*/ 298193 h 30"/>
                  <a:gd name="T24" fmla="*/ 113336 w 17"/>
                  <a:gd name="T25" fmla="*/ 380075 h 30"/>
                  <a:gd name="T26" fmla="*/ 0 w 17"/>
                  <a:gd name="T27" fmla="*/ 342653 h 30"/>
                  <a:gd name="T28" fmla="*/ 13803 w 17"/>
                  <a:gd name="T29" fmla="*/ 298193 h 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"/>
                  <a:gd name="T46" fmla="*/ 0 h 30"/>
                  <a:gd name="T47" fmla="*/ 17 w 17"/>
                  <a:gd name="T48" fmla="*/ 30 h 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" h="30">
                    <a:moveTo>
                      <a:pt x="1" y="23"/>
                    </a:moveTo>
                    <a:cubicBezTo>
                      <a:pt x="2" y="25"/>
                      <a:pt x="5" y="26"/>
                      <a:pt x="7" y="26"/>
                    </a:cubicBezTo>
                    <a:cubicBezTo>
                      <a:pt x="11" y="27"/>
                      <a:pt x="13" y="25"/>
                      <a:pt x="13" y="23"/>
                    </a:cubicBezTo>
                    <a:cubicBezTo>
                      <a:pt x="13" y="20"/>
                      <a:pt x="12" y="18"/>
                      <a:pt x="8" y="16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4" y="0"/>
                      <a:pt x="9" y="1"/>
                    </a:cubicBezTo>
                    <a:cubicBezTo>
                      <a:pt x="12" y="1"/>
                      <a:pt x="14" y="2"/>
                      <a:pt x="16" y="3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2" y="4"/>
                      <a:pt x="9" y="4"/>
                    </a:cubicBezTo>
                    <a:cubicBezTo>
                      <a:pt x="5" y="3"/>
                      <a:pt x="4" y="5"/>
                      <a:pt x="4" y="7"/>
                    </a:cubicBezTo>
                    <a:cubicBezTo>
                      <a:pt x="4" y="10"/>
                      <a:pt x="6" y="11"/>
                      <a:pt x="10" y="13"/>
                    </a:cubicBezTo>
                    <a:cubicBezTo>
                      <a:pt x="14" y="16"/>
                      <a:pt x="17" y="19"/>
                      <a:pt x="17" y="23"/>
                    </a:cubicBezTo>
                    <a:cubicBezTo>
                      <a:pt x="17" y="27"/>
                      <a:pt x="13" y="30"/>
                      <a:pt x="7" y="29"/>
                    </a:cubicBezTo>
                    <a:cubicBezTo>
                      <a:pt x="4" y="29"/>
                      <a:pt x="1" y="27"/>
                      <a:pt x="0" y="26"/>
                    </a:cubicBez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</p:grpSp>
      <p:sp>
        <p:nvSpPr>
          <p:cNvPr id="131" name="AutoShape 2"/>
          <p:cNvSpPr>
            <a:spLocks noChangeArrowheads="1"/>
          </p:cNvSpPr>
          <p:nvPr/>
        </p:nvSpPr>
        <p:spPr bwMode="auto">
          <a:xfrm>
            <a:off x="3388232" y="2375078"/>
            <a:ext cx="3451223" cy="625475"/>
          </a:xfrm>
          <a:prstGeom prst="rightArrow">
            <a:avLst>
              <a:gd name="adj1" fmla="val 53611"/>
              <a:gd name="adj2" fmla="val 77989"/>
            </a:avLst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spcAft>
                <a:spcPct val="0"/>
              </a:spcAft>
            </a:pPr>
            <a:endParaRPr lang="en-US" sz="1600" b="1" dirty="0">
              <a:solidFill>
                <a:srgbClr val="000000"/>
              </a:solidFill>
            </a:endParaRPr>
          </a:p>
        </p:txBody>
      </p:sp>
      <p:grpSp>
        <p:nvGrpSpPr>
          <p:cNvPr id="132" name="Group 645"/>
          <p:cNvGrpSpPr>
            <a:grpSpLocks/>
          </p:cNvGrpSpPr>
          <p:nvPr/>
        </p:nvGrpSpPr>
        <p:grpSpPr bwMode="auto">
          <a:xfrm>
            <a:off x="1485860" y="1944152"/>
            <a:ext cx="2147887" cy="716045"/>
            <a:chOff x="874713" y="5267325"/>
            <a:chExt cx="2125663" cy="508000"/>
          </a:xfrm>
        </p:grpSpPr>
        <p:grpSp>
          <p:nvGrpSpPr>
            <p:cNvPr id="133" name="Group 460"/>
            <p:cNvGrpSpPr>
              <a:grpSpLocks/>
            </p:cNvGrpSpPr>
            <p:nvPr/>
          </p:nvGrpSpPr>
          <p:grpSpPr bwMode="auto">
            <a:xfrm>
              <a:off x="874715" y="5267325"/>
              <a:ext cx="411163" cy="508000"/>
              <a:chOff x="473" y="789"/>
              <a:chExt cx="798" cy="983"/>
            </a:xfrm>
          </p:grpSpPr>
          <p:sp>
            <p:nvSpPr>
              <p:cNvPr id="218" name="Freeform 461"/>
              <p:cNvSpPr>
                <a:spLocks/>
              </p:cNvSpPr>
              <p:nvPr/>
            </p:nvSpPr>
            <p:spPr bwMode="auto">
              <a:xfrm>
                <a:off x="482" y="955"/>
                <a:ext cx="317" cy="808"/>
              </a:xfrm>
              <a:custGeom>
                <a:avLst/>
                <a:gdLst>
                  <a:gd name="T0" fmla="*/ 317 w 317"/>
                  <a:gd name="T1" fmla="*/ 54 h 808"/>
                  <a:gd name="T2" fmla="*/ 307 w 317"/>
                  <a:gd name="T3" fmla="*/ 808 h 808"/>
                  <a:gd name="T4" fmla="*/ 0 w 317"/>
                  <a:gd name="T5" fmla="*/ 753 h 808"/>
                  <a:gd name="T6" fmla="*/ 10 w 317"/>
                  <a:gd name="T7" fmla="*/ 0 h 808"/>
                  <a:gd name="T8" fmla="*/ 317 w 317"/>
                  <a:gd name="T9" fmla="*/ 54 h 8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7"/>
                  <a:gd name="T16" fmla="*/ 0 h 808"/>
                  <a:gd name="T17" fmla="*/ 317 w 317"/>
                  <a:gd name="T18" fmla="*/ 808 h 8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7" h="808">
                    <a:moveTo>
                      <a:pt x="317" y="54"/>
                    </a:moveTo>
                    <a:lnTo>
                      <a:pt x="307" y="808"/>
                    </a:lnTo>
                    <a:lnTo>
                      <a:pt x="0" y="753"/>
                    </a:lnTo>
                    <a:lnTo>
                      <a:pt x="10" y="0"/>
                    </a:lnTo>
                    <a:lnTo>
                      <a:pt x="317" y="5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19" name="Freeform 462"/>
              <p:cNvSpPr>
                <a:spLocks/>
              </p:cNvSpPr>
              <p:nvPr/>
            </p:nvSpPr>
            <p:spPr bwMode="auto">
              <a:xfrm>
                <a:off x="789" y="853"/>
                <a:ext cx="473" cy="910"/>
              </a:xfrm>
              <a:custGeom>
                <a:avLst/>
                <a:gdLst>
                  <a:gd name="T0" fmla="*/ 10 w 473"/>
                  <a:gd name="T1" fmla="*/ 156 h 910"/>
                  <a:gd name="T2" fmla="*/ 473 w 473"/>
                  <a:gd name="T3" fmla="*/ 0 h 910"/>
                  <a:gd name="T4" fmla="*/ 463 w 473"/>
                  <a:gd name="T5" fmla="*/ 756 h 910"/>
                  <a:gd name="T6" fmla="*/ 0 w 473"/>
                  <a:gd name="T7" fmla="*/ 910 h 910"/>
                  <a:gd name="T8" fmla="*/ 10 w 473"/>
                  <a:gd name="T9" fmla="*/ 156 h 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3"/>
                  <a:gd name="T16" fmla="*/ 0 h 910"/>
                  <a:gd name="T17" fmla="*/ 473 w 473"/>
                  <a:gd name="T18" fmla="*/ 910 h 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3" h="910">
                    <a:moveTo>
                      <a:pt x="10" y="156"/>
                    </a:moveTo>
                    <a:lnTo>
                      <a:pt x="473" y="0"/>
                    </a:lnTo>
                    <a:lnTo>
                      <a:pt x="463" y="756"/>
                    </a:lnTo>
                    <a:lnTo>
                      <a:pt x="0" y="910"/>
                    </a:lnTo>
                    <a:lnTo>
                      <a:pt x="1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20" name="Freeform 463"/>
              <p:cNvSpPr>
                <a:spLocks/>
              </p:cNvSpPr>
              <p:nvPr/>
            </p:nvSpPr>
            <p:spPr bwMode="auto">
              <a:xfrm>
                <a:off x="492" y="799"/>
                <a:ext cx="770" cy="210"/>
              </a:xfrm>
              <a:custGeom>
                <a:avLst/>
                <a:gdLst>
                  <a:gd name="T0" fmla="*/ 0 w 770"/>
                  <a:gd name="T1" fmla="*/ 156 h 210"/>
                  <a:gd name="T2" fmla="*/ 463 w 770"/>
                  <a:gd name="T3" fmla="*/ 0 h 210"/>
                  <a:gd name="T4" fmla="*/ 770 w 770"/>
                  <a:gd name="T5" fmla="*/ 54 h 210"/>
                  <a:gd name="T6" fmla="*/ 307 w 770"/>
                  <a:gd name="T7" fmla="*/ 210 h 210"/>
                  <a:gd name="T8" fmla="*/ 0 w 770"/>
                  <a:gd name="T9" fmla="*/ 156 h 2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0"/>
                  <a:gd name="T16" fmla="*/ 0 h 210"/>
                  <a:gd name="T17" fmla="*/ 770 w 770"/>
                  <a:gd name="T18" fmla="*/ 210 h 2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0" h="210">
                    <a:moveTo>
                      <a:pt x="0" y="156"/>
                    </a:moveTo>
                    <a:lnTo>
                      <a:pt x="463" y="0"/>
                    </a:lnTo>
                    <a:lnTo>
                      <a:pt x="770" y="54"/>
                    </a:lnTo>
                    <a:lnTo>
                      <a:pt x="307" y="21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21" name="Freeform 464"/>
              <p:cNvSpPr>
                <a:spLocks/>
              </p:cNvSpPr>
              <p:nvPr/>
            </p:nvSpPr>
            <p:spPr bwMode="auto">
              <a:xfrm>
                <a:off x="591" y="1434"/>
                <a:ext cx="61" cy="90"/>
              </a:xfrm>
              <a:custGeom>
                <a:avLst/>
                <a:gdLst>
                  <a:gd name="T0" fmla="*/ 297349 w 26"/>
                  <a:gd name="T1" fmla="*/ 239511 h 38"/>
                  <a:gd name="T2" fmla="*/ 166284 w 26"/>
                  <a:gd name="T3" fmla="*/ 488217 h 38"/>
                  <a:gd name="T4" fmla="*/ 11032 w 26"/>
                  <a:gd name="T5" fmla="*/ 260540 h 38"/>
                  <a:gd name="T6" fmla="*/ 142473 w 26"/>
                  <a:gd name="T7" fmla="*/ 11612 h 38"/>
                  <a:gd name="T8" fmla="*/ 297349 w 26"/>
                  <a:gd name="T9" fmla="*/ 239511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38"/>
                  <a:gd name="T17" fmla="*/ 26 w 26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38">
                    <a:moveTo>
                      <a:pt x="25" y="18"/>
                    </a:moveTo>
                    <a:cubicBezTo>
                      <a:pt x="26" y="28"/>
                      <a:pt x="21" y="37"/>
                      <a:pt x="14" y="37"/>
                    </a:cubicBezTo>
                    <a:cubicBezTo>
                      <a:pt x="8" y="38"/>
                      <a:pt x="2" y="30"/>
                      <a:pt x="1" y="20"/>
                    </a:cubicBezTo>
                    <a:cubicBezTo>
                      <a:pt x="0" y="10"/>
                      <a:pt x="5" y="1"/>
                      <a:pt x="12" y="1"/>
                    </a:cubicBezTo>
                    <a:cubicBezTo>
                      <a:pt x="19" y="0"/>
                      <a:pt x="25" y="8"/>
                      <a:pt x="25" y="18"/>
                    </a:cubicBezTo>
                  </a:path>
                </a:pathLst>
              </a:custGeom>
              <a:solidFill>
                <a:srgbClr val="1A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22" name="Freeform 465"/>
              <p:cNvSpPr>
                <a:spLocks/>
              </p:cNvSpPr>
              <p:nvPr/>
            </p:nvSpPr>
            <p:spPr bwMode="auto">
              <a:xfrm>
                <a:off x="596" y="1434"/>
                <a:ext cx="56" cy="90"/>
              </a:xfrm>
              <a:custGeom>
                <a:avLst/>
                <a:gdLst>
                  <a:gd name="T0" fmla="*/ 258393 w 24"/>
                  <a:gd name="T1" fmla="*/ 239511 h 38"/>
                  <a:gd name="T2" fmla="*/ 143173 w 24"/>
                  <a:gd name="T3" fmla="*/ 499175 h 38"/>
                  <a:gd name="T4" fmla="*/ 10519 w 24"/>
                  <a:gd name="T5" fmla="*/ 260540 h 38"/>
                  <a:gd name="T6" fmla="*/ 124558 w 24"/>
                  <a:gd name="T7" fmla="*/ 11612 h 38"/>
                  <a:gd name="T8" fmla="*/ 258393 w 24"/>
                  <a:gd name="T9" fmla="*/ 239511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38"/>
                  <a:gd name="T17" fmla="*/ 24 w 24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38">
                    <a:moveTo>
                      <a:pt x="23" y="18"/>
                    </a:moveTo>
                    <a:cubicBezTo>
                      <a:pt x="24" y="29"/>
                      <a:pt x="20" y="37"/>
                      <a:pt x="13" y="38"/>
                    </a:cubicBezTo>
                    <a:cubicBezTo>
                      <a:pt x="7" y="38"/>
                      <a:pt x="1" y="30"/>
                      <a:pt x="1" y="20"/>
                    </a:cubicBezTo>
                    <a:cubicBezTo>
                      <a:pt x="0" y="10"/>
                      <a:pt x="5" y="1"/>
                      <a:pt x="11" y="1"/>
                    </a:cubicBezTo>
                    <a:cubicBezTo>
                      <a:pt x="17" y="0"/>
                      <a:pt x="23" y="8"/>
                      <a:pt x="23" y="18"/>
                    </a:cubicBezTo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23" name="Freeform 466"/>
              <p:cNvSpPr>
                <a:spLocks/>
              </p:cNvSpPr>
              <p:nvPr/>
            </p:nvSpPr>
            <p:spPr bwMode="auto">
              <a:xfrm>
                <a:off x="541" y="1016"/>
                <a:ext cx="218" cy="366"/>
              </a:xfrm>
              <a:custGeom>
                <a:avLst/>
                <a:gdLst>
                  <a:gd name="T0" fmla="*/ 1217672 w 92"/>
                  <a:gd name="T1" fmla="*/ 328630 h 155"/>
                  <a:gd name="T2" fmla="*/ 1083495 w 92"/>
                  <a:gd name="T3" fmla="*/ 177635 h 155"/>
                  <a:gd name="T4" fmla="*/ 49533 w 92"/>
                  <a:gd name="T5" fmla="*/ 11440 h 155"/>
                  <a:gd name="T6" fmla="*/ 11668 w 92"/>
                  <a:gd name="T7" fmla="*/ 11440 h 155"/>
                  <a:gd name="T8" fmla="*/ 0 w 92"/>
                  <a:gd name="T9" fmla="*/ 1768554 h 155"/>
                  <a:gd name="T10" fmla="*/ 1189519 w 92"/>
                  <a:gd name="T11" fmla="*/ 1971531 h 155"/>
                  <a:gd name="T12" fmla="*/ 1205500 w 92"/>
                  <a:gd name="T13" fmla="*/ 1934848 h 155"/>
                  <a:gd name="T14" fmla="*/ 1217672 w 92"/>
                  <a:gd name="T15" fmla="*/ 328630 h 15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55"/>
                  <a:gd name="T26" fmla="*/ 92 w 92"/>
                  <a:gd name="T27" fmla="*/ 155 h 15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55">
                    <a:moveTo>
                      <a:pt x="92" y="26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90" y="155"/>
                      <a:pt x="90" y="155"/>
                      <a:pt x="90" y="155"/>
                    </a:cubicBezTo>
                    <a:cubicBezTo>
                      <a:pt x="90" y="154"/>
                      <a:pt x="91" y="153"/>
                      <a:pt x="91" y="152"/>
                    </a:cubicBezTo>
                    <a:lnTo>
                      <a:pt x="92" y="26"/>
                    </a:lnTo>
                    <a:close/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24" name="Freeform 467"/>
              <p:cNvSpPr>
                <a:spLocks/>
              </p:cNvSpPr>
              <p:nvPr/>
            </p:nvSpPr>
            <p:spPr bwMode="auto">
              <a:xfrm>
                <a:off x="525" y="1016"/>
                <a:ext cx="229" cy="380"/>
              </a:xfrm>
              <a:custGeom>
                <a:avLst/>
                <a:gdLst>
                  <a:gd name="T0" fmla="*/ 90715 w 97"/>
                  <a:gd name="T1" fmla="*/ 1632520 h 161"/>
                  <a:gd name="T2" fmla="*/ 102174 w 97"/>
                  <a:gd name="T3" fmla="*/ 113889 h 161"/>
                  <a:gd name="T4" fmla="*/ 102174 w 97"/>
                  <a:gd name="T5" fmla="*/ 75011 h 161"/>
                  <a:gd name="T6" fmla="*/ 150474 w 97"/>
                  <a:gd name="T7" fmla="*/ 11426 h 161"/>
                  <a:gd name="T8" fmla="*/ 102174 w 97"/>
                  <a:gd name="T9" fmla="*/ 11426 h 161"/>
                  <a:gd name="T10" fmla="*/ 11436 w 97"/>
                  <a:gd name="T11" fmla="*/ 113889 h 161"/>
                  <a:gd name="T12" fmla="*/ 0 w 97"/>
                  <a:gd name="T13" fmla="*/ 911117 h 161"/>
                  <a:gd name="T14" fmla="*/ 0 w 97"/>
                  <a:gd name="T15" fmla="*/ 1695789 h 161"/>
                  <a:gd name="T16" fmla="*/ 130410 w 97"/>
                  <a:gd name="T17" fmla="*/ 1849993 h 161"/>
                  <a:gd name="T18" fmla="*/ 607889 w 97"/>
                  <a:gd name="T19" fmla="*/ 1936640 h 161"/>
                  <a:gd name="T20" fmla="*/ 1102826 w 97"/>
                  <a:gd name="T21" fmla="*/ 2027170 h 161"/>
                  <a:gd name="T22" fmla="*/ 1232327 w 97"/>
                  <a:gd name="T23" fmla="*/ 1963899 h 161"/>
                  <a:gd name="T24" fmla="*/ 204308 w 97"/>
                  <a:gd name="T25" fmla="*/ 1786356 h 161"/>
                  <a:gd name="T26" fmla="*/ 114094 w 97"/>
                  <a:gd name="T27" fmla="*/ 1747965 h 161"/>
                  <a:gd name="T28" fmla="*/ 90715 w 97"/>
                  <a:gd name="T29" fmla="*/ 163252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61"/>
                  <a:gd name="T47" fmla="*/ 97 w 97"/>
                  <a:gd name="T48" fmla="*/ 161 h 16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61">
                    <a:moveTo>
                      <a:pt x="7" y="129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2" y="1"/>
                      <a:pt x="12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0"/>
                      <a:pt x="4" y="145"/>
                      <a:pt x="10" y="146"/>
                    </a:cubicBezTo>
                    <a:cubicBezTo>
                      <a:pt x="48" y="153"/>
                      <a:pt x="48" y="153"/>
                      <a:pt x="48" y="153"/>
                    </a:cubicBezTo>
                    <a:cubicBezTo>
                      <a:pt x="87" y="160"/>
                      <a:pt x="87" y="160"/>
                      <a:pt x="87" y="160"/>
                    </a:cubicBezTo>
                    <a:cubicBezTo>
                      <a:pt x="92" y="161"/>
                      <a:pt x="95" y="159"/>
                      <a:pt x="97" y="155"/>
                    </a:cubicBezTo>
                    <a:cubicBezTo>
                      <a:pt x="16" y="141"/>
                      <a:pt x="16" y="141"/>
                      <a:pt x="16" y="141"/>
                    </a:cubicBezTo>
                    <a:cubicBezTo>
                      <a:pt x="16" y="141"/>
                      <a:pt x="11" y="141"/>
                      <a:pt x="9" y="138"/>
                    </a:cubicBezTo>
                    <a:cubicBezTo>
                      <a:pt x="6" y="135"/>
                      <a:pt x="7" y="129"/>
                      <a:pt x="7" y="129"/>
                    </a:cubicBezTo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25" name="Freeform 468"/>
              <p:cNvSpPr>
                <a:spLocks/>
              </p:cNvSpPr>
              <p:nvPr/>
            </p:nvSpPr>
            <p:spPr bwMode="auto">
              <a:xfrm>
                <a:off x="560" y="1075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26" name="Freeform 469"/>
              <p:cNvSpPr>
                <a:spLocks/>
              </p:cNvSpPr>
              <p:nvPr/>
            </p:nvSpPr>
            <p:spPr bwMode="auto">
              <a:xfrm>
                <a:off x="560" y="1068"/>
                <a:ext cx="175" cy="45"/>
              </a:xfrm>
              <a:custGeom>
                <a:avLst/>
                <a:gdLst>
                  <a:gd name="T0" fmla="*/ 175 w 175"/>
                  <a:gd name="T1" fmla="*/ 45 h 45"/>
                  <a:gd name="T2" fmla="*/ 175 w 175"/>
                  <a:gd name="T3" fmla="*/ 31 h 45"/>
                  <a:gd name="T4" fmla="*/ 0 w 175"/>
                  <a:gd name="T5" fmla="*/ 0 h 45"/>
                  <a:gd name="T6" fmla="*/ 0 w 175"/>
                  <a:gd name="T7" fmla="*/ 14 h 45"/>
                  <a:gd name="T8" fmla="*/ 175 w 175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5"/>
                  <a:gd name="T17" fmla="*/ 175 w 175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5">
                    <a:moveTo>
                      <a:pt x="175" y="45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5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27" name="Freeform 470"/>
              <p:cNvSpPr>
                <a:spLocks/>
              </p:cNvSpPr>
              <p:nvPr/>
            </p:nvSpPr>
            <p:spPr bwMode="auto">
              <a:xfrm>
                <a:off x="560" y="1120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28" name="Freeform 471"/>
              <p:cNvSpPr>
                <a:spLocks/>
              </p:cNvSpPr>
              <p:nvPr/>
            </p:nvSpPr>
            <p:spPr bwMode="auto">
              <a:xfrm>
                <a:off x="560" y="1111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0 h 47"/>
                  <a:gd name="T4" fmla="*/ 0 w 175"/>
                  <a:gd name="T5" fmla="*/ 0 h 47"/>
                  <a:gd name="T6" fmla="*/ 0 w 175"/>
                  <a:gd name="T7" fmla="*/ 16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29" name="Freeform 472"/>
              <p:cNvSpPr>
                <a:spLocks/>
              </p:cNvSpPr>
              <p:nvPr/>
            </p:nvSpPr>
            <p:spPr bwMode="auto">
              <a:xfrm>
                <a:off x="560" y="1165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4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30" name="Freeform 473"/>
              <p:cNvSpPr>
                <a:spLocks/>
              </p:cNvSpPr>
              <p:nvPr/>
            </p:nvSpPr>
            <p:spPr bwMode="auto">
              <a:xfrm>
                <a:off x="560" y="1155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31" name="Freeform 474"/>
              <p:cNvSpPr>
                <a:spLocks/>
              </p:cNvSpPr>
              <p:nvPr/>
            </p:nvSpPr>
            <p:spPr bwMode="auto">
              <a:xfrm>
                <a:off x="560" y="1207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4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4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32" name="Freeform 475"/>
              <p:cNvSpPr>
                <a:spLocks/>
              </p:cNvSpPr>
              <p:nvPr/>
            </p:nvSpPr>
            <p:spPr bwMode="auto">
              <a:xfrm>
                <a:off x="560" y="1200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33" name="Freeform 476"/>
              <p:cNvSpPr>
                <a:spLocks/>
              </p:cNvSpPr>
              <p:nvPr/>
            </p:nvSpPr>
            <p:spPr bwMode="auto">
              <a:xfrm>
                <a:off x="560" y="1252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34" name="Freeform 477"/>
              <p:cNvSpPr>
                <a:spLocks/>
              </p:cNvSpPr>
              <p:nvPr/>
            </p:nvSpPr>
            <p:spPr bwMode="auto">
              <a:xfrm>
                <a:off x="560" y="1245"/>
                <a:ext cx="175" cy="45"/>
              </a:xfrm>
              <a:custGeom>
                <a:avLst/>
                <a:gdLst>
                  <a:gd name="T0" fmla="*/ 175 w 175"/>
                  <a:gd name="T1" fmla="*/ 45 h 45"/>
                  <a:gd name="T2" fmla="*/ 175 w 175"/>
                  <a:gd name="T3" fmla="*/ 31 h 45"/>
                  <a:gd name="T4" fmla="*/ 0 w 175"/>
                  <a:gd name="T5" fmla="*/ 0 h 45"/>
                  <a:gd name="T6" fmla="*/ 0 w 175"/>
                  <a:gd name="T7" fmla="*/ 14 h 45"/>
                  <a:gd name="T8" fmla="*/ 175 w 175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5"/>
                  <a:gd name="T17" fmla="*/ 175 w 175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5">
                    <a:moveTo>
                      <a:pt x="175" y="45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5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35" name="Freeform 478"/>
              <p:cNvSpPr>
                <a:spLocks/>
              </p:cNvSpPr>
              <p:nvPr/>
            </p:nvSpPr>
            <p:spPr bwMode="auto">
              <a:xfrm>
                <a:off x="560" y="1297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36" name="Freeform 479"/>
              <p:cNvSpPr>
                <a:spLocks/>
              </p:cNvSpPr>
              <p:nvPr/>
            </p:nvSpPr>
            <p:spPr bwMode="auto">
              <a:xfrm>
                <a:off x="560" y="1290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4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37" name="Freeform 480"/>
              <p:cNvSpPr>
                <a:spLocks noEditPoints="1"/>
              </p:cNvSpPr>
              <p:nvPr/>
            </p:nvSpPr>
            <p:spPr bwMode="auto">
              <a:xfrm>
                <a:off x="473" y="789"/>
                <a:ext cx="798" cy="983"/>
              </a:xfrm>
              <a:custGeom>
                <a:avLst/>
                <a:gdLst>
                  <a:gd name="T0" fmla="*/ 2593998 w 338"/>
                  <a:gd name="T1" fmla="*/ 48538 h 416"/>
                  <a:gd name="T2" fmla="*/ 4245506 w 338"/>
                  <a:gd name="T3" fmla="*/ 347127 h 416"/>
                  <a:gd name="T4" fmla="*/ 4191499 w 338"/>
                  <a:gd name="T5" fmla="*/ 4450799 h 416"/>
                  <a:gd name="T6" fmla="*/ 1700163 w 338"/>
                  <a:gd name="T7" fmla="*/ 5288007 h 416"/>
                  <a:gd name="T8" fmla="*/ 48350 w 338"/>
                  <a:gd name="T9" fmla="*/ 4988622 h 416"/>
                  <a:gd name="T10" fmla="*/ 102189 w 338"/>
                  <a:gd name="T11" fmla="*/ 896354 h 416"/>
                  <a:gd name="T12" fmla="*/ 2593998 w 338"/>
                  <a:gd name="T13" fmla="*/ 48538 h 416"/>
                  <a:gd name="T14" fmla="*/ 2593998 w 338"/>
                  <a:gd name="T15" fmla="*/ 0 h 416"/>
                  <a:gd name="T16" fmla="*/ 2577561 w 338"/>
                  <a:gd name="T17" fmla="*/ 0 h 416"/>
                  <a:gd name="T18" fmla="*/ 75182 w 338"/>
                  <a:gd name="T19" fmla="*/ 847814 h 416"/>
                  <a:gd name="T20" fmla="*/ 48350 w 338"/>
                  <a:gd name="T21" fmla="*/ 896354 h 416"/>
                  <a:gd name="T22" fmla="*/ 0 w 338"/>
                  <a:gd name="T23" fmla="*/ 4988622 h 416"/>
                  <a:gd name="T24" fmla="*/ 38427 w 338"/>
                  <a:gd name="T25" fmla="*/ 5042016 h 416"/>
                  <a:gd name="T26" fmla="*/ 1688268 w 338"/>
                  <a:gd name="T27" fmla="*/ 5335370 h 416"/>
                  <a:gd name="T28" fmla="*/ 1700163 w 338"/>
                  <a:gd name="T29" fmla="*/ 5335370 h 416"/>
                  <a:gd name="T30" fmla="*/ 1716446 w 338"/>
                  <a:gd name="T31" fmla="*/ 5335370 h 416"/>
                  <a:gd name="T32" fmla="*/ 4203460 w 338"/>
                  <a:gd name="T33" fmla="*/ 4487931 h 416"/>
                  <a:gd name="T34" fmla="*/ 4245506 w 338"/>
                  <a:gd name="T35" fmla="*/ 4450799 h 416"/>
                  <a:gd name="T36" fmla="*/ 4293688 w 338"/>
                  <a:gd name="T37" fmla="*/ 347127 h 416"/>
                  <a:gd name="T38" fmla="*/ 4257313 w 338"/>
                  <a:gd name="T39" fmla="*/ 293662 h 416"/>
                  <a:gd name="T40" fmla="*/ 2605432 w 338"/>
                  <a:gd name="T41" fmla="*/ 0 h 416"/>
                  <a:gd name="T42" fmla="*/ 2593998 w 338"/>
                  <a:gd name="T43" fmla="*/ 0 h 41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38"/>
                  <a:gd name="T67" fmla="*/ 0 h 416"/>
                  <a:gd name="T68" fmla="*/ 338 w 338"/>
                  <a:gd name="T69" fmla="*/ 416 h 41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38" h="416">
                    <a:moveTo>
                      <a:pt x="204" y="4"/>
                    </a:moveTo>
                    <a:cubicBezTo>
                      <a:pt x="334" y="27"/>
                      <a:pt x="334" y="27"/>
                      <a:pt x="334" y="2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134" y="412"/>
                      <a:pt x="134" y="412"/>
                      <a:pt x="134" y="412"/>
                    </a:cubicBezTo>
                    <a:cubicBezTo>
                      <a:pt x="4" y="389"/>
                      <a:pt x="4" y="389"/>
                      <a:pt x="4" y="38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204" y="4"/>
                      <a:pt x="204" y="4"/>
                      <a:pt x="204" y="4"/>
                    </a:cubicBezTo>
                    <a:moveTo>
                      <a:pt x="204" y="0"/>
                    </a:moveTo>
                    <a:cubicBezTo>
                      <a:pt x="204" y="0"/>
                      <a:pt x="203" y="0"/>
                      <a:pt x="203" y="0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5" y="66"/>
                      <a:pt x="4" y="68"/>
                      <a:pt x="4" y="70"/>
                    </a:cubicBezTo>
                    <a:cubicBezTo>
                      <a:pt x="0" y="389"/>
                      <a:pt x="0" y="389"/>
                      <a:pt x="0" y="389"/>
                    </a:cubicBezTo>
                    <a:cubicBezTo>
                      <a:pt x="0" y="391"/>
                      <a:pt x="1" y="393"/>
                      <a:pt x="3" y="393"/>
                    </a:cubicBezTo>
                    <a:cubicBezTo>
                      <a:pt x="133" y="416"/>
                      <a:pt x="133" y="416"/>
                      <a:pt x="133" y="416"/>
                    </a:cubicBezTo>
                    <a:cubicBezTo>
                      <a:pt x="133" y="416"/>
                      <a:pt x="133" y="416"/>
                      <a:pt x="134" y="416"/>
                    </a:cubicBezTo>
                    <a:cubicBezTo>
                      <a:pt x="134" y="416"/>
                      <a:pt x="134" y="416"/>
                      <a:pt x="135" y="416"/>
                    </a:cubicBezTo>
                    <a:cubicBezTo>
                      <a:pt x="331" y="350"/>
                      <a:pt x="331" y="350"/>
                      <a:pt x="331" y="350"/>
                    </a:cubicBezTo>
                    <a:cubicBezTo>
                      <a:pt x="333" y="350"/>
                      <a:pt x="334" y="348"/>
                      <a:pt x="334" y="347"/>
                    </a:cubicBezTo>
                    <a:cubicBezTo>
                      <a:pt x="338" y="27"/>
                      <a:pt x="338" y="27"/>
                      <a:pt x="338" y="27"/>
                    </a:cubicBezTo>
                    <a:cubicBezTo>
                      <a:pt x="338" y="25"/>
                      <a:pt x="336" y="23"/>
                      <a:pt x="335" y="2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204" y="0"/>
                      <a:pt x="204" y="0"/>
                      <a:pt x="204" y="0"/>
                    </a:cubicBezTo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134" name="Group 481"/>
            <p:cNvGrpSpPr>
              <a:grpSpLocks/>
            </p:cNvGrpSpPr>
            <p:nvPr/>
          </p:nvGrpSpPr>
          <p:grpSpPr bwMode="auto">
            <a:xfrm>
              <a:off x="1303340" y="5267325"/>
              <a:ext cx="411163" cy="508000"/>
              <a:chOff x="473" y="789"/>
              <a:chExt cx="798" cy="983"/>
            </a:xfrm>
          </p:grpSpPr>
          <p:sp>
            <p:nvSpPr>
              <p:cNvPr id="198" name="Freeform 482"/>
              <p:cNvSpPr>
                <a:spLocks/>
              </p:cNvSpPr>
              <p:nvPr/>
            </p:nvSpPr>
            <p:spPr bwMode="auto">
              <a:xfrm>
                <a:off x="482" y="955"/>
                <a:ext cx="317" cy="808"/>
              </a:xfrm>
              <a:custGeom>
                <a:avLst/>
                <a:gdLst>
                  <a:gd name="T0" fmla="*/ 317 w 317"/>
                  <a:gd name="T1" fmla="*/ 54 h 808"/>
                  <a:gd name="T2" fmla="*/ 307 w 317"/>
                  <a:gd name="T3" fmla="*/ 808 h 808"/>
                  <a:gd name="T4" fmla="*/ 0 w 317"/>
                  <a:gd name="T5" fmla="*/ 753 h 808"/>
                  <a:gd name="T6" fmla="*/ 10 w 317"/>
                  <a:gd name="T7" fmla="*/ 0 h 808"/>
                  <a:gd name="T8" fmla="*/ 317 w 317"/>
                  <a:gd name="T9" fmla="*/ 54 h 8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7"/>
                  <a:gd name="T16" fmla="*/ 0 h 808"/>
                  <a:gd name="T17" fmla="*/ 317 w 317"/>
                  <a:gd name="T18" fmla="*/ 808 h 8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7" h="808">
                    <a:moveTo>
                      <a:pt x="317" y="54"/>
                    </a:moveTo>
                    <a:lnTo>
                      <a:pt x="307" y="808"/>
                    </a:lnTo>
                    <a:lnTo>
                      <a:pt x="0" y="753"/>
                    </a:lnTo>
                    <a:lnTo>
                      <a:pt x="10" y="0"/>
                    </a:lnTo>
                    <a:lnTo>
                      <a:pt x="317" y="5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99" name="Freeform 483"/>
              <p:cNvSpPr>
                <a:spLocks/>
              </p:cNvSpPr>
              <p:nvPr/>
            </p:nvSpPr>
            <p:spPr bwMode="auto">
              <a:xfrm>
                <a:off x="789" y="853"/>
                <a:ext cx="473" cy="910"/>
              </a:xfrm>
              <a:custGeom>
                <a:avLst/>
                <a:gdLst>
                  <a:gd name="T0" fmla="*/ 10 w 473"/>
                  <a:gd name="T1" fmla="*/ 156 h 910"/>
                  <a:gd name="T2" fmla="*/ 473 w 473"/>
                  <a:gd name="T3" fmla="*/ 0 h 910"/>
                  <a:gd name="T4" fmla="*/ 463 w 473"/>
                  <a:gd name="T5" fmla="*/ 756 h 910"/>
                  <a:gd name="T6" fmla="*/ 0 w 473"/>
                  <a:gd name="T7" fmla="*/ 910 h 910"/>
                  <a:gd name="T8" fmla="*/ 10 w 473"/>
                  <a:gd name="T9" fmla="*/ 156 h 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3"/>
                  <a:gd name="T16" fmla="*/ 0 h 910"/>
                  <a:gd name="T17" fmla="*/ 473 w 473"/>
                  <a:gd name="T18" fmla="*/ 910 h 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3" h="910">
                    <a:moveTo>
                      <a:pt x="10" y="156"/>
                    </a:moveTo>
                    <a:lnTo>
                      <a:pt x="473" y="0"/>
                    </a:lnTo>
                    <a:lnTo>
                      <a:pt x="463" y="756"/>
                    </a:lnTo>
                    <a:lnTo>
                      <a:pt x="0" y="910"/>
                    </a:lnTo>
                    <a:lnTo>
                      <a:pt x="1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00" name="Freeform 484"/>
              <p:cNvSpPr>
                <a:spLocks/>
              </p:cNvSpPr>
              <p:nvPr/>
            </p:nvSpPr>
            <p:spPr bwMode="auto">
              <a:xfrm>
                <a:off x="492" y="799"/>
                <a:ext cx="770" cy="210"/>
              </a:xfrm>
              <a:custGeom>
                <a:avLst/>
                <a:gdLst>
                  <a:gd name="T0" fmla="*/ 0 w 770"/>
                  <a:gd name="T1" fmla="*/ 156 h 210"/>
                  <a:gd name="T2" fmla="*/ 463 w 770"/>
                  <a:gd name="T3" fmla="*/ 0 h 210"/>
                  <a:gd name="T4" fmla="*/ 770 w 770"/>
                  <a:gd name="T5" fmla="*/ 54 h 210"/>
                  <a:gd name="T6" fmla="*/ 307 w 770"/>
                  <a:gd name="T7" fmla="*/ 210 h 210"/>
                  <a:gd name="T8" fmla="*/ 0 w 770"/>
                  <a:gd name="T9" fmla="*/ 156 h 2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0"/>
                  <a:gd name="T16" fmla="*/ 0 h 210"/>
                  <a:gd name="T17" fmla="*/ 770 w 770"/>
                  <a:gd name="T18" fmla="*/ 210 h 2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0" h="210">
                    <a:moveTo>
                      <a:pt x="0" y="156"/>
                    </a:moveTo>
                    <a:lnTo>
                      <a:pt x="463" y="0"/>
                    </a:lnTo>
                    <a:lnTo>
                      <a:pt x="770" y="54"/>
                    </a:lnTo>
                    <a:lnTo>
                      <a:pt x="307" y="21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01" name="Freeform 485"/>
              <p:cNvSpPr>
                <a:spLocks/>
              </p:cNvSpPr>
              <p:nvPr/>
            </p:nvSpPr>
            <p:spPr bwMode="auto">
              <a:xfrm>
                <a:off x="591" y="1434"/>
                <a:ext cx="61" cy="90"/>
              </a:xfrm>
              <a:custGeom>
                <a:avLst/>
                <a:gdLst>
                  <a:gd name="T0" fmla="*/ 297349 w 26"/>
                  <a:gd name="T1" fmla="*/ 239511 h 38"/>
                  <a:gd name="T2" fmla="*/ 166284 w 26"/>
                  <a:gd name="T3" fmla="*/ 488217 h 38"/>
                  <a:gd name="T4" fmla="*/ 11032 w 26"/>
                  <a:gd name="T5" fmla="*/ 260540 h 38"/>
                  <a:gd name="T6" fmla="*/ 142473 w 26"/>
                  <a:gd name="T7" fmla="*/ 11612 h 38"/>
                  <a:gd name="T8" fmla="*/ 297349 w 26"/>
                  <a:gd name="T9" fmla="*/ 239511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38"/>
                  <a:gd name="T17" fmla="*/ 26 w 26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38">
                    <a:moveTo>
                      <a:pt x="25" y="18"/>
                    </a:moveTo>
                    <a:cubicBezTo>
                      <a:pt x="26" y="28"/>
                      <a:pt x="21" y="37"/>
                      <a:pt x="14" y="37"/>
                    </a:cubicBezTo>
                    <a:cubicBezTo>
                      <a:pt x="8" y="38"/>
                      <a:pt x="2" y="30"/>
                      <a:pt x="1" y="20"/>
                    </a:cubicBezTo>
                    <a:cubicBezTo>
                      <a:pt x="0" y="10"/>
                      <a:pt x="5" y="1"/>
                      <a:pt x="12" y="1"/>
                    </a:cubicBezTo>
                    <a:cubicBezTo>
                      <a:pt x="19" y="0"/>
                      <a:pt x="25" y="8"/>
                      <a:pt x="25" y="18"/>
                    </a:cubicBezTo>
                  </a:path>
                </a:pathLst>
              </a:custGeom>
              <a:solidFill>
                <a:srgbClr val="1A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02" name="Freeform 486"/>
              <p:cNvSpPr>
                <a:spLocks/>
              </p:cNvSpPr>
              <p:nvPr/>
            </p:nvSpPr>
            <p:spPr bwMode="auto">
              <a:xfrm>
                <a:off x="596" y="1434"/>
                <a:ext cx="56" cy="90"/>
              </a:xfrm>
              <a:custGeom>
                <a:avLst/>
                <a:gdLst>
                  <a:gd name="T0" fmla="*/ 258393 w 24"/>
                  <a:gd name="T1" fmla="*/ 239511 h 38"/>
                  <a:gd name="T2" fmla="*/ 143173 w 24"/>
                  <a:gd name="T3" fmla="*/ 499175 h 38"/>
                  <a:gd name="T4" fmla="*/ 10519 w 24"/>
                  <a:gd name="T5" fmla="*/ 260540 h 38"/>
                  <a:gd name="T6" fmla="*/ 124558 w 24"/>
                  <a:gd name="T7" fmla="*/ 11612 h 38"/>
                  <a:gd name="T8" fmla="*/ 258393 w 24"/>
                  <a:gd name="T9" fmla="*/ 239511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38"/>
                  <a:gd name="T17" fmla="*/ 24 w 24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38">
                    <a:moveTo>
                      <a:pt x="23" y="18"/>
                    </a:moveTo>
                    <a:cubicBezTo>
                      <a:pt x="24" y="29"/>
                      <a:pt x="20" y="37"/>
                      <a:pt x="13" y="38"/>
                    </a:cubicBezTo>
                    <a:cubicBezTo>
                      <a:pt x="7" y="38"/>
                      <a:pt x="1" y="30"/>
                      <a:pt x="1" y="20"/>
                    </a:cubicBezTo>
                    <a:cubicBezTo>
                      <a:pt x="0" y="10"/>
                      <a:pt x="5" y="1"/>
                      <a:pt x="11" y="1"/>
                    </a:cubicBezTo>
                    <a:cubicBezTo>
                      <a:pt x="17" y="0"/>
                      <a:pt x="23" y="8"/>
                      <a:pt x="23" y="18"/>
                    </a:cubicBezTo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03" name="Freeform 487"/>
              <p:cNvSpPr>
                <a:spLocks/>
              </p:cNvSpPr>
              <p:nvPr/>
            </p:nvSpPr>
            <p:spPr bwMode="auto">
              <a:xfrm>
                <a:off x="541" y="1016"/>
                <a:ext cx="218" cy="366"/>
              </a:xfrm>
              <a:custGeom>
                <a:avLst/>
                <a:gdLst>
                  <a:gd name="T0" fmla="*/ 1217672 w 92"/>
                  <a:gd name="T1" fmla="*/ 328630 h 155"/>
                  <a:gd name="T2" fmla="*/ 1083495 w 92"/>
                  <a:gd name="T3" fmla="*/ 177635 h 155"/>
                  <a:gd name="T4" fmla="*/ 49533 w 92"/>
                  <a:gd name="T5" fmla="*/ 11440 h 155"/>
                  <a:gd name="T6" fmla="*/ 11668 w 92"/>
                  <a:gd name="T7" fmla="*/ 11440 h 155"/>
                  <a:gd name="T8" fmla="*/ 0 w 92"/>
                  <a:gd name="T9" fmla="*/ 1768554 h 155"/>
                  <a:gd name="T10" fmla="*/ 1189519 w 92"/>
                  <a:gd name="T11" fmla="*/ 1971531 h 155"/>
                  <a:gd name="T12" fmla="*/ 1205500 w 92"/>
                  <a:gd name="T13" fmla="*/ 1934848 h 155"/>
                  <a:gd name="T14" fmla="*/ 1217672 w 92"/>
                  <a:gd name="T15" fmla="*/ 328630 h 15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55"/>
                  <a:gd name="T26" fmla="*/ 92 w 92"/>
                  <a:gd name="T27" fmla="*/ 155 h 15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55">
                    <a:moveTo>
                      <a:pt x="92" y="26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90" y="155"/>
                      <a:pt x="90" y="155"/>
                      <a:pt x="90" y="155"/>
                    </a:cubicBezTo>
                    <a:cubicBezTo>
                      <a:pt x="90" y="154"/>
                      <a:pt x="91" y="153"/>
                      <a:pt x="91" y="152"/>
                    </a:cubicBezTo>
                    <a:lnTo>
                      <a:pt x="92" y="26"/>
                    </a:lnTo>
                    <a:close/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04" name="Freeform 488"/>
              <p:cNvSpPr>
                <a:spLocks/>
              </p:cNvSpPr>
              <p:nvPr/>
            </p:nvSpPr>
            <p:spPr bwMode="auto">
              <a:xfrm>
                <a:off x="525" y="1016"/>
                <a:ext cx="229" cy="380"/>
              </a:xfrm>
              <a:custGeom>
                <a:avLst/>
                <a:gdLst>
                  <a:gd name="T0" fmla="*/ 90715 w 97"/>
                  <a:gd name="T1" fmla="*/ 1632520 h 161"/>
                  <a:gd name="T2" fmla="*/ 102174 w 97"/>
                  <a:gd name="T3" fmla="*/ 113889 h 161"/>
                  <a:gd name="T4" fmla="*/ 102174 w 97"/>
                  <a:gd name="T5" fmla="*/ 75011 h 161"/>
                  <a:gd name="T6" fmla="*/ 150474 w 97"/>
                  <a:gd name="T7" fmla="*/ 11426 h 161"/>
                  <a:gd name="T8" fmla="*/ 102174 w 97"/>
                  <a:gd name="T9" fmla="*/ 11426 h 161"/>
                  <a:gd name="T10" fmla="*/ 11436 w 97"/>
                  <a:gd name="T11" fmla="*/ 113889 h 161"/>
                  <a:gd name="T12" fmla="*/ 0 w 97"/>
                  <a:gd name="T13" fmla="*/ 911117 h 161"/>
                  <a:gd name="T14" fmla="*/ 0 w 97"/>
                  <a:gd name="T15" fmla="*/ 1695789 h 161"/>
                  <a:gd name="T16" fmla="*/ 130410 w 97"/>
                  <a:gd name="T17" fmla="*/ 1849993 h 161"/>
                  <a:gd name="T18" fmla="*/ 607889 w 97"/>
                  <a:gd name="T19" fmla="*/ 1936640 h 161"/>
                  <a:gd name="T20" fmla="*/ 1102826 w 97"/>
                  <a:gd name="T21" fmla="*/ 2027170 h 161"/>
                  <a:gd name="T22" fmla="*/ 1232327 w 97"/>
                  <a:gd name="T23" fmla="*/ 1963899 h 161"/>
                  <a:gd name="T24" fmla="*/ 204308 w 97"/>
                  <a:gd name="T25" fmla="*/ 1786356 h 161"/>
                  <a:gd name="T26" fmla="*/ 114094 w 97"/>
                  <a:gd name="T27" fmla="*/ 1747965 h 161"/>
                  <a:gd name="T28" fmla="*/ 90715 w 97"/>
                  <a:gd name="T29" fmla="*/ 163252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61"/>
                  <a:gd name="T47" fmla="*/ 97 w 97"/>
                  <a:gd name="T48" fmla="*/ 161 h 16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61">
                    <a:moveTo>
                      <a:pt x="7" y="129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2" y="1"/>
                      <a:pt x="12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0"/>
                      <a:pt x="4" y="145"/>
                      <a:pt x="10" y="146"/>
                    </a:cubicBezTo>
                    <a:cubicBezTo>
                      <a:pt x="48" y="153"/>
                      <a:pt x="48" y="153"/>
                      <a:pt x="48" y="153"/>
                    </a:cubicBezTo>
                    <a:cubicBezTo>
                      <a:pt x="87" y="160"/>
                      <a:pt x="87" y="160"/>
                      <a:pt x="87" y="160"/>
                    </a:cubicBezTo>
                    <a:cubicBezTo>
                      <a:pt x="92" y="161"/>
                      <a:pt x="95" y="159"/>
                      <a:pt x="97" y="155"/>
                    </a:cubicBezTo>
                    <a:cubicBezTo>
                      <a:pt x="16" y="141"/>
                      <a:pt x="16" y="141"/>
                      <a:pt x="16" y="141"/>
                    </a:cubicBezTo>
                    <a:cubicBezTo>
                      <a:pt x="16" y="141"/>
                      <a:pt x="11" y="141"/>
                      <a:pt x="9" y="138"/>
                    </a:cubicBezTo>
                    <a:cubicBezTo>
                      <a:pt x="6" y="135"/>
                      <a:pt x="7" y="129"/>
                      <a:pt x="7" y="129"/>
                    </a:cubicBezTo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05" name="Freeform 489"/>
              <p:cNvSpPr>
                <a:spLocks/>
              </p:cNvSpPr>
              <p:nvPr/>
            </p:nvSpPr>
            <p:spPr bwMode="auto">
              <a:xfrm>
                <a:off x="560" y="1075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06" name="Freeform 490"/>
              <p:cNvSpPr>
                <a:spLocks/>
              </p:cNvSpPr>
              <p:nvPr/>
            </p:nvSpPr>
            <p:spPr bwMode="auto">
              <a:xfrm>
                <a:off x="560" y="1068"/>
                <a:ext cx="175" cy="45"/>
              </a:xfrm>
              <a:custGeom>
                <a:avLst/>
                <a:gdLst>
                  <a:gd name="T0" fmla="*/ 175 w 175"/>
                  <a:gd name="T1" fmla="*/ 45 h 45"/>
                  <a:gd name="T2" fmla="*/ 175 w 175"/>
                  <a:gd name="T3" fmla="*/ 31 h 45"/>
                  <a:gd name="T4" fmla="*/ 0 w 175"/>
                  <a:gd name="T5" fmla="*/ 0 h 45"/>
                  <a:gd name="T6" fmla="*/ 0 w 175"/>
                  <a:gd name="T7" fmla="*/ 14 h 45"/>
                  <a:gd name="T8" fmla="*/ 175 w 175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5"/>
                  <a:gd name="T17" fmla="*/ 175 w 175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5">
                    <a:moveTo>
                      <a:pt x="175" y="45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5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07" name="Freeform 491"/>
              <p:cNvSpPr>
                <a:spLocks/>
              </p:cNvSpPr>
              <p:nvPr/>
            </p:nvSpPr>
            <p:spPr bwMode="auto">
              <a:xfrm>
                <a:off x="560" y="1120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08" name="Freeform 492"/>
              <p:cNvSpPr>
                <a:spLocks/>
              </p:cNvSpPr>
              <p:nvPr/>
            </p:nvSpPr>
            <p:spPr bwMode="auto">
              <a:xfrm>
                <a:off x="560" y="1111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0 h 47"/>
                  <a:gd name="T4" fmla="*/ 0 w 175"/>
                  <a:gd name="T5" fmla="*/ 0 h 47"/>
                  <a:gd name="T6" fmla="*/ 0 w 175"/>
                  <a:gd name="T7" fmla="*/ 16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09" name="Freeform 493"/>
              <p:cNvSpPr>
                <a:spLocks/>
              </p:cNvSpPr>
              <p:nvPr/>
            </p:nvSpPr>
            <p:spPr bwMode="auto">
              <a:xfrm>
                <a:off x="560" y="1165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4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10" name="Freeform 494"/>
              <p:cNvSpPr>
                <a:spLocks/>
              </p:cNvSpPr>
              <p:nvPr/>
            </p:nvSpPr>
            <p:spPr bwMode="auto">
              <a:xfrm>
                <a:off x="560" y="1155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11" name="Freeform 495"/>
              <p:cNvSpPr>
                <a:spLocks/>
              </p:cNvSpPr>
              <p:nvPr/>
            </p:nvSpPr>
            <p:spPr bwMode="auto">
              <a:xfrm>
                <a:off x="560" y="1207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4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4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12" name="Freeform 496"/>
              <p:cNvSpPr>
                <a:spLocks/>
              </p:cNvSpPr>
              <p:nvPr/>
            </p:nvSpPr>
            <p:spPr bwMode="auto">
              <a:xfrm>
                <a:off x="560" y="1200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13" name="Freeform 497"/>
              <p:cNvSpPr>
                <a:spLocks/>
              </p:cNvSpPr>
              <p:nvPr/>
            </p:nvSpPr>
            <p:spPr bwMode="auto">
              <a:xfrm>
                <a:off x="560" y="1252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14" name="Freeform 498"/>
              <p:cNvSpPr>
                <a:spLocks/>
              </p:cNvSpPr>
              <p:nvPr/>
            </p:nvSpPr>
            <p:spPr bwMode="auto">
              <a:xfrm>
                <a:off x="560" y="1245"/>
                <a:ext cx="175" cy="45"/>
              </a:xfrm>
              <a:custGeom>
                <a:avLst/>
                <a:gdLst>
                  <a:gd name="T0" fmla="*/ 175 w 175"/>
                  <a:gd name="T1" fmla="*/ 45 h 45"/>
                  <a:gd name="T2" fmla="*/ 175 w 175"/>
                  <a:gd name="T3" fmla="*/ 31 h 45"/>
                  <a:gd name="T4" fmla="*/ 0 w 175"/>
                  <a:gd name="T5" fmla="*/ 0 h 45"/>
                  <a:gd name="T6" fmla="*/ 0 w 175"/>
                  <a:gd name="T7" fmla="*/ 14 h 45"/>
                  <a:gd name="T8" fmla="*/ 175 w 175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5"/>
                  <a:gd name="T17" fmla="*/ 175 w 175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5">
                    <a:moveTo>
                      <a:pt x="175" y="45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5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15" name="Freeform 499"/>
              <p:cNvSpPr>
                <a:spLocks/>
              </p:cNvSpPr>
              <p:nvPr/>
            </p:nvSpPr>
            <p:spPr bwMode="auto">
              <a:xfrm>
                <a:off x="560" y="1297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16" name="Freeform 500"/>
              <p:cNvSpPr>
                <a:spLocks/>
              </p:cNvSpPr>
              <p:nvPr/>
            </p:nvSpPr>
            <p:spPr bwMode="auto">
              <a:xfrm>
                <a:off x="560" y="1290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4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17" name="Freeform 501"/>
              <p:cNvSpPr>
                <a:spLocks noEditPoints="1"/>
              </p:cNvSpPr>
              <p:nvPr/>
            </p:nvSpPr>
            <p:spPr bwMode="auto">
              <a:xfrm>
                <a:off x="473" y="789"/>
                <a:ext cx="798" cy="983"/>
              </a:xfrm>
              <a:custGeom>
                <a:avLst/>
                <a:gdLst>
                  <a:gd name="T0" fmla="*/ 2593998 w 338"/>
                  <a:gd name="T1" fmla="*/ 48538 h 416"/>
                  <a:gd name="T2" fmla="*/ 4245506 w 338"/>
                  <a:gd name="T3" fmla="*/ 347127 h 416"/>
                  <a:gd name="T4" fmla="*/ 4191499 w 338"/>
                  <a:gd name="T5" fmla="*/ 4450799 h 416"/>
                  <a:gd name="T6" fmla="*/ 1700163 w 338"/>
                  <a:gd name="T7" fmla="*/ 5288007 h 416"/>
                  <a:gd name="T8" fmla="*/ 48350 w 338"/>
                  <a:gd name="T9" fmla="*/ 4988622 h 416"/>
                  <a:gd name="T10" fmla="*/ 102189 w 338"/>
                  <a:gd name="T11" fmla="*/ 896354 h 416"/>
                  <a:gd name="T12" fmla="*/ 2593998 w 338"/>
                  <a:gd name="T13" fmla="*/ 48538 h 416"/>
                  <a:gd name="T14" fmla="*/ 2593998 w 338"/>
                  <a:gd name="T15" fmla="*/ 0 h 416"/>
                  <a:gd name="T16" fmla="*/ 2577561 w 338"/>
                  <a:gd name="T17" fmla="*/ 0 h 416"/>
                  <a:gd name="T18" fmla="*/ 75182 w 338"/>
                  <a:gd name="T19" fmla="*/ 847814 h 416"/>
                  <a:gd name="T20" fmla="*/ 48350 w 338"/>
                  <a:gd name="T21" fmla="*/ 896354 h 416"/>
                  <a:gd name="T22" fmla="*/ 0 w 338"/>
                  <a:gd name="T23" fmla="*/ 4988622 h 416"/>
                  <a:gd name="T24" fmla="*/ 38427 w 338"/>
                  <a:gd name="T25" fmla="*/ 5042016 h 416"/>
                  <a:gd name="T26" fmla="*/ 1688268 w 338"/>
                  <a:gd name="T27" fmla="*/ 5335370 h 416"/>
                  <a:gd name="T28" fmla="*/ 1700163 w 338"/>
                  <a:gd name="T29" fmla="*/ 5335370 h 416"/>
                  <a:gd name="T30" fmla="*/ 1716446 w 338"/>
                  <a:gd name="T31" fmla="*/ 5335370 h 416"/>
                  <a:gd name="T32" fmla="*/ 4203460 w 338"/>
                  <a:gd name="T33" fmla="*/ 4487931 h 416"/>
                  <a:gd name="T34" fmla="*/ 4245506 w 338"/>
                  <a:gd name="T35" fmla="*/ 4450799 h 416"/>
                  <a:gd name="T36" fmla="*/ 4293688 w 338"/>
                  <a:gd name="T37" fmla="*/ 347127 h 416"/>
                  <a:gd name="T38" fmla="*/ 4257313 w 338"/>
                  <a:gd name="T39" fmla="*/ 293662 h 416"/>
                  <a:gd name="T40" fmla="*/ 2605432 w 338"/>
                  <a:gd name="T41" fmla="*/ 0 h 416"/>
                  <a:gd name="T42" fmla="*/ 2593998 w 338"/>
                  <a:gd name="T43" fmla="*/ 0 h 41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38"/>
                  <a:gd name="T67" fmla="*/ 0 h 416"/>
                  <a:gd name="T68" fmla="*/ 338 w 338"/>
                  <a:gd name="T69" fmla="*/ 416 h 41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38" h="416">
                    <a:moveTo>
                      <a:pt x="204" y="4"/>
                    </a:moveTo>
                    <a:cubicBezTo>
                      <a:pt x="334" y="27"/>
                      <a:pt x="334" y="27"/>
                      <a:pt x="334" y="2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134" y="412"/>
                      <a:pt x="134" y="412"/>
                      <a:pt x="134" y="412"/>
                    </a:cubicBezTo>
                    <a:cubicBezTo>
                      <a:pt x="4" y="389"/>
                      <a:pt x="4" y="389"/>
                      <a:pt x="4" y="38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204" y="4"/>
                      <a:pt x="204" y="4"/>
                      <a:pt x="204" y="4"/>
                    </a:cubicBezTo>
                    <a:moveTo>
                      <a:pt x="204" y="0"/>
                    </a:moveTo>
                    <a:cubicBezTo>
                      <a:pt x="204" y="0"/>
                      <a:pt x="203" y="0"/>
                      <a:pt x="203" y="0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5" y="66"/>
                      <a:pt x="4" y="68"/>
                      <a:pt x="4" y="70"/>
                    </a:cubicBezTo>
                    <a:cubicBezTo>
                      <a:pt x="0" y="389"/>
                      <a:pt x="0" y="389"/>
                      <a:pt x="0" y="389"/>
                    </a:cubicBezTo>
                    <a:cubicBezTo>
                      <a:pt x="0" y="391"/>
                      <a:pt x="1" y="393"/>
                      <a:pt x="3" y="393"/>
                    </a:cubicBezTo>
                    <a:cubicBezTo>
                      <a:pt x="133" y="416"/>
                      <a:pt x="133" y="416"/>
                      <a:pt x="133" y="416"/>
                    </a:cubicBezTo>
                    <a:cubicBezTo>
                      <a:pt x="133" y="416"/>
                      <a:pt x="133" y="416"/>
                      <a:pt x="134" y="416"/>
                    </a:cubicBezTo>
                    <a:cubicBezTo>
                      <a:pt x="134" y="416"/>
                      <a:pt x="134" y="416"/>
                      <a:pt x="135" y="416"/>
                    </a:cubicBezTo>
                    <a:cubicBezTo>
                      <a:pt x="331" y="350"/>
                      <a:pt x="331" y="350"/>
                      <a:pt x="331" y="350"/>
                    </a:cubicBezTo>
                    <a:cubicBezTo>
                      <a:pt x="333" y="350"/>
                      <a:pt x="334" y="348"/>
                      <a:pt x="334" y="347"/>
                    </a:cubicBezTo>
                    <a:cubicBezTo>
                      <a:pt x="338" y="27"/>
                      <a:pt x="338" y="27"/>
                      <a:pt x="338" y="27"/>
                    </a:cubicBezTo>
                    <a:cubicBezTo>
                      <a:pt x="338" y="25"/>
                      <a:pt x="336" y="23"/>
                      <a:pt x="335" y="2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204" y="0"/>
                      <a:pt x="204" y="0"/>
                      <a:pt x="204" y="0"/>
                    </a:cubicBezTo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135" name="Group 502"/>
            <p:cNvGrpSpPr>
              <a:grpSpLocks/>
            </p:cNvGrpSpPr>
            <p:nvPr/>
          </p:nvGrpSpPr>
          <p:grpSpPr bwMode="auto">
            <a:xfrm>
              <a:off x="1731965" y="5267325"/>
              <a:ext cx="411163" cy="508000"/>
              <a:chOff x="473" y="789"/>
              <a:chExt cx="798" cy="983"/>
            </a:xfrm>
          </p:grpSpPr>
          <p:sp>
            <p:nvSpPr>
              <p:cNvPr id="178" name="Freeform 503"/>
              <p:cNvSpPr>
                <a:spLocks/>
              </p:cNvSpPr>
              <p:nvPr/>
            </p:nvSpPr>
            <p:spPr bwMode="auto">
              <a:xfrm>
                <a:off x="482" y="955"/>
                <a:ext cx="317" cy="808"/>
              </a:xfrm>
              <a:custGeom>
                <a:avLst/>
                <a:gdLst>
                  <a:gd name="T0" fmla="*/ 317 w 317"/>
                  <a:gd name="T1" fmla="*/ 54 h 808"/>
                  <a:gd name="T2" fmla="*/ 307 w 317"/>
                  <a:gd name="T3" fmla="*/ 808 h 808"/>
                  <a:gd name="T4" fmla="*/ 0 w 317"/>
                  <a:gd name="T5" fmla="*/ 753 h 808"/>
                  <a:gd name="T6" fmla="*/ 10 w 317"/>
                  <a:gd name="T7" fmla="*/ 0 h 808"/>
                  <a:gd name="T8" fmla="*/ 317 w 317"/>
                  <a:gd name="T9" fmla="*/ 54 h 8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7"/>
                  <a:gd name="T16" fmla="*/ 0 h 808"/>
                  <a:gd name="T17" fmla="*/ 317 w 317"/>
                  <a:gd name="T18" fmla="*/ 808 h 8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7" h="808">
                    <a:moveTo>
                      <a:pt x="317" y="54"/>
                    </a:moveTo>
                    <a:lnTo>
                      <a:pt x="307" y="808"/>
                    </a:lnTo>
                    <a:lnTo>
                      <a:pt x="0" y="753"/>
                    </a:lnTo>
                    <a:lnTo>
                      <a:pt x="10" y="0"/>
                    </a:lnTo>
                    <a:lnTo>
                      <a:pt x="317" y="5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79" name="Freeform 504"/>
              <p:cNvSpPr>
                <a:spLocks/>
              </p:cNvSpPr>
              <p:nvPr/>
            </p:nvSpPr>
            <p:spPr bwMode="auto">
              <a:xfrm>
                <a:off x="789" y="853"/>
                <a:ext cx="473" cy="910"/>
              </a:xfrm>
              <a:custGeom>
                <a:avLst/>
                <a:gdLst>
                  <a:gd name="T0" fmla="*/ 10 w 473"/>
                  <a:gd name="T1" fmla="*/ 156 h 910"/>
                  <a:gd name="T2" fmla="*/ 473 w 473"/>
                  <a:gd name="T3" fmla="*/ 0 h 910"/>
                  <a:gd name="T4" fmla="*/ 463 w 473"/>
                  <a:gd name="T5" fmla="*/ 756 h 910"/>
                  <a:gd name="T6" fmla="*/ 0 w 473"/>
                  <a:gd name="T7" fmla="*/ 910 h 910"/>
                  <a:gd name="T8" fmla="*/ 10 w 473"/>
                  <a:gd name="T9" fmla="*/ 156 h 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3"/>
                  <a:gd name="T16" fmla="*/ 0 h 910"/>
                  <a:gd name="T17" fmla="*/ 473 w 473"/>
                  <a:gd name="T18" fmla="*/ 910 h 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3" h="910">
                    <a:moveTo>
                      <a:pt x="10" y="156"/>
                    </a:moveTo>
                    <a:lnTo>
                      <a:pt x="473" y="0"/>
                    </a:lnTo>
                    <a:lnTo>
                      <a:pt x="463" y="756"/>
                    </a:lnTo>
                    <a:lnTo>
                      <a:pt x="0" y="910"/>
                    </a:lnTo>
                    <a:lnTo>
                      <a:pt x="1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80" name="Freeform 505"/>
              <p:cNvSpPr>
                <a:spLocks/>
              </p:cNvSpPr>
              <p:nvPr/>
            </p:nvSpPr>
            <p:spPr bwMode="auto">
              <a:xfrm>
                <a:off x="492" y="799"/>
                <a:ext cx="770" cy="210"/>
              </a:xfrm>
              <a:custGeom>
                <a:avLst/>
                <a:gdLst>
                  <a:gd name="T0" fmla="*/ 0 w 770"/>
                  <a:gd name="T1" fmla="*/ 156 h 210"/>
                  <a:gd name="T2" fmla="*/ 463 w 770"/>
                  <a:gd name="T3" fmla="*/ 0 h 210"/>
                  <a:gd name="T4" fmla="*/ 770 w 770"/>
                  <a:gd name="T5" fmla="*/ 54 h 210"/>
                  <a:gd name="T6" fmla="*/ 307 w 770"/>
                  <a:gd name="T7" fmla="*/ 210 h 210"/>
                  <a:gd name="T8" fmla="*/ 0 w 770"/>
                  <a:gd name="T9" fmla="*/ 156 h 2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0"/>
                  <a:gd name="T16" fmla="*/ 0 h 210"/>
                  <a:gd name="T17" fmla="*/ 770 w 770"/>
                  <a:gd name="T18" fmla="*/ 210 h 2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0" h="210">
                    <a:moveTo>
                      <a:pt x="0" y="156"/>
                    </a:moveTo>
                    <a:lnTo>
                      <a:pt x="463" y="0"/>
                    </a:lnTo>
                    <a:lnTo>
                      <a:pt x="770" y="54"/>
                    </a:lnTo>
                    <a:lnTo>
                      <a:pt x="307" y="21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81" name="Freeform 506"/>
              <p:cNvSpPr>
                <a:spLocks/>
              </p:cNvSpPr>
              <p:nvPr/>
            </p:nvSpPr>
            <p:spPr bwMode="auto">
              <a:xfrm>
                <a:off x="591" y="1434"/>
                <a:ext cx="61" cy="90"/>
              </a:xfrm>
              <a:custGeom>
                <a:avLst/>
                <a:gdLst>
                  <a:gd name="T0" fmla="*/ 297349 w 26"/>
                  <a:gd name="T1" fmla="*/ 239511 h 38"/>
                  <a:gd name="T2" fmla="*/ 166284 w 26"/>
                  <a:gd name="T3" fmla="*/ 488217 h 38"/>
                  <a:gd name="T4" fmla="*/ 11032 w 26"/>
                  <a:gd name="T5" fmla="*/ 260540 h 38"/>
                  <a:gd name="T6" fmla="*/ 142473 w 26"/>
                  <a:gd name="T7" fmla="*/ 11612 h 38"/>
                  <a:gd name="T8" fmla="*/ 297349 w 26"/>
                  <a:gd name="T9" fmla="*/ 239511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38"/>
                  <a:gd name="T17" fmla="*/ 26 w 26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38">
                    <a:moveTo>
                      <a:pt x="25" y="18"/>
                    </a:moveTo>
                    <a:cubicBezTo>
                      <a:pt x="26" y="28"/>
                      <a:pt x="21" y="37"/>
                      <a:pt x="14" y="37"/>
                    </a:cubicBezTo>
                    <a:cubicBezTo>
                      <a:pt x="8" y="38"/>
                      <a:pt x="2" y="30"/>
                      <a:pt x="1" y="20"/>
                    </a:cubicBezTo>
                    <a:cubicBezTo>
                      <a:pt x="0" y="10"/>
                      <a:pt x="5" y="1"/>
                      <a:pt x="12" y="1"/>
                    </a:cubicBezTo>
                    <a:cubicBezTo>
                      <a:pt x="19" y="0"/>
                      <a:pt x="25" y="8"/>
                      <a:pt x="25" y="18"/>
                    </a:cubicBezTo>
                  </a:path>
                </a:pathLst>
              </a:custGeom>
              <a:solidFill>
                <a:srgbClr val="1A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82" name="Freeform 507"/>
              <p:cNvSpPr>
                <a:spLocks/>
              </p:cNvSpPr>
              <p:nvPr/>
            </p:nvSpPr>
            <p:spPr bwMode="auto">
              <a:xfrm>
                <a:off x="596" y="1434"/>
                <a:ext cx="56" cy="90"/>
              </a:xfrm>
              <a:custGeom>
                <a:avLst/>
                <a:gdLst>
                  <a:gd name="T0" fmla="*/ 258393 w 24"/>
                  <a:gd name="T1" fmla="*/ 239511 h 38"/>
                  <a:gd name="T2" fmla="*/ 143173 w 24"/>
                  <a:gd name="T3" fmla="*/ 499175 h 38"/>
                  <a:gd name="T4" fmla="*/ 10519 w 24"/>
                  <a:gd name="T5" fmla="*/ 260540 h 38"/>
                  <a:gd name="T6" fmla="*/ 124558 w 24"/>
                  <a:gd name="T7" fmla="*/ 11612 h 38"/>
                  <a:gd name="T8" fmla="*/ 258393 w 24"/>
                  <a:gd name="T9" fmla="*/ 239511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38"/>
                  <a:gd name="T17" fmla="*/ 24 w 24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38">
                    <a:moveTo>
                      <a:pt x="23" y="18"/>
                    </a:moveTo>
                    <a:cubicBezTo>
                      <a:pt x="24" y="29"/>
                      <a:pt x="20" y="37"/>
                      <a:pt x="13" y="38"/>
                    </a:cubicBezTo>
                    <a:cubicBezTo>
                      <a:pt x="7" y="38"/>
                      <a:pt x="1" y="30"/>
                      <a:pt x="1" y="20"/>
                    </a:cubicBezTo>
                    <a:cubicBezTo>
                      <a:pt x="0" y="10"/>
                      <a:pt x="5" y="1"/>
                      <a:pt x="11" y="1"/>
                    </a:cubicBezTo>
                    <a:cubicBezTo>
                      <a:pt x="17" y="0"/>
                      <a:pt x="23" y="8"/>
                      <a:pt x="23" y="18"/>
                    </a:cubicBezTo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83" name="Freeform 508"/>
              <p:cNvSpPr>
                <a:spLocks/>
              </p:cNvSpPr>
              <p:nvPr/>
            </p:nvSpPr>
            <p:spPr bwMode="auto">
              <a:xfrm>
                <a:off x="541" y="1016"/>
                <a:ext cx="218" cy="366"/>
              </a:xfrm>
              <a:custGeom>
                <a:avLst/>
                <a:gdLst>
                  <a:gd name="T0" fmla="*/ 1217672 w 92"/>
                  <a:gd name="T1" fmla="*/ 328630 h 155"/>
                  <a:gd name="T2" fmla="*/ 1083495 w 92"/>
                  <a:gd name="T3" fmla="*/ 177635 h 155"/>
                  <a:gd name="T4" fmla="*/ 49533 w 92"/>
                  <a:gd name="T5" fmla="*/ 11440 h 155"/>
                  <a:gd name="T6" fmla="*/ 11668 w 92"/>
                  <a:gd name="T7" fmla="*/ 11440 h 155"/>
                  <a:gd name="T8" fmla="*/ 0 w 92"/>
                  <a:gd name="T9" fmla="*/ 1768554 h 155"/>
                  <a:gd name="T10" fmla="*/ 1189519 w 92"/>
                  <a:gd name="T11" fmla="*/ 1971531 h 155"/>
                  <a:gd name="T12" fmla="*/ 1205500 w 92"/>
                  <a:gd name="T13" fmla="*/ 1934848 h 155"/>
                  <a:gd name="T14" fmla="*/ 1217672 w 92"/>
                  <a:gd name="T15" fmla="*/ 328630 h 15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55"/>
                  <a:gd name="T26" fmla="*/ 92 w 92"/>
                  <a:gd name="T27" fmla="*/ 155 h 15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55">
                    <a:moveTo>
                      <a:pt x="92" y="26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90" y="155"/>
                      <a:pt x="90" y="155"/>
                      <a:pt x="90" y="155"/>
                    </a:cubicBezTo>
                    <a:cubicBezTo>
                      <a:pt x="90" y="154"/>
                      <a:pt x="91" y="153"/>
                      <a:pt x="91" y="152"/>
                    </a:cubicBezTo>
                    <a:lnTo>
                      <a:pt x="92" y="26"/>
                    </a:lnTo>
                    <a:close/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84" name="Freeform 509"/>
              <p:cNvSpPr>
                <a:spLocks/>
              </p:cNvSpPr>
              <p:nvPr/>
            </p:nvSpPr>
            <p:spPr bwMode="auto">
              <a:xfrm>
                <a:off x="525" y="1016"/>
                <a:ext cx="229" cy="380"/>
              </a:xfrm>
              <a:custGeom>
                <a:avLst/>
                <a:gdLst>
                  <a:gd name="T0" fmla="*/ 90715 w 97"/>
                  <a:gd name="T1" fmla="*/ 1632520 h 161"/>
                  <a:gd name="T2" fmla="*/ 102174 w 97"/>
                  <a:gd name="T3" fmla="*/ 113889 h 161"/>
                  <a:gd name="T4" fmla="*/ 102174 w 97"/>
                  <a:gd name="T5" fmla="*/ 75011 h 161"/>
                  <a:gd name="T6" fmla="*/ 150474 w 97"/>
                  <a:gd name="T7" fmla="*/ 11426 h 161"/>
                  <a:gd name="T8" fmla="*/ 102174 w 97"/>
                  <a:gd name="T9" fmla="*/ 11426 h 161"/>
                  <a:gd name="T10" fmla="*/ 11436 w 97"/>
                  <a:gd name="T11" fmla="*/ 113889 h 161"/>
                  <a:gd name="T12" fmla="*/ 0 w 97"/>
                  <a:gd name="T13" fmla="*/ 911117 h 161"/>
                  <a:gd name="T14" fmla="*/ 0 w 97"/>
                  <a:gd name="T15" fmla="*/ 1695789 h 161"/>
                  <a:gd name="T16" fmla="*/ 130410 w 97"/>
                  <a:gd name="T17" fmla="*/ 1849993 h 161"/>
                  <a:gd name="T18" fmla="*/ 607889 w 97"/>
                  <a:gd name="T19" fmla="*/ 1936640 h 161"/>
                  <a:gd name="T20" fmla="*/ 1102826 w 97"/>
                  <a:gd name="T21" fmla="*/ 2027170 h 161"/>
                  <a:gd name="T22" fmla="*/ 1232327 w 97"/>
                  <a:gd name="T23" fmla="*/ 1963899 h 161"/>
                  <a:gd name="T24" fmla="*/ 204308 w 97"/>
                  <a:gd name="T25" fmla="*/ 1786356 h 161"/>
                  <a:gd name="T26" fmla="*/ 114094 w 97"/>
                  <a:gd name="T27" fmla="*/ 1747965 h 161"/>
                  <a:gd name="T28" fmla="*/ 90715 w 97"/>
                  <a:gd name="T29" fmla="*/ 163252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61"/>
                  <a:gd name="T47" fmla="*/ 97 w 97"/>
                  <a:gd name="T48" fmla="*/ 161 h 16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61">
                    <a:moveTo>
                      <a:pt x="7" y="129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2" y="1"/>
                      <a:pt x="12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0"/>
                      <a:pt x="4" y="145"/>
                      <a:pt x="10" y="146"/>
                    </a:cubicBezTo>
                    <a:cubicBezTo>
                      <a:pt x="48" y="153"/>
                      <a:pt x="48" y="153"/>
                      <a:pt x="48" y="153"/>
                    </a:cubicBezTo>
                    <a:cubicBezTo>
                      <a:pt x="87" y="160"/>
                      <a:pt x="87" y="160"/>
                      <a:pt x="87" y="160"/>
                    </a:cubicBezTo>
                    <a:cubicBezTo>
                      <a:pt x="92" y="161"/>
                      <a:pt x="95" y="159"/>
                      <a:pt x="97" y="155"/>
                    </a:cubicBezTo>
                    <a:cubicBezTo>
                      <a:pt x="16" y="141"/>
                      <a:pt x="16" y="141"/>
                      <a:pt x="16" y="141"/>
                    </a:cubicBezTo>
                    <a:cubicBezTo>
                      <a:pt x="16" y="141"/>
                      <a:pt x="11" y="141"/>
                      <a:pt x="9" y="138"/>
                    </a:cubicBezTo>
                    <a:cubicBezTo>
                      <a:pt x="6" y="135"/>
                      <a:pt x="7" y="129"/>
                      <a:pt x="7" y="129"/>
                    </a:cubicBezTo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85" name="Freeform 510"/>
              <p:cNvSpPr>
                <a:spLocks/>
              </p:cNvSpPr>
              <p:nvPr/>
            </p:nvSpPr>
            <p:spPr bwMode="auto">
              <a:xfrm>
                <a:off x="560" y="1075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86" name="Freeform 511"/>
              <p:cNvSpPr>
                <a:spLocks/>
              </p:cNvSpPr>
              <p:nvPr/>
            </p:nvSpPr>
            <p:spPr bwMode="auto">
              <a:xfrm>
                <a:off x="560" y="1068"/>
                <a:ext cx="175" cy="45"/>
              </a:xfrm>
              <a:custGeom>
                <a:avLst/>
                <a:gdLst>
                  <a:gd name="T0" fmla="*/ 175 w 175"/>
                  <a:gd name="T1" fmla="*/ 45 h 45"/>
                  <a:gd name="T2" fmla="*/ 175 w 175"/>
                  <a:gd name="T3" fmla="*/ 31 h 45"/>
                  <a:gd name="T4" fmla="*/ 0 w 175"/>
                  <a:gd name="T5" fmla="*/ 0 h 45"/>
                  <a:gd name="T6" fmla="*/ 0 w 175"/>
                  <a:gd name="T7" fmla="*/ 14 h 45"/>
                  <a:gd name="T8" fmla="*/ 175 w 175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5"/>
                  <a:gd name="T17" fmla="*/ 175 w 175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5">
                    <a:moveTo>
                      <a:pt x="175" y="45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5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87" name="Freeform 512"/>
              <p:cNvSpPr>
                <a:spLocks/>
              </p:cNvSpPr>
              <p:nvPr/>
            </p:nvSpPr>
            <p:spPr bwMode="auto">
              <a:xfrm>
                <a:off x="560" y="1120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88" name="Freeform 513"/>
              <p:cNvSpPr>
                <a:spLocks/>
              </p:cNvSpPr>
              <p:nvPr/>
            </p:nvSpPr>
            <p:spPr bwMode="auto">
              <a:xfrm>
                <a:off x="560" y="1111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0 h 47"/>
                  <a:gd name="T4" fmla="*/ 0 w 175"/>
                  <a:gd name="T5" fmla="*/ 0 h 47"/>
                  <a:gd name="T6" fmla="*/ 0 w 175"/>
                  <a:gd name="T7" fmla="*/ 16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89" name="Freeform 514"/>
              <p:cNvSpPr>
                <a:spLocks/>
              </p:cNvSpPr>
              <p:nvPr/>
            </p:nvSpPr>
            <p:spPr bwMode="auto">
              <a:xfrm>
                <a:off x="560" y="1165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4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90" name="Freeform 515"/>
              <p:cNvSpPr>
                <a:spLocks/>
              </p:cNvSpPr>
              <p:nvPr/>
            </p:nvSpPr>
            <p:spPr bwMode="auto">
              <a:xfrm>
                <a:off x="560" y="1155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91" name="Freeform 516"/>
              <p:cNvSpPr>
                <a:spLocks/>
              </p:cNvSpPr>
              <p:nvPr/>
            </p:nvSpPr>
            <p:spPr bwMode="auto">
              <a:xfrm>
                <a:off x="560" y="1207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4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4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92" name="Freeform 517"/>
              <p:cNvSpPr>
                <a:spLocks/>
              </p:cNvSpPr>
              <p:nvPr/>
            </p:nvSpPr>
            <p:spPr bwMode="auto">
              <a:xfrm>
                <a:off x="560" y="1200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93" name="Freeform 518"/>
              <p:cNvSpPr>
                <a:spLocks/>
              </p:cNvSpPr>
              <p:nvPr/>
            </p:nvSpPr>
            <p:spPr bwMode="auto">
              <a:xfrm>
                <a:off x="560" y="1252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94" name="Freeform 519"/>
              <p:cNvSpPr>
                <a:spLocks/>
              </p:cNvSpPr>
              <p:nvPr/>
            </p:nvSpPr>
            <p:spPr bwMode="auto">
              <a:xfrm>
                <a:off x="560" y="1245"/>
                <a:ext cx="175" cy="45"/>
              </a:xfrm>
              <a:custGeom>
                <a:avLst/>
                <a:gdLst>
                  <a:gd name="T0" fmla="*/ 175 w 175"/>
                  <a:gd name="T1" fmla="*/ 45 h 45"/>
                  <a:gd name="T2" fmla="*/ 175 w 175"/>
                  <a:gd name="T3" fmla="*/ 31 h 45"/>
                  <a:gd name="T4" fmla="*/ 0 w 175"/>
                  <a:gd name="T5" fmla="*/ 0 h 45"/>
                  <a:gd name="T6" fmla="*/ 0 w 175"/>
                  <a:gd name="T7" fmla="*/ 14 h 45"/>
                  <a:gd name="T8" fmla="*/ 175 w 175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5"/>
                  <a:gd name="T17" fmla="*/ 175 w 175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5">
                    <a:moveTo>
                      <a:pt x="175" y="45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5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95" name="Freeform 520"/>
              <p:cNvSpPr>
                <a:spLocks/>
              </p:cNvSpPr>
              <p:nvPr/>
            </p:nvSpPr>
            <p:spPr bwMode="auto">
              <a:xfrm>
                <a:off x="560" y="1297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96" name="Freeform 521"/>
              <p:cNvSpPr>
                <a:spLocks/>
              </p:cNvSpPr>
              <p:nvPr/>
            </p:nvSpPr>
            <p:spPr bwMode="auto">
              <a:xfrm>
                <a:off x="560" y="1290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4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97" name="Freeform 522"/>
              <p:cNvSpPr>
                <a:spLocks noEditPoints="1"/>
              </p:cNvSpPr>
              <p:nvPr/>
            </p:nvSpPr>
            <p:spPr bwMode="auto">
              <a:xfrm>
                <a:off x="473" y="789"/>
                <a:ext cx="798" cy="983"/>
              </a:xfrm>
              <a:custGeom>
                <a:avLst/>
                <a:gdLst>
                  <a:gd name="T0" fmla="*/ 2593998 w 338"/>
                  <a:gd name="T1" fmla="*/ 48538 h 416"/>
                  <a:gd name="T2" fmla="*/ 4245506 w 338"/>
                  <a:gd name="T3" fmla="*/ 347127 h 416"/>
                  <a:gd name="T4" fmla="*/ 4191499 w 338"/>
                  <a:gd name="T5" fmla="*/ 4450799 h 416"/>
                  <a:gd name="T6" fmla="*/ 1700163 w 338"/>
                  <a:gd name="T7" fmla="*/ 5288007 h 416"/>
                  <a:gd name="T8" fmla="*/ 48350 w 338"/>
                  <a:gd name="T9" fmla="*/ 4988622 h 416"/>
                  <a:gd name="T10" fmla="*/ 102189 w 338"/>
                  <a:gd name="T11" fmla="*/ 896354 h 416"/>
                  <a:gd name="T12" fmla="*/ 2593998 w 338"/>
                  <a:gd name="T13" fmla="*/ 48538 h 416"/>
                  <a:gd name="T14" fmla="*/ 2593998 w 338"/>
                  <a:gd name="T15" fmla="*/ 0 h 416"/>
                  <a:gd name="T16" fmla="*/ 2577561 w 338"/>
                  <a:gd name="T17" fmla="*/ 0 h 416"/>
                  <a:gd name="T18" fmla="*/ 75182 w 338"/>
                  <a:gd name="T19" fmla="*/ 847814 h 416"/>
                  <a:gd name="T20" fmla="*/ 48350 w 338"/>
                  <a:gd name="T21" fmla="*/ 896354 h 416"/>
                  <a:gd name="T22" fmla="*/ 0 w 338"/>
                  <a:gd name="T23" fmla="*/ 4988622 h 416"/>
                  <a:gd name="T24" fmla="*/ 38427 w 338"/>
                  <a:gd name="T25" fmla="*/ 5042016 h 416"/>
                  <a:gd name="T26" fmla="*/ 1688268 w 338"/>
                  <a:gd name="T27" fmla="*/ 5335370 h 416"/>
                  <a:gd name="T28" fmla="*/ 1700163 w 338"/>
                  <a:gd name="T29" fmla="*/ 5335370 h 416"/>
                  <a:gd name="T30" fmla="*/ 1716446 w 338"/>
                  <a:gd name="T31" fmla="*/ 5335370 h 416"/>
                  <a:gd name="T32" fmla="*/ 4203460 w 338"/>
                  <a:gd name="T33" fmla="*/ 4487931 h 416"/>
                  <a:gd name="T34" fmla="*/ 4245506 w 338"/>
                  <a:gd name="T35" fmla="*/ 4450799 h 416"/>
                  <a:gd name="T36" fmla="*/ 4293688 w 338"/>
                  <a:gd name="T37" fmla="*/ 347127 h 416"/>
                  <a:gd name="T38" fmla="*/ 4257313 w 338"/>
                  <a:gd name="T39" fmla="*/ 293662 h 416"/>
                  <a:gd name="T40" fmla="*/ 2605432 w 338"/>
                  <a:gd name="T41" fmla="*/ 0 h 416"/>
                  <a:gd name="T42" fmla="*/ 2593998 w 338"/>
                  <a:gd name="T43" fmla="*/ 0 h 41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38"/>
                  <a:gd name="T67" fmla="*/ 0 h 416"/>
                  <a:gd name="T68" fmla="*/ 338 w 338"/>
                  <a:gd name="T69" fmla="*/ 416 h 41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38" h="416">
                    <a:moveTo>
                      <a:pt x="204" y="4"/>
                    </a:moveTo>
                    <a:cubicBezTo>
                      <a:pt x="334" y="27"/>
                      <a:pt x="334" y="27"/>
                      <a:pt x="334" y="2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134" y="412"/>
                      <a:pt x="134" y="412"/>
                      <a:pt x="134" y="412"/>
                    </a:cubicBezTo>
                    <a:cubicBezTo>
                      <a:pt x="4" y="389"/>
                      <a:pt x="4" y="389"/>
                      <a:pt x="4" y="38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204" y="4"/>
                      <a:pt x="204" y="4"/>
                      <a:pt x="204" y="4"/>
                    </a:cubicBezTo>
                    <a:moveTo>
                      <a:pt x="204" y="0"/>
                    </a:moveTo>
                    <a:cubicBezTo>
                      <a:pt x="204" y="0"/>
                      <a:pt x="203" y="0"/>
                      <a:pt x="203" y="0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5" y="66"/>
                      <a:pt x="4" y="68"/>
                      <a:pt x="4" y="70"/>
                    </a:cubicBezTo>
                    <a:cubicBezTo>
                      <a:pt x="0" y="389"/>
                      <a:pt x="0" y="389"/>
                      <a:pt x="0" y="389"/>
                    </a:cubicBezTo>
                    <a:cubicBezTo>
                      <a:pt x="0" y="391"/>
                      <a:pt x="1" y="393"/>
                      <a:pt x="3" y="393"/>
                    </a:cubicBezTo>
                    <a:cubicBezTo>
                      <a:pt x="133" y="416"/>
                      <a:pt x="133" y="416"/>
                      <a:pt x="133" y="416"/>
                    </a:cubicBezTo>
                    <a:cubicBezTo>
                      <a:pt x="133" y="416"/>
                      <a:pt x="133" y="416"/>
                      <a:pt x="134" y="416"/>
                    </a:cubicBezTo>
                    <a:cubicBezTo>
                      <a:pt x="134" y="416"/>
                      <a:pt x="134" y="416"/>
                      <a:pt x="135" y="416"/>
                    </a:cubicBezTo>
                    <a:cubicBezTo>
                      <a:pt x="331" y="350"/>
                      <a:pt x="331" y="350"/>
                      <a:pt x="331" y="350"/>
                    </a:cubicBezTo>
                    <a:cubicBezTo>
                      <a:pt x="333" y="350"/>
                      <a:pt x="334" y="348"/>
                      <a:pt x="334" y="347"/>
                    </a:cubicBezTo>
                    <a:cubicBezTo>
                      <a:pt x="338" y="27"/>
                      <a:pt x="338" y="27"/>
                      <a:pt x="338" y="27"/>
                    </a:cubicBezTo>
                    <a:cubicBezTo>
                      <a:pt x="338" y="25"/>
                      <a:pt x="336" y="23"/>
                      <a:pt x="335" y="2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204" y="0"/>
                      <a:pt x="204" y="0"/>
                      <a:pt x="204" y="0"/>
                    </a:cubicBezTo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136" name="Group 523"/>
            <p:cNvGrpSpPr>
              <a:grpSpLocks/>
            </p:cNvGrpSpPr>
            <p:nvPr/>
          </p:nvGrpSpPr>
          <p:grpSpPr bwMode="auto">
            <a:xfrm>
              <a:off x="2160590" y="5267325"/>
              <a:ext cx="411163" cy="508000"/>
              <a:chOff x="473" y="789"/>
              <a:chExt cx="798" cy="983"/>
            </a:xfrm>
          </p:grpSpPr>
          <p:sp>
            <p:nvSpPr>
              <p:cNvPr id="158" name="Freeform 524"/>
              <p:cNvSpPr>
                <a:spLocks/>
              </p:cNvSpPr>
              <p:nvPr/>
            </p:nvSpPr>
            <p:spPr bwMode="auto">
              <a:xfrm>
                <a:off x="482" y="955"/>
                <a:ext cx="317" cy="808"/>
              </a:xfrm>
              <a:custGeom>
                <a:avLst/>
                <a:gdLst>
                  <a:gd name="T0" fmla="*/ 317 w 317"/>
                  <a:gd name="T1" fmla="*/ 54 h 808"/>
                  <a:gd name="T2" fmla="*/ 307 w 317"/>
                  <a:gd name="T3" fmla="*/ 808 h 808"/>
                  <a:gd name="T4" fmla="*/ 0 w 317"/>
                  <a:gd name="T5" fmla="*/ 753 h 808"/>
                  <a:gd name="T6" fmla="*/ 10 w 317"/>
                  <a:gd name="T7" fmla="*/ 0 h 808"/>
                  <a:gd name="T8" fmla="*/ 317 w 317"/>
                  <a:gd name="T9" fmla="*/ 54 h 8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7"/>
                  <a:gd name="T16" fmla="*/ 0 h 808"/>
                  <a:gd name="T17" fmla="*/ 317 w 317"/>
                  <a:gd name="T18" fmla="*/ 808 h 8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7" h="808">
                    <a:moveTo>
                      <a:pt x="317" y="54"/>
                    </a:moveTo>
                    <a:lnTo>
                      <a:pt x="307" y="808"/>
                    </a:lnTo>
                    <a:lnTo>
                      <a:pt x="0" y="753"/>
                    </a:lnTo>
                    <a:lnTo>
                      <a:pt x="10" y="0"/>
                    </a:lnTo>
                    <a:lnTo>
                      <a:pt x="317" y="5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59" name="Freeform 525"/>
              <p:cNvSpPr>
                <a:spLocks/>
              </p:cNvSpPr>
              <p:nvPr/>
            </p:nvSpPr>
            <p:spPr bwMode="auto">
              <a:xfrm>
                <a:off x="789" y="853"/>
                <a:ext cx="473" cy="910"/>
              </a:xfrm>
              <a:custGeom>
                <a:avLst/>
                <a:gdLst>
                  <a:gd name="T0" fmla="*/ 10 w 473"/>
                  <a:gd name="T1" fmla="*/ 156 h 910"/>
                  <a:gd name="T2" fmla="*/ 473 w 473"/>
                  <a:gd name="T3" fmla="*/ 0 h 910"/>
                  <a:gd name="T4" fmla="*/ 463 w 473"/>
                  <a:gd name="T5" fmla="*/ 756 h 910"/>
                  <a:gd name="T6" fmla="*/ 0 w 473"/>
                  <a:gd name="T7" fmla="*/ 910 h 910"/>
                  <a:gd name="T8" fmla="*/ 10 w 473"/>
                  <a:gd name="T9" fmla="*/ 156 h 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3"/>
                  <a:gd name="T16" fmla="*/ 0 h 910"/>
                  <a:gd name="T17" fmla="*/ 473 w 473"/>
                  <a:gd name="T18" fmla="*/ 910 h 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3" h="910">
                    <a:moveTo>
                      <a:pt x="10" y="156"/>
                    </a:moveTo>
                    <a:lnTo>
                      <a:pt x="473" y="0"/>
                    </a:lnTo>
                    <a:lnTo>
                      <a:pt x="463" y="756"/>
                    </a:lnTo>
                    <a:lnTo>
                      <a:pt x="0" y="910"/>
                    </a:lnTo>
                    <a:lnTo>
                      <a:pt x="1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60" name="Freeform 526"/>
              <p:cNvSpPr>
                <a:spLocks/>
              </p:cNvSpPr>
              <p:nvPr/>
            </p:nvSpPr>
            <p:spPr bwMode="auto">
              <a:xfrm>
                <a:off x="492" y="799"/>
                <a:ext cx="770" cy="210"/>
              </a:xfrm>
              <a:custGeom>
                <a:avLst/>
                <a:gdLst>
                  <a:gd name="T0" fmla="*/ 0 w 770"/>
                  <a:gd name="T1" fmla="*/ 156 h 210"/>
                  <a:gd name="T2" fmla="*/ 463 w 770"/>
                  <a:gd name="T3" fmla="*/ 0 h 210"/>
                  <a:gd name="T4" fmla="*/ 770 w 770"/>
                  <a:gd name="T5" fmla="*/ 54 h 210"/>
                  <a:gd name="T6" fmla="*/ 307 w 770"/>
                  <a:gd name="T7" fmla="*/ 210 h 210"/>
                  <a:gd name="T8" fmla="*/ 0 w 770"/>
                  <a:gd name="T9" fmla="*/ 156 h 2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0"/>
                  <a:gd name="T16" fmla="*/ 0 h 210"/>
                  <a:gd name="T17" fmla="*/ 770 w 770"/>
                  <a:gd name="T18" fmla="*/ 210 h 2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0" h="210">
                    <a:moveTo>
                      <a:pt x="0" y="156"/>
                    </a:moveTo>
                    <a:lnTo>
                      <a:pt x="463" y="0"/>
                    </a:lnTo>
                    <a:lnTo>
                      <a:pt x="770" y="54"/>
                    </a:lnTo>
                    <a:lnTo>
                      <a:pt x="307" y="21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61" name="Freeform 527"/>
              <p:cNvSpPr>
                <a:spLocks/>
              </p:cNvSpPr>
              <p:nvPr/>
            </p:nvSpPr>
            <p:spPr bwMode="auto">
              <a:xfrm>
                <a:off x="591" y="1434"/>
                <a:ext cx="61" cy="90"/>
              </a:xfrm>
              <a:custGeom>
                <a:avLst/>
                <a:gdLst>
                  <a:gd name="T0" fmla="*/ 297349 w 26"/>
                  <a:gd name="T1" fmla="*/ 239511 h 38"/>
                  <a:gd name="T2" fmla="*/ 166284 w 26"/>
                  <a:gd name="T3" fmla="*/ 488217 h 38"/>
                  <a:gd name="T4" fmla="*/ 11032 w 26"/>
                  <a:gd name="T5" fmla="*/ 260540 h 38"/>
                  <a:gd name="T6" fmla="*/ 142473 w 26"/>
                  <a:gd name="T7" fmla="*/ 11612 h 38"/>
                  <a:gd name="T8" fmla="*/ 297349 w 26"/>
                  <a:gd name="T9" fmla="*/ 239511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38"/>
                  <a:gd name="T17" fmla="*/ 26 w 26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38">
                    <a:moveTo>
                      <a:pt x="25" y="18"/>
                    </a:moveTo>
                    <a:cubicBezTo>
                      <a:pt x="26" y="28"/>
                      <a:pt x="21" y="37"/>
                      <a:pt x="14" y="37"/>
                    </a:cubicBezTo>
                    <a:cubicBezTo>
                      <a:pt x="8" y="38"/>
                      <a:pt x="2" y="30"/>
                      <a:pt x="1" y="20"/>
                    </a:cubicBezTo>
                    <a:cubicBezTo>
                      <a:pt x="0" y="10"/>
                      <a:pt x="5" y="1"/>
                      <a:pt x="12" y="1"/>
                    </a:cubicBezTo>
                    <a:cubicBezTo>
                      <a:pt x="19" y="0"/>
                      <a:pt x="25" y="8"/>
                      <a:pt x="25" y="18"/>
                    </a:cubicBezTo>
                  </a:path>
                </a:pathLst>
              </a:custGeom>
              <a:solidFill>
                <a:srgbClr val="1A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62" name="Freeform 528"/>
              <p:cNvSpPr>
                <a:spLocks/>
              </p:cNvSpPr>
              <p:nvPr/>
            </p:nvSpPr>
            <p:spPr bwMode="auto">
              <a:xfrm>
                <a:off x="596" y="1434"/>
                <a:ext cx="56" cy="90"/>
              </a:xfrm>
              <a:custGeom>
                <a:avLst/>
                <a:gdLst>
                  <a:gd name="T0" fmla="*/ 258393 w 24"/>
                  <a:gd name="T1" fmla="*/ 239511 h 38"/>
                  <a:gd name="T2" fmla="*/ 143173 w 24"/>
                  <a:gd name="T3" fmla="*/ 499175 h 38"/>
                  <a:gd name="T4" fmla="*/ 10519 w 24"/>
                  <a:gd name="T5" fmla="*/ 260540 h 38"/>
                  <a:gd name="T6" fmla="*/ 124558 w 24"/>
                  <a:gd name="T7" fmla="*/ 11612 h 38"/>
                  <a:gd name="T8" fmla="*/ 258393 w 24"/>
                  <a:gd name="T9" fmla="*/ 239511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38"/>
                  <a:gd name="T17" fmla="*/ 24 w 24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38">
                    <a:moveTo>
                      <a:pt x="23" y="18"/>
                    </a:moveTo>
                    <a:cubicBezTo>
                      <a:pt x="24" y="29"/>
                      <a:pt x="20" y="37"/>
                      <a:pt x="13" y="38"/>
                    </a:cubicBezTo>
                    <a:cubicBezTo>
                      <a:pt x="7" y="38"/>
                      <a:pt x="1" y="30"/>
                      <a:pt x="1" y="20"/>
                    </a:cubicBezTo>
                    <a:cubicBezTo>
                      <a:pt x="0" y="10"/>
                      <a:pt x="5" y="1"/>
                      <a:pt x="11" y="1"/>
                    </a:cubicBezTo>
                    <a:cubicBezTo>
                      <a:pt x="17" y="0"/>
                      <a:pt x="23" y="8"/>
                      <a:pt x="23" y="18"/>
                    </a:cubicBezTo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63" name="Freeform 529"/>
              <p:cNvSpPr>
                <a:spLocks/>
              </p:cNvSpPr>
              <p:nvPr/>
            </p:nvSpPr>
            <p:spPr bwMode="auto">
              <a:xfrm>
                <a:off x="541" y="1016"/>
                <a:ext cx="218" cy="366"/>
              </a:xfrm>
              <a:custGeom>
                <a:avLst/>
                <a:gdLst>
                  <a:gd name="T0" fmla="*/ 1217672 w 92"/>
                  <a:gd name="T1" fmla="*/ 328630 h 155"/>
                  <a:gd name="T2" fmla="*/ 1083495 w 92"/>
                  <a:gd name="T3" fmla="*/ 177635 h 155"/>
                  <a:gd name="T4" fmla="*/ 49533 w 92"/>
                  <a:gd name="T5" fmla="*/ 11440 h 155"/>
                  <a:gd name="T6" fmla="*/ 11668 w 92"/>
                  <a:gd name="T7" fmla="*/ 11440 h 155"/>
                  <a:gd name="T8" fmla="*/ 0 w 92"/>
                  <a:gd name="T9" fmla="*/ 1768554 h 155"/>
                  <a:gd name="T10" fmla="*/ 1189519 w 92"/>
                  <a:gd name="T11" fmla="*/ 1971531 h 155"/>
                  <a:gd name="T12" fmla="*/ 1205500 w 92"/>
                  <a:gd name="T13" fmla="*/ 1934848 h 155"/>
                  <a:gd name="T14" fmla="*/ 1217672 w 92"/>
                  <a:gd name="T15" fmla="*/ 328630 h 15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55"/>
                  <a:gd name="T26" fmla="*/ 92 w 92"/>
                  <a:gd name="T27" fmla="*/ 155 h 15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55">
                    <a:moveTo>
                      <a:pt x="92" y="26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90" y="155"/>
                      <a:pt x="90" y="155"/>
                      <a:pt x="90" y="155"/>
                    </a:cubicBezTo>
                    <a:cubicBezTo>
                      <a:pt x="90" y="154"/>
                      <a:pt x="91" y="153"/>
                      <a:pt x="91" y="152"/>
                    </a:cubicBezTo>
                    <a:lnTo>
                      <a:pt x="92" y="26"/>
                    </a:lnTo>
                    <a:close/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64" name="Freeform 530"/>
              <p:cNvSpPr>
                <a:spLocks/>
              </p:cNvSpPr>
              <p:nvPr/>
            </p:nvSpPr>
            <p:spPr bwMode="auto">
              <a:xfrm>
                <a:off x="525" y="1016"/>
                <a:ext cx="229" cy="380"/>
              </a:xfrm>
              <a:custGeom>
                <a:avLst/>
                <a:gdLst>
                  <a:gd name="T0" fmla="*/ 90715 w 97"/>
                  <a:gd name="T1" fmla="*/ 1632520 h 161"/>
                  <a:gd name="T2" fmla="*/ 102174 w 97"/>
                  <a:gd name="T3" fmla="*/ 113889 h 161"/>
                  <a:gd name="T4" fmla="*/ 102174 w 97"/>
                  <a:gd name="T5" fmla="*/ 75011 h 161"/>
                  <a:gd name="T6" fmla="*/ 150474 w 97"/>
                  <a:gd name="T7" fmla="*/ 11426 h 161"/>
                  <a:gd name="T8" fmla="*/ 102174 w 97"/>
                  <a:gd name="T9" fmla="*/ 11426 h 161"/>
                  <a:gd name="T10" fmla="*/ 11436 w 97"/>
                  <a:gd name="T11" fmla="*/ 113889 h 161"/>
                  <a:gd name="T12" fmla="*/ 0 w 97"/>
                  <a:gd name="T13" fmla="*/ 911117 h 161"/>
                  <a:gd name="T14" fmla="*/ 0 w 97"/>
                  <a:gd name="T15" fmla="*/ 1695789 h 161"/>
                  <a:gd name="T16" fmla="*/ 130410 w 97"/>
                  <a:gd name="T17" fmla="*/ 1849993 h 161"/>
                  <a:gd name="T18" fmla="*/ 607889 w 97"/>
                  <a:gd name="T19" fmla="*/ 1936640 h 161"/>
                  <a:gd name="T20" fmla="*/ 1102826 w 97"/>
                  <a:gd name="T21" fmla="*/ 2027170 h 161"/>
                  <a:gd name="T22" fmla="*/ 1232327 w 97"/>
                  <a:gd name="T23" fmla="*/ 1963899 h 161"/>
                  <a:gd name="T24" fmla="*/ 204308 w 97"/>
                  <a:gd name="T25" fmla="*/ 1786356 h 161"/>
                  <a:gd name="T26" fmla="*/ 114094 w 97"/>
                  <a:gd name="T27" fmla="*/ 1747965 h 161"/>
                  <a:gd name="T28" fmla="*/ 90715 w 97"/>
                  <a:gd name="T29" fmla="*/ 163252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61"/>
                  <a:gd name="T47" fmla="*/ 97 w 97"/>
                  <a:gd name="T48" fmla="*/ 161 h 16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61">
                    <a:moveTo>
                      <a:pt x="7" y="129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2" y="1"/>
                      <a:pt x="12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0"/>
                      <a:pt x="4" y="145"/>
                      <a:pt x="10" y="146"/>
                    </a:cubicBezTo>
                    <a:cubicBezTo>
                      <a:pt x="48" y="153"/>
                      <a:pt x="48" y="153"/>
                      <a:pt x="48" y="153"/>
                    </a:cubicBezTo>
                    <a:cubicBezTo>
                      <a:pt x="87" y="160"/>
                      <a:pt x="87" y="160"/>
                      <a:pt x="87" y="160"/>
                    </a:cubicBezTo>
                    <a:cubicBezTo>
                      <a:pt x="92" y="161"/>
                      <a:pt x="95" y="159"/>
                      <a:pt x="97" y="155"/>
                    </a:cubicBezTo>
                    <a:cubicBezTo>
                      <a:pt x="16" y="141"/>
                      <a:pt x="16" y="141"/>
                      <a:pt x="16" y="141"/>
                    </a:cubicBezTo>
                    <a:cubicBezTo>
                      <a:pt x="16" y="141"/>
                      <a:pt x="11" y="141"/>
                      <a:pt x="9" y="138"/>
                    </a:cubicBezTo>
                    <a:cubicBezTo>
                      <a:pt x="6" y="135"/>
                      <a:pt x="7" y="129"/>
                      <a:pt x="7" y="129"/>
                    </a:cubicBezTo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65" name="Freeform 531"/>
              <p:cNvSpPr>
                <a:spLocks/>
              </p:cNvSpPr>
              <p:nvPr/>
            </p:nvSpPr>
            <p:spPr bwMode="auto">
              <a:xfrm>
                <a:off x="560" y="1075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66" name="Freeform 532"/>
              <p:cNvSpPr>
                <a:spLocks/>
              </p:cNvSpPr>
              <p:nvPr/>
            </p:nvSpPr>
            <p:spPr bwMode="auto">
              <a:xfrm>
                <a:off x="560" y="1068"/>
                <a:ext cx="175" cy="45"/>
              </a:xfrm>
              <a:custGeom>
                <a:avLst/>
                <a:gdLst>
                  <a:gd name="T0" fmla="*/ 175 w 175"/>
                  <a:gd name="T1" fmla="*/ 45 h 45"/>
                  <a:gd name="T2" fmla="*/ 175 w 175"/>
                  <a:gd name="T3" fmla="*/ 31 h 45"/>
                  <a:gd name="T4" fmla="*/ 0 w 175"/>
                  <a:gd name="T5" fmla="*/ 0 h 45"/>
                  <a:gd name="T6" fmla="*/ 0 w 175"/>
                  <a:gd name="T7" fmla="*/ 14 h 45"/>
                  <a:gd name="T8" fmla="*/ 175 w 175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5"/>
                  <a:gd name="T17" fmla="*/ 175 w 175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5">
                    <a:moveTo>
                      <a:pt x="175" y="45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5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67" name="Freeform 533"/>
              <p:cNvSpPr>
                <a:spLocks/>
              </p:cNvSpPr>
              <p:nvPr/>
            </p:nvSpPr>
            <p:spPr bwMode="auto">
              <a:xfrm>
                <a:off x="560" y="1120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68" name="Freeform 534"/>
              <p:cNvSpPr>
                <a:spLocks/>
              </p:cNvSpPr>
              <p:nvPr/>
            </p:nvSpPr>
            <p:spPr bwMode="auto">
              <a:xfrm>
                <a:off x="560" y="1111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0 h 47"/>
                  <a:gd name="T4" fmla="*/ 0 w 175"/>
                  <a:gd name="T5" fmla="*/ 0 h 47"/>
                  <a:gd name="T6" fmla="*/ 0 w 175"/>
                  <a:gd name="T7" fmla="*/ 16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69" name="Freeform 535"/>
              <p:cNvSpPr>
                <a:spLocks/>
              </p:cNvSpPr>
              <p:nvPr/>
            </p:nvSpPr>
            <p:spPr bwMode="auto">
              <a:xfrm>
                <a:off x="560" y="1165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4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70" name="Freeform 536"/>
              <p:cNvSpPr>
                <a:spLocks/>
              </p:cNvSpPr>
              <p:nvPr/>
            </p:nvSpPr>
            <p:spPr bwMode="auto">
              <a:xfrm>
                <a:off x="560" y="1155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71" name="Freeform 537"/>
              <p:cNvSpPr>
                <a:spLocks/>
              </p:cNvSpPr>
              <p:nvPr/>
            </p:nvSpPr>
            <p:spPr bwMode="auto">
              <a:xfrm>
                <a:off x="560" y="1207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4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4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72" name="Freeform 538"/>
              <p:cNvSpPr>
                <a:spLocks/>
              </p:cNvSpPr>
              <p:nvPr/>
            </p:nvSpPr>
            <p:spPr bwMode="auto">
              <a:xfrm>
                <a:off x="560" y="1200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73" name="Freeform 539"/>
              <p:cNvSpPr>
                <a:spLocks/>
              </p:cNvSpPr>
              <p:nvPr/>
            </p:nvSpPr>
            <p:spPr bwMode="auto">
              <a:xfrm>
                <a:off x="560" y="1252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74" name="Freeform 540"/>
              <p:cNvSpPr>
                <a:spLocks/>
              </p:cNvSpPr>
              <p:nvPr/>
            </p:nvSpPr>
            <p:spPr bwMode="auto">
              <a:xfrm>
                <a:off x="560" y="1245"/>
                <a:ext cx="175" cy="45"/>
              </a:xfrm>
              <a:custGeom>
                <a:avLst/>
                <a:gdLst>
                  <a:gd name="T0" fmla="*/ 175 w 175"/>
                  <a:gd name="T1" fmla="*/ 45 h 45"/>
                  <a:gd name="T2" fmla="*/ 175 w 175"/>
                  <a:gd name="T3" fmla="*/ 31 h 45"/>
                  <a:gd name="T4" fmla="*/ 0 w 175"/>
                  <a:gd name="T5" fmla="*/ 0 h 45"/>
                  <a:gd name="T6" fmla="*/ 0 w 175"/>
                  <a:gd name="T7" fmla="*/ 14 h 45"/>
                  <a:gd name="T8" fmla="*/ 175 w 175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5"/>
                  <a:gd name="T17" fmla="*/ 175 w 175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5">
                    <a:moveTo>
                      <a:pt x="175" y="45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5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75" name="Freeform 541"/>
              <p:cNvSpPr>
                <a:spLocks/>
              </p:cNvSpPr>
              <p:nvPr/>
            </p:nvSpPr>
            <p:spPr bwMode="auto">
              <a:xfrm>
                <a:off x="560" y="1297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76" name="Freeform 542"/>
              <p:cNvSpPr>
                <a:spLocks/>
              </p:cNvSpPr>
              <p:nvPr/>
            </p:nvSpPr>
            <p:spPr bwMode="auto">
              <a:xfrm>
                <a:off x="560" y="1290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4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77" name="Freeform 543"/>
              <p:cNvSpPr>
                <a:spLocks noEditPoints="1"/>
              </p:cNvSpPr>
              <p:nvPr/>
            </p:nvSpPr>
            <p:spPr bwMode="auto">
              <a:xfrm>
                <a:off x="473" y="789"/>
                <a:ext cx="798" cy="983"/>
              </a:xfrm>
              <a:custGeom>
                <a:avLst/>
                <a:gdLst>
                  <a:gd name="T0" fmla="*/ 2593998 w 338"/>
                  <a:gd name="T1" fmla="*/ 48538 h 416"/>
                  <a:gd name="T2" fmla="*/ 4245506 w 338"/>
                  <a:gd name="T3" fmla="*/ 347127 h 416"/>
                  <a:gd name="T4" fmla="*/ 4191499 w 338"/>
                  <a:gd name="T5" fmla="*/ 4450799 h 416"/>
                  <a:gd name="T6" fmla="*/ 1700163 w 338"/>
                  <a:gd name="T7" fmla="*/ 5288007 h 416"/>
                  <a:gd name="T8" fmla="*/ 48350 w 338"/>
                  <a:gd name="T9" fmla="*/ 4988622 h 416"/>
                  <a:gd name="T10" fmla="*/ 102189 w 338"/>
                  <a:gd name="T11" fmla="*/ 896354 h 416"/>
                  <a:gd name="T12" fmla="*/ 2593998 w 338"/>
                  <a:gd name="T13" fmla="*/ 48538 h 416"/>
                  <a:gd name="T14" fmla="*/ 2593998 w 338"/>
                  <a:gd name="T15" fmla="*/ 0 h 416"/>
                  <a:gd name="T16" fmla="*/ 2577561 w 338"/>
                  <a:gd name="T17" fmla="*/ 0 h 416"/>
                  <a:gd name="T18" fmla="*/ 75182 w 338"/>
                  <a:gd name="T19" fmla="*/ 847814 h 416"/>
                  <a:gd name="T20" fmla="*/ 48350 w 338"/>
                  <a:gd name="T21" fmla="*/ 896354 h 416"/>
                  <a:gd name="T22" fmla="*/ 0 w 338"/>
                  <a:gd name="T23" fmla="*/ 4988622 h 416"/>
                  <a:gd name="T24" fmla="*/ 38427 w 338"/>
                  <a:gd name="T25" fmla="*/ 5042016 h 416"/>
                  <a:gd name="T26" fmla="*/ 1688268 w 338"/>
                  <a:gd name="T27" fmla="*/ 5335370 h 416"/>
                  <a:gd name="T28" fmla="*/ 1700163 w 338"/>
                  <a:gd name="T29" fmla="*/ 5335370 h 416"/>
                  <a:gd name="T30" fmla="*/ 1716446 w 338"/>
                  <a:gd name="T31" fmla="*/ 5335370 h 416"/>
                  <a:gd name="T32" fmla="*/ 4203460 w 338"/>
                  <a:gd name="T33" fmla="*/ 4487931 h 416"/>
                  <a:gd name="T34" fmla="*/ 4245506 w 338"/>
                  <a:gd name="T35" fmla="*/ 4450799 h 416"/>
                  <a:gd name="T36" fmla="*/ 4293688 w 338"/>
                  <a:gd name="T37" fmla="*/ 347127 h 416"/>
                  <a:gd name="T38" fmla="*/ 4257313 w 338"/>
                  <a:gd name="T39" fmla="*/ 293662 h 416"/>
                  <a:gd name="T40" fmla="*/ 2605432 w 338"/>
                  <a:gd name="T41" fmla="*/ 0 h 416"/>
                  <a:gd name="T42" fmla="*/ 2593998 w 338"/>
                  <a:gd name="T43" fmla="*/ 0 h 41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38"/>
                  <a:gd name="T67" fmla="*/ 0 h 416"/>
                  <a:gd name="T68" fmla="*/ 338 w 338"/>
                  <a:gd name="T69" fmla="*/ 416 h 41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38" h="416">
                    <a:moveTo>
                      <a:pt x="204" y="4"/>
                    </a:moveTo>
                    <a:cubicBezTo>
                      <a:pt x="334" y="27"/>
                      <a:pt x="334" y="27"/>
                      <a:pt x="334" y="2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134" y="412"/>
                      <a:pt x="134" y="412"/>
                      <a:pt x="134" y="412"/>
                    </a:cubicBezTo>
                    <a:cubicBezTo>
                      <a:pt x="4" y="389"/>
                      <a:pt x="4" y="389"/>
                      <a:pt x="4" y="38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204" y="4"/>
                      <a:pt x="204" y="4"/>
                      <a:pt x="204" y="4"/>
                    </a:cubicBezTo>
                    <a:moveTo>
                      <a:pt x="204" y="0"/>
                    </a:moveTo>
                    <a:cubicBezTo>
                      <a:pt x="204" y="0"/>
                      <a:pt x="203" y="0"/>
                      <a:pt x="203" y="0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5" y="66"/>
                      <a:pt x="4" y="68"/>
                      <a:pt x="4" y="70"/>
                    </a:cubicBezTo>
                    <a:cubicBezTo>
                      <a:pt x="0" y="389"/>
                      <a:pt x="0" y="389"/>
                      <a:pt x="0" y="389"/>
                    </a:cubicBezTo>
                    <a:cubicBezTo>
                      <a:pt x="0" y="391"/>
                      <a:pt x="1" y="393"/>
                      <a:pt x="3" y="393"/>
                    </a:cubicBezTo>
                    <a:cubicBezTo>
                      <a:pt x="133" y="416"/>
                      <a:pt x="133" y="416"/>
                      <a:pt x="133" y="416"/>
                    </a:cubicBezTo>
                    <a:cubicBezTo>
                      <a:pt x="133" y="416"/>
                      <a:pt x="133" y="416"/>
                      <a:pt x="134" y="416"/>
                    </a:cubicBezTo>
                    <a:cubicBezTo>
                      <a:pt x="134" y="416"/>
                      <a:pt x="134" y="416"/>
                      <a:pt x="135" y="416"/>
                    </a:cubicBezTo>
                    <a:cubicBezTo>
                      <a:pt x="331" y="350"/>
                      <a:pt x="331" y="350"/>
                      <a:pt x="331" y="350"/>
                    </a:cubicBezTo>
                    <a:cubicBezTo>
                      <a:pt x="333" y="350"/>
                      <a:pt x="334" y="348"/>
                      <a:pt x="334" y="347"/>
                    </a:cubicBezTo>
                    <a:cubicBezTo>
                      <a:pt x="338" y="27"/>
                      <a:pt x="338" y="27"/>
                      <a:pt x="338" y="27"/>
                    </a:cubicBezTo>
                    <a:cubicBezTo>
                      <a:pt x="338" y="25"/>
                      <a:pt x="336" y="23"/>
                      <a:pt x="335" y="2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204" y="0"/>
                      <a:pt x="204" y="0"/>
                      <a:pt x="204" y="0"/>
                    </a:cubicBezTo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137" name="Group 544"/>
            <p:cNvGrpSpPr>
              <a:grpSpLocks/>
            </p:cNvGrpSpPr>
            <p:nvPr/>
          </p:nvGrpSpPr>
          <p:grpSpPr bwMode="auto">
            <a:xfrm>
              <a:off x="2589215" y="5267325"/>
              <a:ext cx="411163" cy="508000"/>
              <a:chOff x="473" y="789"/>
              <a:chExt cx="798" cy="983"/>
            </a:xfrm>
          </p:grpSpPr>
          <p:sp>
            <p:nvSpPr>
              <p:cNvPr id="138" name="Freeform 545"/>
              <p:cNvSpPr>
                <a:spLocks/>
              </p:cNvSpPr>
              <p:nvPr/>
            </p:nvSpPr>
            <p:spPr bwMode="auto">
              <a:xfrm>
                <a:off x="482" y="955"/>
                <a:ext cx="317" cy="808"/>
              </a:xfrm>
              <a:custGeom>
                <a:avLst/>
                <a:gdLst>
                  <a:gd name="T0" fmla="*/ 317 w 317"/>
                  <a:gd name="T1" fmla="*/ 54 h 808"/>
                  <a:gd name="T2" fmla="*/ 307 w 317"/>
                  <a:gd name="T3" fmla="*/ 808 h 808"/>
                  <a:gd name="T4" fmla="*/ 0 w 317"/>
                  <a:gd name="T5" fmla="*/ 753 h 808"/>
                  <a:gd name="T6" fmla="*/ 10 w 317"/>
                  <a:gd name="T7" fmla="*/ 0 h 808"/>
                  <a:gd name="T8" fmla="*/ 317 w 317"/>
                  <a:gd name="T9" fmla="*/ 54 h 8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7"/>
                  <a:gd name="T16" fmla="*/ 0 h 808"/>
                  <a:gd name="T17" fmla="*/ 317 w 317"/>
                  <a:gd name="T18" fmla="*/ 808 h 8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7" h="808">
                    <a:moveTo>
                      <a:pt x="317" y="54"/>
                    </a:moveTo>
                    <a:lnTo>
                      <a:pt x="307" y="808"/>
                    </a:lnTo>
                    <a:lnTo>
                      <a:pt x="0" y="753"/>
                    </a:lnTo>
                    <a:lnTo>
                      <a:pt x="10" y="0"/>
                    </a:lnTo>
                    <a:lnTo>
                      <a:pt x="317" y="5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39" name="Freeform 546"/>
              <p:cNvSpPr>
                <a:spLocks/>
              </p:cNvSpPr>
              <p:nvPr/>
            </p:nvSpPr>
            <p:spPr bwMode="auto">
              <a:xfrm>
                <a:off x="789" y="853"/>
                <a:ext cx="473" cy="910"/>
              </a:xfrm>
              <a:custGeom>
                <a:avLst/>
                <a:gdLst>
                  <a:gd name="T0" fmla="*/ 10 w 473"/>
                  <a:gd name="T1" fmla="*/ 156 h 910"/>
                  <a:gd name="T2" fmla="*/ 473 w 473"/>
                  <a:gd name="T3" fmla="*/ 0 h 910"/>
                  <a:gd name="T4" fmla="*/ 463 w 473"/>
                  <a:gd name="T5" fmla="*/ 756 h 910"/>
                  <a:gd name="T6" fmla="*/ 0 w 473"/>
                  <a:gd name="T7" fmla="*/ 910 h 910"/>
                  <a:gd name="T8" fmla="*/ 10 w 473"/>
                  <a:gd name="T9" fmla="*/ 156 h 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3"/>
                  <a:gd name="T16" fmla="*/ 0 h 910"/>
                  <a:gd name="T17" fmla="*/ 473 w 473"/>
                  <a:gd name="T18" fmla="*/ 910 h 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3" h="910">
                    <a:moveTo>
                      <a:pt x="10" y="156"/>
                    </a:moveTo>
                    <a:lnTo>
                      <a:pt x="473" y="0"/>
                    </a:lnTo>
                    <a:lnTo>
                      <a:pt x="463" y="756"/>
                    </a:lnTo>
                    <a:lnTo>
                      <a:pt x="0" y="910"/>
                    </a:lnTo>
                    <a:lnTo>
                      <a:pt x="1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40" name="Freeform 547"/>
              <p:cNvSpPr>
                <a:spLocks/>
              </p:cNvSpPr>
              <p:nvPr/>
            </p:nvSpPr>
            <p:spPr bwMode="auto">
              <a:xfrm>
                <a:off x="492" y="799"/>
                <a:ext cx="770" cy="210"/>
              </a:xfrm>
              <a:custGeom>
                <a:avLst/>
                <a:gdLst>
                  <a:gd name="T0" fmla="*/ 0 w 770"/>
                  <a:gd name="T1" fmla="*/ 156 h 210"/>
                  <a:gd name="T2" fmla="*/ 463 w 770"/>
                  <a:gd name="T3" fmla="*/ 0 h 210"/>
                  <a:gd name="T4" fmla="*/ 770 w 770"/>
                  <a:gd name="T5" fmla="*/ 54 h 210"/>
                  <a:gd name="T6" fmla="*/ 307 w 770"/>
                  <a:gd name="T7" fmla="*/ 210 h 210"/>
                  <a:gd name="T8" fmla="*/ 0 w 770"/>
                  <a:gd name="T9" fmla="*/ 156 h 2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0"/>
                  <a:gd name="T16" fmla="*/ 0 h 210"/>
                  <a:gd name="T17" fmla="*/ 770 w 770"/>
                  <a:gd name="T18" fmla="*/ 210 h 2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0" h="210">
                    <a:moveTo>
                      <a:pt x="0" y="156"/>
                    </a:moveTo>
                    <a:lnTo>
                      <a:pt x="463" y="0"/>
                    </a:lnTo>
                    <a:lnTo>
                      <a:pt x="770" y="54"/>
                    </a:lnTo>
                    <a:lnTo>
                      <a:pt x="307" y="21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41" name="Freeform 548"/>
              <p:cNvSpPr>
                <a:spLocks/>
              </p:cNvSpPr>
              <p:nvPr/>
            </p:nvSpPr>
            <p:spPr bwMode="auto">
              <a:xfrm>
                <a:off x="591" y="1434"/>
                <a:ext cx="61" cy="90"/>
              </a:xfrm>
              <a:custGeom>
                <a:avLst/>
                <a:gdLst>
                  <a:gd name="T0" fmla="*/ 297349 w 26"/>
                  <a:gd name="T1" fmla="*/ 239511 h 38"/>
                  <a:gd name="T2" fmla="*/ 166284 w 26"/>
                  <a:gd name="T3" fmla="*/ 488217 h 38"/>
                  <a:gd name="T4" fmla="*/ 11032 w 26"/>
                  <a:gd name="T5" fmla="*/ 260540 h 38"/>
                  <a:gd name="T6" fmla="*/ 142473 w 26"/>
                  <a:gd name="T7" fmla="*/ 11612 h 38"/>
                  <a:gd name="T8" fmla="*/ 297349 w 26"/>
                  <a:gd name="T9" fmla="*/ 239511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38"/>
                  <a:gd name="T17" fmla="*/ 26 w 26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38">
                    <a:moveTo>
                      <a:pt x="25" y="18"/>
                    </a:moveTo>
                    <a:cubicBezTo>
                      <a:pt x="26" y="28"/>
                      <a:pt x="21" y="37"/>
                      <a:pt x="14" y="37"/>
                    </a:cubicBezTo>
                    <a:cubicBezTo>
                      <a:pt x="8" y="38"/>
                      <a:pt x="2" y="30"/>
                      <a:pt x="1" y="20"/>
                    </a:cubicBezTo>
                    <a:cubicBezTo>
                      <a:pt x="0" y="10"/>
                      <a:pt x="5" y="1"/>
                      <a:pt x="12" y="1"/>
                    </a:cubicBezTo>
                    <a:cubicBezTo>
                      <a:pt x="19" y="0"/>
                      <a:pt x="25" y="8"/>
                      <a:pt x="25" y="18"/>
                    </a:cubicBezTo>
                  </a:path>
                </a:pathLst>
              </a:custGeom>
              <a:solidFill>
                <a:srgbClr val="1A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42" name="Freeform 549"/>
              <p:cNvSpPr>
                <a:spLocks/>
              </p:cNvSpPr>
              <p:nvPr/>
            </p:nvSpPr>
            <p:spPr bwMode="auto">
              <a:xfrm>
                <a:off x="596" y="1434"/>
                <a:ext cx="56" cy="90"/>
              </a:xfrm>
              <a:custGeom>
                <a:avLst/>
                <a:gdLst>
                  <a:gd name="T0" fmla="*/ 258393 w 24"/>
                  <a:gd name="T1" fmla="*/ 239511 h 38"/>
                  <a:gd name="T2" fmla="*/ 143173 w 24"/>
                  <a:gd name="T3" fmla="*/ 499175 h 38"/>
                  <a:gd name="T4" fmla="*/ 10519 w 24"/>
                  <a:gd name="T5" fmla="*/ 260540 h 38"/>
                  <a:gd name="T6" fmla="*/ 124558 w 24"/>
                  <a:gd name="T7" fmla="*/ 11612 h 38"/>
                  <a:gd name="T8" fmla="*/ 258393 w 24"/>
                  <a:gd name="T9" fmla="*/ 239511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38"/>
                  <a:gd name="T17" fmla="*/ 24 w 24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38">
                    <a:moveTo>
                      <a:pt x="23" y="18"/>
                    </a:moveTo>
                    <a:cubicBezTo>
                      <a:pt x="24" y="29"/>
                      <a:pt x="20" y="37"/>
                      <a:pt x="13" y="38"/>
                    </a:cubicBezTo>
                    <a:cubicBezTo>
                      <a:pt x="7" y="38"/>
                      <a:pt x="1" y="30"/>
                      <a:pt x="1" y="20"/>
                    </a:cubicBezTo>
                    <a:cubicBezTo>
                      <a:pt x="0" y="10"/>
                      <a:pt x="5" y="1"/>
                      <a:pt x="11" y="1"/>
                    </a:cubicBezTo>
                    <a:cubicBezTo>
                      <a:pt x="17" y="0"/>
                      <a:pt x="23" y="8"/>
                      <a:pt x="23" y="18"/>
                    </a:cubicBezTo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43" name="Freeform 550"/>
              <p:cNvSpPr>
                <a:spLocks/>
              </p:cNvSpPr>
              <p:nvPr/>
            </p:nvSpPr>
            <p:spPr bwMode="auto">
              <a:xfrm>
                <a:off x="541" y="1016"/>
                <a:ext cx="218" cy="366"/>
              </a:xfrm>
              <a:custGeom>
                <a:avLst/>
                <a:gdLst>
                  <a:gd name="T0" fmla="*/ 1217672 w 92"/>
                  <a:gd name="T1" fmla="*/ 328630 h 155"/>
                  <a:gd name="T2" fmla="*/ 1083495 w 92"/>
                  <a:gd name="T3" fmla="*/ 177635 h 155"/>
                  <a:gd name="T4" fmla="*/ 49533 w 92"/>
                  <a:gd name="T5" fmla="*/ 11440 h 155"/>
                  <a:gd name="T6" fmla="*/ 11668 w 92"/>
                  <a:gd name="T7" fmla="*/ 11440 h 155"/>
                  <a:gd name="T8" fmla="*/ 0 w 92"/>
                  <a:gd name="T9" fmla="*/ 1768554 h 155"/>
                  <a:gd name="T10" fmla="*/ 1189519 w 92"/>
                  <a:gd name="T11" fmla="*/ 1971531 h 155"/>
                  <a:gd name="T12" fmla="*/ 1205500 w 92"/>
                  <a:gd name="T13" fmla="*/ 1934848 h 155"/>
                  <a:gd name="T14" fmla="*/ 1217672 w 92"/>
                  <a:gd name="T15" fmla="*/ 328630 h 15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55"/>
                  <a:gd name="T26" fmla="*/ 92 w 92"/>
                  <a:gd name="T27" fmla="*/ 155 h 15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55">
                    <a:moveTo>
                      <a:pt x="92" y="26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90" y="155"/>
                      <a:pt x="90" y="155"/>
                      <a:pt x="90" y="155"/>
                    </a:cubicBezTo>
                    <a:cubicBezTo>
                      <a:pt x="90" y="154"/>
                      <a:pt x="91" y="153"/>
                      <a:pt x="91" y="152"/>
                    </a:cubicBezTo>
                    <a:lnTo>
                      <a:pt x="92" y="26"/>
                    </a:lnTo>
                    <a:close/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44" name="Freeform 551"/>
              <p:cNvSpPr>
                <a:spLocks/>
              </p:cNvSpPr>
              <p:nvPr/>
            </p:nvSpPr>
            <p:spPr bwMode="auto">
              <a:xfrm>
                <a:off x="525" y="1016"/>
                <a:ext cx="229" cy="380"/>
              </a:xfrm>
              <a:custGeom>
                <a:avLst/>
                <a:gdLst>
                  <a:gd name="T0" fmla="*/ 90715 w 97"/>
                  <a:gd name="T1" fmla="*/ 1632520 h 161"/>
                  <a:gd name="T2" fmla="*/ 102174 w 97"/>
                  <a:gd name="T3" fmla="*/ 113889 h 161"/>
                  <a:gd name="T4" fmla="*/ 102174 w 97"/>
                  <a:gd name="T5" fmla="*/ 75011 h 161"/>
                  <a:gd name="T6" fmla="*/ 150474 w 97"/>
                  <a:gd name="T7" fmla="*/ 11426 h 161"/>
                  <a:gd name="T8" fmla="*/ 102174 w 97"/>
                  <a:gd name="T9" fmla="*/ 11426 h 161"/>
                  <a:gd name="T10" fmla="*/ 11436 w 97"/>
                  <a:gd name="T11" fmla="*/ 113889 h 161"/>
                  <a:gd name="T12" fmla="*/ 0 w 97"/>
                  <a:gd name="T13" fmla="*/ 911117 h 161"/>
                  <a:gd name="T14" fmla="*/ 0 w 97"/>
                  <a:gd name="T15" fmla="*/ 1695789 h 161"/>
                  <a:gd name="T16" fmla="*/ 130410 w 97"/>
                  <a:gd name="T17" fmla="*/ 1849993 h 161"/>
                  <a:gd name="T18" fmla="*/ 607889 w 97"/>
                  <a:gd name="T19" fmla="*/ 1936640 h 161"/>
                  <a:gd name="T20" fmla="*/ 1102826 w 97"/>
                  <a:gd name="T21" fmla="*/ 2027170 h 161"/>
                  <a:gd name="T22" fmla="*/ 1232327 w 97"/>
                  <a:gd name="T23" fmla="*/ 1963899 h 161"/>
                  <a:gd name="T24" fmla="*/ 204308 w 97"/>
                  <a:gd name="T25" fmla="*/ 1786356 h 161"/>
                  <a:gd name="T26" fmla="*/ 114094 w 97"/>
                  <a:gd name="T27" fmla="*/ 1747965 h 161"/>
                  <a:gd name="T28" fmla="*/ 90715 w 97"/>
                  <a:gd name="T29" fmla="*/ 163252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61"/>
                  <a:gd name="T47" fmla="*/ 97 w 97"/>
                  <a:gd name="T48" fmla="*/ 161 h 16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61">
                    <a:moveTo>
                      <a:pt x="7" y="129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2" y="1"/>
                      <a:pt x="12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0"/>
                      <a:pt x="4" y="145"/>
                      <a:pt x="10" y="146"/>
                    </a:cubicBezTo>
                    <a:cubicBezTo>
                      <a:pt x="48" y="153"/>
                      <a:pt x="48" y="153"/>
                      <a:pt x="48" y="153"/>
                    </a:cubicBezTo>
                    <a:cubicBezTo>
                      <a:pt x="87" y="160"/>
                      <a:pt x="87" y="160"/>
                      <a:pt x="87" y="160"/>
                    </a:cubicBezTo>
                    <a:cubicBezTo>
                      <a:pt x="92" y="161"/>
                      <a:pt x="95" y="159"/>
                      <a:pt x="97" y="155"/>
                    </a:cubicBezTo>
                    <a:cubicBezTo>
                      <a:pt x="16" y="141"/>
                      <a:pt x="16" y="141"/>
                      <a:pt x="16" y="141"/>
                    </a:cubicBezTo>
                    <a:cubicBezTo>
                      <a:pt x="16" y="141"/>
                      <a:pt x="11" y="141"/>
                      <a:pt x="9" y="138"/>
                    </a:cubicBezTo>
                    <a:cubicBezTo>
                      <a:pt x="6" y="135"/>
                      <a:pt x="7" y="129"/>
                      <a:pt x="7" y="129"/>
                    </a:cubicBezTo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45" name="Freeform 552"/>
              <p:cNvSpPr>
                <a:spLocks/>
              </p:cNvSpPr>
              <p:nvPr/>
            </p:nvSpPr>
            <p:spPr bwMode="auto">
              <a:xfrm>
                <a:off x="560" y="1075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46" name="Freeform 553"/>
              <p:cNvSpPr>
                <a:spLocks/>
              </p:cNvSpPr>
              <p:nvPr/>
            </p:nvSpPr>
            <p:spPr bwMode="auto">
              <a:xfrm>
                <a:off x="560" y="1068"/>
                <a:ext cx="175" cy="45"/>
              </a:xfrm>
              <a:custGeom>
                <a:avLst/>
                <a:gdLst>
                  <a:gd name="T0" fmla="*/ 175 w 175"/>
                  <a:gd name="T1" fmla="*/ 45 h 45"/>
                  <a:gd name="T2" fmla="*/ 175 w 175"/>
                  <a:gd name="T3" fmla="*/ 31 h 45"/>
                  <a:gd name="T4" fmla="*/ 0 w 175"/>
                  <a:gd name="T5" fmla="*/ 0 h 45"/>
                  <a:gd name="T6" fmla="*/ 0 w 175"/>
                  <a:gd name="T7" fmla="*/ 14 h 45"/>
                  <a:gd name="T8" fmla="*/ 175 w 175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5"/>
                  <a:gd name="T17" fmla="*/ 175 w 175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5">
                    <a:moveTo>
                      <a:pt x="175" y="45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5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47" name="Freeform 554"/>
              <p:cNvSpPr>
                <a:spLocks/>
              </p:cNvSpPr>
              <p:nvPr/>
            </p:nvSpPr>
            <p:spPr bwMode="auto">
              <a:xfrm>
                <a:off x="560" y="1120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48" name="Freeform 555"/>
              <p:cNvSpPr>
                <a:spLocks/>
              </p:cNvSpPr>
              <p:nvPr/>
            </p:nvSpPr>
            <p:spPr bwMode="auto">
              <a:xfrm>
                <a:off x="560" y="1111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0 h 47"/>
                  <a:gd name="T4" fmla="*/ 0 w 175"/>
                  <a:gd name="T5" fmla="*/ 0 h 47"/>
                  <a:gd name="T6" fmla="*/ 0 w 175"/>
                  <a:gd name="T7" fmla="*/ 16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49" name="Freeform 556"/>
              <p:cNvSpPr>
                <a:spLocks/>
              </p:cNvSpPr>
              <p:nvPr/>
            </p:nvSpPr>
            <p:spPr bwMode="auto">
              <a:xfrm>
                <a:off x="560" y="1165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4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50" name="Freeform 557"/>
              <p:cNvSpPr>
                <a:spLocks/>
              </p:cNvSpPr>
              <p:nvPr/>
            </p:nvSpPr>
            <p:spPr bwMode="auto">
              <a:xfrm>
                <a:off x="560" y="1155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51" name="Freeform 558"/>
              <p:cNvSpPr>
                <a:spLocks/>
              </p:cNvSpPr>
              <p:nvPr/>
            </p:nvSpPr>
            <p:spPr bwMode="auto">
              <a:xfrm>
                <a:off x="560" y="1207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4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4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52" name="Freeform 559"/>
              <p:cNvSpPr>
                <a:spLocks/>
              </p:cNvSpPr>
              <p:nvPr/>
            </p:nvSpPr>
            <p:spPr bwMode="auto">
              <a:xfrm>
                <a:off x="560" y="1200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53" name="Freeform 560"/>
              <p:cNvSpPr>
                <a:spLocks/>
              </p:cNvSpPr>
              <p:nvPr/>
            </p:nvSpPr>
            <p:spPr bwMode="auto">
              <a:xfrm>
                <a:off x="560" y="1252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54" name="Freeform 561"/>
              <p:cNvSpPr>
                <a:spLocks/>
              </p:cNvSpPr>
              <p:nvPr/>
            </p:nvSpPr>
            <p:spPr bwMode="auto">
              <a:xfrm>
                <a:off x="560" y="1245"/>
                <a:ext cx="175" cy="45"/>
              </a:xfrm>
              <a:custGeom>
                <a:avLst/>
                <a:gdLst>
                  <a:gd name="T0" fmla="*/ 175 w 175"/>
                  <a:gd name="T1" fmla="*/ 45 h 45"/>
                  <a:gd name="T2" fmla="*/ 175 w 175"/>
                  <a:gd name="T3" fmla="*/ 31 h 45"/>
                  <a:gd name="T4" fmla="*/ 0 w 175"/>
                  <a:gd name="T5" fmla="*/ 0 h 45"/>
                  <a:gd name="T6" fmla="*/ 0 w 175"/>
                  <a:gd name="T7" fmla="*/ 14 h 45"/>
                  <a:gd name="T8" fmla="*/ 175 w 175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5"/>
                  <a:gd name="T17" fmla="*/ 175 w 175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5">
                    <a:moveTo>
                      <a:pt x="175" y="45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5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55" name="Freeform 562"/>
              <p:cNvSpPr>
                <a:spLocks/>
              </p:cNvSpPr>
              <p:nvPr/>
            </p:nvSpPr>
            <p:spPr bwMode="auto">
              <a:xfrm>
                <a:off x="560" y="1297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56" name="Freeform 563"/>
              <p:cNvSpPr>
                <a:spLocks/>
              </p:cNvSpPr>
              <p:nvPr/>
            </p:nvSpPr>
            <p:spPr bwMode="auto">
              <a:xfrm>
                <a:off x="560" y="1290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4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157" name="Freeform 564"/>
              <p:cNvSpPr>
                <a:spLocks noEditPoints="1"/>
              </p:cNvSpPr>
              <p:nvPr/>
            </p:nvSpPr>
            <p:spPr bwMode="auto">
              <a:xfrm>
                <a:off x="473" y="789"/>
                <a:ext cx="798" cy="983"/>
              </a:xfrm>
              <a:custGeom>
                <a:avLst/>
                <a:gdLst>
                  <a:gd name="T0" fmla="*/ 2593998 w 338"/>
                  <a:gd name="T1" fmla="*/ 48538 h 416"/>
                  <a:gd name="T2" fmla="*/ 4245506 w 338"/>
                  <a:gd name="T3" fmla="*/ 347127 h 416"/>
                  <a:gd name="T4" fmla="*/ 4191499 w 338"/>
                  <a:gd name="T5" fmla="*/ 4450799 h 416"/>
                  <a:gd name="T6" fmla="*/ 1700163 w 338"/>
                  <a:gd name="T7" fmla="*/ 5288007 h 416"/>
                  <a:gd name="T8" fmla="*/ 48350 w 338"/>
                  <a:gd name="T9" fmla="*/ 4988622 h 416"/>
                  <a:gd name="T10" fmla="*/ 102189 w 338"/>
                  <a:gd name="T11" fmla="*/ 896354 h 416"/>
                  <a:gd name="T12" fmla="*/ 2593998 w 338"/>
                  <a:gd name="T13" fmla="*/ 48538 h 416"/>
                  <a:gd name="T14" fmla="*/ 2593998 w 338"/>
                  <a:gd name="T15" fmla="*/ 0 h 416"/>
                  <a:gd name="T16" fmla="*/ 2577561 w 338"/>
                  <a:gd name="T17" fmla="*/ 0 h 416"/>
                  <a:gd name="T18" fmla="*/ 75182 w 338"/>
                  <a:gd name="T19" fmla="*/ 847814 h 416"/>
                  <a:gd name="T20" fmla="*/ 48350 w 338"/>
                  <a:gd name="T21" fmla="*/ 896354 h 416"/>
                  <a:gd name="T22" fmla="*/ 0 w 338"/>
                  <a:gd name="T23" fmla="*/ 4988622 h 416"/>
                  <a:gd name="T24" fmla="*/ 38427 w 338"/>
                  <a:gd name="T25" fmla="*/ 5042016 h 416"/>
                  <a:gd name="T26" fmla="*/ 1688268 w 338"/>
                  <a:gd name="T27" fmla="*/ 5335370 h 416"/>
                  <a:gd name="T28" fmla="*/ 1700163 w 338"/>
                  <a:gd name="T29" fmla="*/ 5335370 h 416"/>
                  <a:gd name="T30" fmla="*/ 1716446 w 338"/>
                  <a:gd name="T31" fmla="*/ 5335370 h 416"/>
                  <a:gd name="T32" fmla="*/ 4203460 w 338"/>
                  <a:gd name="T33" fmla="*/ 4487931 h 416"/>
                  <a:gd name="T34" fmla="*/ 4245506 w 338"/>
                  <a:gd name="T35" fmla="*/ 4450799 h 416"/>
                  <a:gd name="T36" fmla="*/ 4293688 w 338"/>
                  <a:gd name="T37" fmla="*/ 347127 h 416"/>
                  <a:gd name="T38" fmla="*/ 4257313 w 338"/>
                  <a:gd name="T39" fmla="*/ 293662 h 416"/>
                  <a:gd name="T40" fmla="*/ 2605432 w 338"/>
                  <a:gd name="T41" fmla="*/ 0 h 416"/>
                  <a:gd name="T42" fmla="*/ 2593998 w 338"/>
                  <a:gd name="T43" fmla="*/ 0 h 41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38"/>
                  <a:gd name="T67" fmla="*/ 0 h 416"/>
                  <a:gd name="T68" fmla="*/ 338 w 338"/>
                  <a:gd name="T69" fmla="*/ 416 h 41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38" h="416">
                    <a:moveTo>
                      <a:pt x="204" y="4"/>
                    </a:moveTo>
                    <a:cubicBezTo>
                      <a:pt x="334" y="27"/>
                      <a:pt x="334" y="27"/>
                      <a:pt x="334" y="2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134" y="412"/>
                      <a:pt x="134" y="412"/>
                      <a:pt x="134" y="412"/>
                    </a:cubicBezTo>
                    <a:cubicBezTo>
                      <a:pt x="4" y="389"/>
                      <a:pt x="4" y="389"/>
                      <a:pt x="4" y="38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204" y="4"/>
                      <a:pt x="204" y="4"/>
                      <a:pt x="204" y="4"/>
                    </a:cubicBezTo>
                    <a:moveTo>
                      <a:pt x="204" y="0"/>
                    </a:moveTo>
                    <a:cubicBezTo>
                      <a:pt x="204" y="0"/>
                      <a:pt x="203" y="0"/>
                      <a:pt x="203" y="0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5" y="66"/>
                      <a:pt x="4" y="68"/>
                      <a:pt x="4" y="70"/>
                    </a:cubicBezTo>
                    <a:cubicBezTo>
                      <a:pt x="0" y="389"/>
                      <a:pt x="0" y="389"/>
                      <a:pt x="0" y="389"/>
                    </a:cubicBezTo>
                    <a:cubicBezTo>
                      <a:pt x="0" y="391"/>
                      <a:pt x="1" y="393"/>
                      <a:pt x="3" y="393"/>
                    </a:cubicBezTo>
                    <a:cubicBezTo>
                      <a:pt x="133" y="416"/>
                      <a:pt x="133" y="416"/>
                      <a:pt x="133" y="416"/>
                    </a:cubicBezTo>
                    <a:cubicBezTo>
                      <a:pt x="133" y="416"/>
                      <a:pt x="133" y="416"/>
                      <a:pt x="134" y="416"/>
                    </a:cubicBezTo>
                    <a:cubicBezTo>
                      <a:pt x="134" y="416"/>
                      <a:pt x="134" y="416"/>
                      <a:pt x="135" y="416"/>
                    </a:cubicBezTo>
                    <a:cubicBezTo>
                      <a:pt x="331" y="350"/>
                      <a:pt x="331" y="350"/>
                      <a:pt x="331" y="350"/>
                    </a:cubicBezTo>
                    <a:cubicBezTo>
                      <a:pt x="333" y="350"/>
                      <a:pt x="334" y="348"/>
                      <a:pt x="334" y="347"/>
                    </a:cubicBezTo>
                    <a:cubicBezTo>
                      <a:pt x="338" y="27"/>
                      <a:pt x="338" y="27"/>
                      <a:pt x="338" y="27"/>
                    </a:cubicBezTo>
                    <a:cubicBezTo>
                      <a:pt x="338" y="25"/>
                      <a:pt x="336" y="23"/>
                      <a:pt x="335" y="2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204" y="0"/>
                      <a:pt x="204" y="0"/>
                      <a:pt x="204" y="0"/>
                    </a:cubicBezTo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</p:grpSp>
      <p:graphicFrame>
        <p:nvGraphicFramePr>
          <p:cNvPr id="238" name="Table 237"/>
          <p:cNvGraphicFramePr>
            <a:graphicFrameLocks noGrp="1"/>
          </p:cNvGraphicFramePr>
          <p:nvPr>
            <p:extLst/>
          </p:nvPr>
        </p:nvGraphicFramePr>
        <p:xfrm>
          <a:off x="1239648" y="3754921"/>
          <a:ext cx="3067493" cy="67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26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4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r>
                        <a:rPr lang="en-US" sz="1600" dirty="0"/>
                        <a:t>Servers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r>
                        <a:rPr lang="en-US" sz="1600" dirty="0"/>
                        <a:t>Utilization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8%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39" name="Table 238"/>
          <p:cNvGraphicFramePr>
            <a:graphicFrameLocks noGrp="1"/>
          </p:cNvGraphicFramePr>
          <p:nvPr>
            <p:extLst/>
          </p:nvPr>
        </p:nvGraphicFramePr>
        <p:xfrm>
          <a:off x="6391122" y="3712513"/>
          <a:ext cx="3179726" cy="67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869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27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r>
                        <a:rPr lang="en-US" sz="1600" dirty="0"/>
                        <a:t>Servers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3520">
                <a:tc>
                  <a:txBody>
                    <a:bodyPr/>
                    <a:lstStyle/>
                    <a:p>
                      <a:r>
                        <a:rPr lang="en-US" sz="1600" dirty="0"/>
                        <a:t>Utilization</a:t>
                      </a:r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80%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40" name="TextBox 753"/>
          <p:cNvSpPr txBox="1">
            <a:spLocks noChangeArrowheads="1"/>
          </p:cNvSpPr>
          <p:nvPr/>
        </p:nvSpPr>
        <p:spPr bwMode="auto">
          <a:xfrm>
            <a:off x="1238754" y="1230205"/>
            <a:ext cx="29413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</a:rPr>
              <a:t>Before VMware virtualization</a:t>
            </a:r>
          </a:p>
        </p:txBody>
      </p:sp>
      <p:sp>
        <p:nvSpPr>
          <p:cNvPr id="241" name="TextBox 240"/>
          <p:cNvSpPr txBox="1">
            <a:spLocks noChangeArrowheads="1"/>
          </p:cNvSpPr>
          <p:nvPr/>
        </p:nvSpPr>
        <p:spPr bwMode="auto">
          <a:xfrm>
            <a:off x="7264773" y="1208064"/>
            <a:ext cx="302875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ct val="0"/>
              </a:spcAft>
            </a:pPr>
            <a:r>
              <a:rPr lang="en-US" sz="1600" b="1" dirty="0">
                <a:solidFill>
                  <a:srgbClr val="000000"/>
                </a:solidFill>
              </a:rPr>
              <a:t>After VMware virtualization</a:t>
            </a:r>
          </a:p>
        </p:txBody>
      </p:sp>
      <p:grpSp>
        <p:nvGrpSpPr>
          <p:cNvPr id="244" name="Group 5"/>
          <p:cNvGrpSpPr>
            <a:grpSpLocks/>
          </p:cNvGrpSpPr>
          <p:nvPr/>
        </p:nvGrpSpPr>
        <p:grpSpPr bwMode="auto">
          <a:xfrm>
            <a:off x="8043308" y="1733495"/>
            <a:ext cx="673100" cy="1530350"/>
            <a:chOff x="4446" y="3238"/>
            <a:chExt cx="783" cy="1782"/>
          </a:xfrm>
        </p:grpSpPr>
        <p:grpSp>
          <p:nvGrpSpPr>
            <p:cNvPr id="245" name="Group 6"/>
            <p:cNvGrpSpPr>
              <a:grpSpLocks/>
            </p:cNvGrpSpPr>
            <p:nvPr/>
          </p:nvGrpSpPr>
          <p:grpSpPr bwMode="auto">
            <a:xfrm>
              <a:off x="4452" y="4066"/>
              <a:ext cx="775" cy="956"/>
              <a:chOff x="473" y="789"/>
              <a:chExt cx="798" cy="983"/>
            </a:xfrm>
          </p:grpSpPr>
          <p:sp>
            <p:nvSpPr>
              <p:cNvPr id="331" name="Freeform 7"/>
              <p:cNvSpPr>
                <a:spLocks/>
              </p:cNvSpPr>
              <p:nvPr/>
            </p:nvSpPr>
            <p:spPr bwMode="auto">
              <a:xfrm>
                <a:off x="482" y="955"/>
                <a:ext cx="317" cy="808"/>
              </a:xfrm>
              <a:custGeom>
                <a:avLst/>
                <a:gdLst>
                  <a:gd name="T0" fmla="*/ 317 w 317"/>
                  <a:gd name="T1" fmla="*/ 54 h 808"/>
                  <a:gd name="T2" fmla="*/ 307 w 317"/>
                  <a:gd name="T3" fmla="*/ 808 h 808"/>
                  <a:gd name="T4" fmla="*/ 0 w 317"/>
                  <a:gd name="T5" fmla="*/ 753 h 808"/>
                  <a:gd name="T6" fmla="*/ 10 w 317"/>
                  <a:gd name="T7" fmla="*/ 0 h 808"/>
                  <a:gd name="T8" fmla="*/ 317 w 317"/>
                  <a:gd name="T9" fmla="*/ 54 h 8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7"/>
                  <a:gd name="T16" fmla="*/ 0 h 808"/>
                  <a:gd name="T17" fmla="*/ 317 w 317"/>
                  <a:gd name="T18" fmla="*/ 808 h 8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7" h="808">
                    <a:moveTo>
                      <a:pt x="317" y="54"/>
                    </a:moveTo>
                    <a:lnTo>
                      <a:pt x="307" y="808"/>
                    </a:lnTo>
                    <a:lnTo>
                      <a:pt x="0" y="753"/>
                    </a:lnTo>
                    <a:lnTo>
                      <a:pt x="10" y="0"/>
                    </a:lnTo>
                    <a:lnTo>
                      <a:pt x="317" y="5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32" name="Freeform 8"/>
              <p:cNvSpPr>
                <a:spLocks/>
              </p:cNvSpPr>
              <p:nvPr/>
            </p:nvSpPr>
            <p:spPr bwMode="auto">
              <a:xfrm>
                <a:off x="789" y="853"/>
                <a:ext cx="473" cy="910"/>
              </a:xfrm>
              <a:custGeom>
                <a:avLst/>
                <a:gdLst>
                  <a:gd name="T0" fmla="*/ 10 w 473"/>
                  <a:gd name="T1" fmla="*/ 156 h 910"/>
                  <a:gd name="T2" fmla="*/ 473 w 473"/>
                  <a:gd name="T3" fmla="*/ 0 h 910"/>
                  <a:gd name="T4" fmla="*/ 463 w 473"/>
                  <a:gd name="T5" fmla="*/ 756 h 910"/>
                  <a:gd name="T6" fmla="*/ 0 w 473"/>
                  <a:gd name="T7" fmla="*/ 910 h 910"/>
                  <a:gd name="T8" fmla="*/ 10 w 473"/>
                  <a:gd name="T9" fmla="*/ 156 h 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3"/>
                  <a:gd name="T16" fmla="*/ 0 h 910"/>
                  <a:gd name="T17" fmla="*/ 473 w 473"/>
                  <a:gd name="T18" fmla="*/ 910 h 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3" h="910">
                    <a:moveTo>
                      <a:pt x="10" y="156"/>
                    </a:moveTo>
                    <a:lnTo>
                      <a:pt x="473" y="0"/>
                    </a:lnTo>
                    <a:lnTo>
                      <a:pt x="463" y="756"/>
                    </a:lnTo>
                    <a:lnTo>
                      <a:pt x="0" y="910"/>
                    </a:lnTo>
                    <a:lnTo>
                      <a:pt x="1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33" name="Freeform 9"/>
              <p:cNvSpPr>
                <a:spLocks/>
              </p:cNvSpPr>
              <p:nvPr/>
            </p:nvSpPr>
            <p:spPr bwMode="auto">
              <a:xfrm>
                <a:off x="492" y="799"/>
                <a:ext cx="770" cy="210"/>
              </a:xfrm>
              <a:custGeom>
                <a:avLst/>
                <a:gdLst>
                  <a:gd name="T0" fmla="*/ 0 w 770"/>
                  <a:gd name="T1" fmla="*/ 156 h 210"/>
                  <a:gd name="T2" fmla="*/ 463 w 770"/>
                  <a:gd name="T3" fmla="*/ 0 h 210"/>
                  <a:gd name="T4" fmla="*/ 770 w 770"/>
                  <a:gd name="T5" fmla="*/ 54 h 210"/>
                  <a:gd name="T6" fmla="*/ 307 w 770"/>
                  <a:gd name="T7" fmla="*/ 210 h 210"/>
                  <a:gd name="T8" fmla="*/ 0 w 770"/>
                  <a:gd name="T9" fmla="*/ 156 h 2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0"/>
                  <a:gd name="T16" fmla="*/ 0 h 210"/>
                  <a:gd name="T17" fmla="*/ 770 w 770"/>
                  <a:gd name="T18" fmla="*/ 210 h 2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0" h="210">
                    <a:moveTo>
                      <a:pt x="0" y="156"/>
                    </a:moveTo>
                    <a:lnTo>
                      <a:pt x="463" y="0"/>
                    </a:lnTo>
                    <a:lnTo>
                      <a:pt x="770" y="54"/>
                    </a:lnTo>
                    <a:lnTo>
                      <a:pt x="307" y="21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34" name="Freeform 10"/>
              <p:cNvSpPr>
                <a:spLocks/>
              </p:cNvSpPr>
              <p:nvPr/>
            </p:nvSpPr>
            <p:spPr bwMode="auto">
              <a:xfrm>
                <a:off x="591" y="1434"/>
                <a:ext cx="61" cy="90"/>
              </a:xfrm>
              <a:custGeom>
                <a:avLst/>
                <a:gdLst>
                  <a:gd name="T0" fmla="*/ 297349 w 26"/>
                  <a:gd name="T1" fmla="*/ 239511 h 38"/>
                  <a:gd name="T2" fmla="*/ 166284 w 26"/>
                  <a:gd name="T3" fmla="*/ 488217 h 38"/>
                  <a:gd name="T4" fmla="*/ 11032 w 26"/>
                  <a:gd name="T5" fmla="*/ 260540 h 38"/>
                  <a:gd name="T6" fmla="*/ 142473 w 26"/>
                  <a:gd name="T7" fmla="*/ 11612 h 38"/>
                  <a:gd name="T8" fmla="*/ 297349 w 26"/>
                  <a:gd name="T9" fmla="*/ 239511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38"/>
                  <a:gd name="T17" fmla="*/ 26 w 26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38">
                    <a:moveTo>
                      <a:pt x="25" y="18"/>
                    </a:moveTo>
                    <a:cubicBezTo>
                      <a:pt x="26" y="28"/>
                      <a:pt x="21" y="37"/>
                      <a:pt x="14" y="37"/>
                    </a:cubicBezTo>
                    <a:cubicBezTo>
                      <a:pt x="8" y="38"/>
                      <a:pt x="2" y="30"/>
                      <a:pt x="1" y="20"/>
                    </a:cubicBezTo>
                    <a:cubicBezTo>
                      <a:pt x="0" y="10"/>
                      <a:pt x="5" y="1"/>
                      <a:pt x="12" y="1"/>
                    </a:cubicBezTo>
                    <a:cubicBezTo>
                      <a:pt x="19" y="0"/>
                      <a:pt x="25" y="8"/>
                      <a:pt x="25" y="18"/>
                    </a:cubicBezTo>
                  </a:path>
                </a:pathLst>
              </a:custGeom>
              <a:solidFill>
                <a:srgbClr val="1A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35" name="Freeform 11"/>
              <p:cNvSpPr>
                <a:spLocks/>
              </p:cNvSpPr>
              <p:nvPr/>
            </p:nvSpPr>
            <p:spPr bwMode="auto">
              <a:xfrm>
                <a:off x="596" y="1434"/>
                <a:ext cx="56" cy="90"/>
              </a:xfrm>
              <a:custGeom>
                <a:avLst/>
                <a:gdLst>
                  <a:gd name="T0" fmla="*/ 258393 w 24"/>
                  <a:gd name="T1" fmla="*/ 239511 h 38"/>
                  <a:gd name="T2" fmla="*/ 143173 w 24"/>
                  <a:gd name="T3" fmla="*/ 499175 h 38"/>
                  <a:gd name="T4" fmla="*/ 10519 w 24"/>
                  <a:gd name="T5" fmla="*/ 260540 h 38"/>
                  <a:gd name="T6" fmla="*/ 124558 w 24"/>
                  <a:gd name="T7" fmla="*/ 11612 h 38"/>
                  <a:gd name="T8" fmla="*/ 258393 w 24"/>
                  <a:gd name="T9" fmla="*/ 239511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38"/>
                  <a:gd name="T17" fmla="*/ 24 w 24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38">
                    <a:moveTo>
                      <a:pt x="23" y="18"/>
                    </a:moveTo>
                    <a:cubicBezTo>
                      <a:pt x="24" y="29"/>
                      <a:pt x="20" y="37"/>
                      <a:pt x="13" y="38"/>
                    </a:cubicBezTo>
                    <a:cubicBezTo>
                      <a:pt x="7" y="38"/>
                      <a:pt x="1" y="30"/>
                      <a:pt x="1" y="20"/>
                    </a:cubicBezTo>
                    <a:cubicBezTo>
                      <a:pt x="0" y="10"/>
                      <a:pt x="5" y="1"/>
                      <a:pt x="11" y="1"/>
                    </a:cubicBezTo>
                    <a:cubicBezTo>
                      <a:pt x="17" y="0"/>
                      <a:pt x="23" y="8"/>
                      <a:pt x="23" y="18"/>
                    </a:cubicBezTo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36" name="Freeform 12"/>
              <p:cNvSpPr>
                <a:spLocks/>
              </p:cNvSpPr>
              <p:nvPr/>
            </p:nvSpPr>
            <p:spPr bwMode="auto">
              <a:xfrm>
                <a:off x="541" y="1016"/>
                <a:ext cx="218" cy="366"/>
              </a:xfrm>
              <a:custGeom>
                <a:avLst/>
                <a:gdLst>
                  <a:gd name="T0" fmla="*/ 1217672 w 92"/>
                  <a:gd name="T1" fmla="*/ 328630 h 155"/>
                  <a:gd name="T2" fmla="*/ 1083495 w 92"/>
                  <a:gd name="T3" fmla="*/ 177635 h 155"/>
                  <a:gd name="T4" fmla="*/ 49533 w 92"/>
                  <a:gd name="T5" fmla="*/ 11440 h 155"/>
                  <a:gd name="T6" fmla="*/ 11668 w 92"/>
                  <a:gd name="T7" fmla="*/ 11440 h 155"/>
                  <a:gd name="T8" fmla="*/ 0 w 92"/>
                  <a:gd name="T9" fmla="*/ 1768554 h 155"/>
                  <a:gd name="T10" fmla="*/ 1189519 w 92"/>
                  <a:gd name="T11" fmla="*/ 1971531 h 155"/>
                  <a:gd name="T12" fmla="*/ 1205500 w 92"/>
                  <a:gd name="T13" fmla="*/ 1934848 h 155"/>
                  <a:gd name="T14" fmla="*/ 1217672 w 92"/>
                  <a:gd name="T15" fmla="*/ 328630 h 15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55"/>
                  <a:gd name="T26" fmla="*/ 92 w 92"/>
                  <a:gd name="T27" fmla="*/ 155 h 15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55">
                    <a:moveTo>
                      <a:pt x="92" y="26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90" y="155"/>
                      <a:pt x="90" y="155"/>
                      <a:pt x="90" y="155"/>
                    </a:cubicBezTo>
                    <a:cubicBezTo>
                      <a:pt x="90" y="154"/>
                      <a:pt x="91" y="153"/>
                      <a:pt x="91" y="152"/>
                    </a:cubicBezTo>
                    <a:lnTo>
                      <a:pt x="92" y="26"/>
                    </a:lnTo>
                    <a:close/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37" name="Freeform 13"/>
              <p:cNvSpPr>
                <a:spLocks/>
              </p:cNvSpPr>
              <p:nvPr/>
            </p:nvSpPr>
            <p:spPr bwMode="auto">
              <a:xfrm>
                <a:off x="525" y="1016"/>
                <a:ext cx="229" cy="380"/>
              </a:xfrm>
              <a:custGeom>
                <a:avLst/>
                <a:gdLst>
                  <a:gd name="T0" fmla="*/ 90715 w 97"/>
                  <a:gd name="T1" fmla="*/ 1632520 h 161"/>
                  <a:gd name="T2" fmla="*/ 102174 w 97"/>
                  <a:gd name="T3" fmla="*/ 113889 h 161"/>
                  <a:gd name="T4" fmla="*/ 102174 w 97"/>
                  <a:gd name="T5" fmla="*/ 75011 h 161"/>
                  <a:gd name="T6" fmla="*/ 150474 w 97"/>
                  <a:gd name="T7" fmla="*/ 11426 h 161"/>
                  <a:gd name="T8" fmla="*/ 102174 w 97"/>
                  <a:gd name="T9" fmla="*/ 11426 h 161"/>
                  <a:gd name="T10" fmla="*/ 11436 w 97"/>
                  <a:gd name="T11" fmla="*/ 113889 h 161"/>
                  <a:gd name="T12" fmla="*/ 0 w 97"/>
                  <a:gd name="T13" fmla="*/ 911117 h 161"/>
                  <a:gd name="T14" fmla="*/ 0 w 97"/>
                  <a:gd name="T15" fmla="*/ 1695789 h 161"/>
                  <a:gd name="T16" fmla="*/ 130410 w 97"/>
                  <a:gd name="T17" fmla="*/ 1849993 h 161"/>
                  <a:gd name="T18" fmla="*/ 607889 w 97"/>
                  <a:gd name="T19" fmla="*/ 1936640 h 161"/>
                  <a:gd name="T20" fmla="*/ 1102826 w 97"/>
                  <a:gd name="T21" fmla="*/ 2027170 h 161"/>
                  <a:gd name="T22" fmla="*/ 1232327 w 97"/>
                  <a:gd name="T23" fmla="*/ 1963899 h 161"/>
                  <a:gd name="T24" fmla="*/ 204308 w 97"/>
                  <a:gd name="T25" fmla="*/ 1786356 h 161"/>
                  <a:gd name="T26" fmla="*/ 114094 w 97"/>
                  <a:gd name="T27" fmla="*/ 1747965 h 161"/>
                  <a:gd name="T28" fmla="*/ 90715 w 97"/>
                  <a:gd name="T29" fmla="*/ 163252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61"/>
                  <a:gd name="T47" fmla="*/ 97 w 97"/>
                  <a:gd name="T48" fmla="*/ 161 h 16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61">
                    <a:moveTo>
                      <a:pt x="7" y="129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2" y="1"/>
                      <a:pt x="12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0"/>
                      <a:pt x="4" y="145"/>
                      <a:pt x="10" y="146"/>
                    </a:cubicBezTo>
                    <a:cubicBezTo>
                      <a:pt x="48" y="153"/>
                      <a:pt x="48" y="153"/>
                      <a:pt x="48" y="153"/>
                    </a:cubicBezTo>
                    <a:cubicBezTo>
                      <a:pt x="87" y="160"/>
                      <a:pt x="87" y="160"/>
                      <a:pt x="87" y="160"/>
                    </a:cubicBezTo>
                    <a:cubicBezTo>
                      <a:pt x="92" y="161"/>
                      <a:pt x="95" y="159"/>
                      <a:pt x="97" y="155"/>
                    </a:cubicBezTo>
                    <a:cubicBezTo>
                      <a:pt x="16" y="141"/>
                      <a:pt x="16" y="141"/>
                      <a:pt x="16" y="141"/>
                    </a:cubicBezTo>
                    <a:cubicBezTo>
                      <a:pt x="16" y="141"/>
                      <a:pt x="11" y="141"/>
                      <a:pt x="9" y="138"/>
                    </a:cubicBezTo>
                    <a:cubicBezTo>
                      <a:pt x="6" y="135"/>
                      <a:pt x="7" y="129"/>
                      <a:pt x="7" y="129"/>
                    </a:cubicBezTo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38" name="Freeform 14"/>
              <p:cNvSpPr>
                <a:spLocks/>
              </p:cNvSpPr>
              <p:nvPr/>
            </p:nvSpPr>
            <p:spPr bwMode="auto">
              <a:xfrm>
                <a:off x="560" y="1075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39" name="Freeform 15"/>
              <p:cNvSpPr>
                <a:spLocks/>
              </p:cNvSpPr>
              <p:nvPr/>
            </p:nvSpPr>
            <p:spPr bwMode="auto">
              <a:xfrm>
                <a:off x="560" y="1068"/>
                <a:ext cx="175" cy="45"/>
              </a:xfrm>
              <a:custGeom>
                <a:avLst/>
                <a:gdLst>
                  <a:gd name="T0" fmla="*/ 175 w 175"/>
                  <a:gd name="T1" fmla="*/ 45 h 45"/>
                  <a:gd name="T2" fmla="*/ 175 w 175"/>
                  <a:gd name="T3" fmla="*/ 31 h 45"/>
                  <a:gd name="T4" fmla="*/ 0 w 175"/>
                  <a:gd name="T5" fmla="*/ 0 h 45"/>
                  <a:gd name="T6" fmla="*/ 0 w 175"/>
                  <a:gd name="T7" fmla="*/ 14 h 45"/>
                  <a:gd name="T8" fmla="*/ 175 w 175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5"/>
                  <a:gd name="T17" fmla="*/ 175 w 175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5">
                    <a:moveTo>
                      <a:pt x="175" y="45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5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40" name="Freeform 16"/>
              <p:cNvSpPr>
                <a:spLocks/>
              </p:cNvSpPr>
              <p:nvPr/>
            </p:nvSpPr>
            <p:spPr bwMode="auto">
              <a:xfrm>
                <a:off x="560" y="1120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41" name="Freeform 17"/>
              <p:cNvSpPr>
                <a:spLocks/>
              </p:cNvSpPr>
              <p:nvPr/>
            </p:nvSpPr>
            <p:spPr bwMode="auto">
              <a:xfrm>
                <a:off x="560" y="1111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0 h 47"/>
                  <a:gd name="T4" fmla="*/ 0 w 175"/>
                  <a:gd name="T5" fmla="*/ 0 h 47"/>
                  <a:gd name="T6" fmla="*/ 0 w 175"/>
                  <a:gd name="T7" fmla="*/ 16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42" name="Freeform 18"/>
              <p:cNvSpPr>
                <a:spLocks/>
              </p:cNvSpPr>
              <p:nvPr/>
            </p:nvSpPr>
            <p:spPr bwMode="auto">
              <a:xfrm>
                <a:off x="560" y="1165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4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43" name="Freeform 19"/>
              <p:cNvSpPr>
                <a:spLocks/>
              </p:cNvSpPr>
              <p:nvPr/>
            </p:nvSpPr>
            <p:spPr bwMode="auto">
              <a:xfrm>
                <a:off x="560" y="1155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44" name="Freeform 20"/>
              <p:cNvSpPr>
                <a:spLocks/>
              </p:cNvSpPr>
              <p:nvPr/>
            </p:nvSpPr>
            <p:spPr bwMode="auto">
              <a:xfrm>
                <a:off x="560" y="1207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4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4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45" name="Freeform 21"/>
              <p:cNvSpPr>
                <a:spLocks/>
              </p:cNvSpPr>
              <p:nvPr/>
            </p:nvSpPr>
            <p:spPr bwMode="auto">
              <a:xfrm>
                <a:off x="560" y="1200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46" name="Freeform 22"/>
              <p:cNvSpPr>
                <a:spLocks/>
              </p:cNvSpPr>
              <p:nvPr/>
            </p:nvSpPr>
            <p:spPr bwMode="auto">
              <a:xfrm>
                <a:off x="560" y="1252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47" name="Freeform 23"/>
              <p:cNvSpPr>
                <a:spLocks/>
              </p:cNvSpPr>
              <p:nvPr/>
            </p:nvSpPr>
            <p:spPr bwMode="auto">
              <a:xfrm>
                <a:off x="560" y="1245"/>
                <a:ext cx="175" cy="45"/>
              </a:xfrm>
              <a:custGeom>
                <a:avLst/>
                <a:gdLst>
                  <a:gd name="T0" fmla="*/ 175 w 175"/>
                  <a:gd name="T1" fmla="*/ 45 h 45"/>
                  <a:gd name="T2" fmla="*/ 175 w 175"/>
                  <a:gd name="T3" fmla="*/ 31 h 45"/>
                  <a:gd name="T4" fmla="*/ 0 w 175"/>
                  <a:gd name="T5" fmla="*/ 0 h 45"/>
                  <a:gd name="T6" fmla="*/ 0 w 175"/>
                  <a:gd name="T7" fmla="*/ 14 h 45"/>
                  <a:gd name="T8" fmla="*/ 175 w 175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5"/>
                  <a:gd name="T17" fmla="*/ 175 w 175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5">
                    <a:moveTo>
                      <a:pt x="175" y="45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5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48" name="Freeform 24"/>
              <p:cNvSpPr>
                <a:spLocks/>
              </p:cNvSpPr>
              <p:nvPr/>
            </p:nvSpPr>
            <p:spPr bwMode="auto">
              <a:xfrm>
                <a:off x="560" y="1297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49" name="Freeform 25"/>
              <p:cNvSpPr>
                <a:spLocks/>
              </p:cNvSpPr>
              <p:nvPr/>
            </p:nvSpPr>
            <p:spPr bwMode="auto">
              <a:xfrm>
                <a:off x="560" y="1290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4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50" name="Freeform 26"/>
              <p:cNvSpPr>
                <a:spLocks noEditPoints="1"/>
              </p:cNvSpPr>
              <p:nvPr/>
            </p:nvSpPr>
            <p:spPr bwMode="auto">
              <a:xfrm>
                <a:off x="473" y="789"/>
                <a:ext cx="798" cy="983"/>
              </a:xfrm>
              <a:custGeom>
                <a:avLst/>
                <a:gdLst>
                  <a:gd name="T0" fmla="*/ 2593998 w 338"/>
                  <a:gd name="T1" fmla="*/ 48538 h 416"/>
                  <a:gd name="T2" fmla="*/ 4245506 w 338"/>
                  <a:gd name="T3" fmla="*/ 347127 h 416"/>
                  <a:gd name="T4" fmla="*/ 4191499 w 338"/>
                  <a:gd name="T5" fmla="*/ 4450799 h 416"/>
                  <a:gd name="T6" fmla="*/ 1700163 w 338"/>
                  <a:gd name="T7" fmla="*/ 5288007 h 416"/>
                  <a:gd name="T8" fmla="*/ 48350 w 338"/>
                  <a:gd name="T9" fmla="*/ 4988622 h 416"/>
                  <a:gd name="T10" fmla="*/ 102189 w 338"/>
                  <a:gd name="T11" fmla="*/ 896354 h 416"/>
                  <a:gd name="T12" fmla="*/ 2593998 w 338"/>
                  <a:gd name="T13" fmla="*/ 48538 h 416"/>
                  <a:gd name="T14" fmla="*/ 2593998 w 338"/>
                  <a:gd name="T15" fmla="*/ 0 h 416"/>
                  <a:gd name="T16" fmla="*/ 2577561 w 338"/>
                  <a:gd name="T17" fmla="*/ 0 h 416"/>
                  <a:gd name="T18" fmla="*/ 75182 w 338"/>
                  <a:gd name="T19" fmla="*/ 847814 h 416"/>
                  <a:gd name="T20" fmla="*/ 48350 w 338"/>
                  <a:gd name="T21" fmla="*/ 896354 h 416"/>
                  <a:gd name="T22" fmla="*/ 0 w 338"/>
                  <a:gd name="T23" fmla="*/ 4988622 h 416"/>
                  <a:gd name="T24" fmla="*/ 38427 w 338"/>
                  <a:gd name="T25" fmla="*/ 5042016 h 416"/>
                  <a:gd name="T26" fmla="*/ 1688268 w 338"/>
                  <a:gd name="T27" fmla="*/ 5335370 h 416"/>
                  <a:gd name="T28" fmla="*/ 1700163 w 338"/>
                  <a:gd name="T29" fmla="*/ 5335370 h 416"/>
                  <a:gd name="T30" fmla="*/ 1716446 w 338"/>
                  <a:gd name="T31" fmla="*/ 5335370 h 416"/>
                  <a:gd name="T32" fmla="*/ 4203460 w 338"/>
                  <a:gd name="T33" fmla="*/ 4487931 h 416"/>
                  <a:gd name="T34" fmla="*/ 4245506 w 338"/>
                  <a:gd name="T35" fmla="*/ 4450799 h 416"/>
                  <a:gd name="T36" fmla="*/ 4293688 w 338"/>
                  <a:gd name="T37" fmla="*/ 347127 h 416"/>
                  <a:gd name="T38" fmla="*/ 4257313 w 338"/>
                  <a:gd name="T39" fmla="*/ 293662 h 416"/>
                  <a:gd name="T40" fmla="*/ 2605432 w 338"/>
                  <a:gd name="T41" fmla="*/ 0 h 416"/>
                  <a:gd name="T42" fmla="*/ 2593998 w 338"/>
                  <a:gd name="T43" fmla="*/ 0 h 41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38"/>
                  <a:gd name="T67" fmla="*/ 0 h 416"/>
                  <a:gd name="T68" fmla="*/ 338 w 338"/>
                  <a:gd name="T69" fmla="*/ 416 h 41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38" h="416">
                    <a:moveTo>
                      <a:pt x="204" y="4"/>
                    </a:moveTo>
                    <a:cubicBezTo>
                      <a:pt x="334" y="27"/>
                      <a:pt x="334" y="27"/>
                      <a:pt x="334" y="2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134" y="412"/>
                      <a:pt x="134" y="412"/>
                      <a:pt x="134" y="412"/>
                    </a:cubicBezTo>
                    <a:cubicBezTo>
                      <a:pt x="4" y="389"/>
                      <a:pt x="4" y="389"/>
                      <a:pt x="4" y="38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204" y="4"/>
                      <a:pt x="204" y="4"/>
                      <a:pt x="204" y="4"/>
                    </a:cubicBezTo>
                    <a:moveTo>
                      <a:pt x="204" y="0"/>
                    </a:moveTo>
                    <a:cubicBezTo>
                      <a:pt x="204" y="0"/>
                      <a:pt x="203" y="0"/>
                      <a:pt x="203" y="0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5" y="66"/>
                      <a:pt x="4" y="68"/>
                      <a:pt x="4" y="70"/>
                    </a:cubicBezTo>
                    <a:cubicBezTo>
                      <a:pt x="0" y="389"/>
                      <a:pt x="0" y="389"/>
                      <a:pt x="0" y="389"/>
                    </a:cubicBezTo>
                    <a:cubicBezTo>
                      <a:pt x="0" y="391"/>
                      <a:pt x="1" y="393"/>
                      <a:pt x="3" y="393"/>
                    </a:cubicBezTo>
                    <a:cubicBezTo>
                      <a:pt x="133" y="416"/>
                      <a:pt x="133" y="416"/>
                      <a:pt x="133" y="416"/>
                    </a:cubicBezTo>
                    <a:cubicBezTo>
                      <a:pt x="133" y="416"/>
                      <a:pt x="133" y="416"/>
                      <a:pt x="134" y="416"/>
                    </a:cubicBezTo>
                    <a:cubicBezTo>
                      <a:pt x="134" y="416"/>
                      <a:pt x="134" y="416"/>
                      <a:pt x="135" y="416"/>
                    </a:cubicBezTo>
                    <a:cubicBezTo>
                      <a:pt x="331" y="350"/>
                      <a:pt x="331" y="350"/>
                      <a:pt x="331" y="350"/>
                    </a:cubicBezTo>
                    <a:cubicBezTo>
                      <a:pt x="333" y="350"/>
                      <a:pt x="334" y="348"/>
                      <a:pt x="334" y="347"/>
                    </a:cubicBezTo>
                    <a:cubicBezTo>
                      <a:pt x="338" y="27"/>
                      <a:pt x="338" y="27"/>
                      <a:pt x="338" y="27"/>
                    </a:cubicBezTo>
                    <a:cubicBezTo>
                      <a:pt x="338" y="25"/>
                      <a:pt x="336" y="23"/>
                      <a:pt x="335" y="2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204" y="0"/>
                      <a:pt x="204" y="0"/>
                      <a:pt x="204" y="0"/>
                    </a:cubicBezTo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246" name="Group 27"/>
            <p:cNvGrpSpPr>
              <a:grpSpLocks/>
            </p:cNvGrpSpPr>
            <p:nvPr/>
          </p:nvGrpSpPr>
          <p:grpSpPr bwMode="auto">
            <a:xfrm>
              <a:off x="4524" y="3929"/>
              <a:ext cx="791" cy="357"/>
              <a:chOff x="1479" y="1007"/>
              <a:chExt cx="791" cy="357"/>
            </a:xfrm>
          </p:grpSpPr>
          <p:sp>
            <p:nvSpPr>
              <p:cNvPr id="304" name="Rectangle 28"/>
              <p:cNvSpPr>
                <a:spLocks noChangeArrowheads="1"/>
              </p:cNvSpPr>
              <p:nvPr/>
            </p:nvSpPr>
            <p:spPr bwMode="auto">
              <a:xfrm>
                <a:off x="1795" y="1354"/>
                <a:ext cx="1" cy="1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Aft>
                    <a:spcPct val="0"/>
                  </a:spcAft>
                </a:pPr>
                <a:endParaRPr lang="en-US" sz="16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5" name="Freeform 29"/>
              <p:cNvSpPr>
                <a:spLocks noEditPoints="1"/>
              </p:cNvSpPr>
              <p:nvPr/>
            </p:nvSpPr>
            <p:spPr bwMode="auto">
              <a:xfrm>
                <a:off x="1488" y="1170"/>
                <a:ext cx="310" cy="184"/>
              </a:xfrm>
              <a:custGeom>
                <a:avLst/>
                <a:gdLst>
                  <a:gd name="T0" fmla="*/ 248 w 310"/>
                  <a:gd name="T1" fmla="*/ 45 h 184"/>
                  <a:gd name="T2" fmla="*/ 215 w 310"/>
                  <a:gd name="T3" fmla="*/ 57 h 184"/>
                  <a:gd name="T4" fmla="*/ 210 w 310"/>
                  <a:gd name="T5" fmla="*/ 43 h 184"/>
                  <a:gd name="T6" fmla="*/ 218 w 310"/>
                  <a:gd name="T7" fmla="*/ 40 h 184"/>
                  <a:gd name="T8" fmla="*/ 2 w 310"/>
                  <a:gd name="T9" fmla="*/ 0 h 184"/>
                  <a:gd name="T10" fmla="*/ 0 w 310"/>
                  <a:gd name="T11" fmla="*/ 121 h 184"/>
                  <a:gd name="T12" fmla="*/ 36 w 310"/>
                  <a:gd name="T13" fmla="*/ 109 h 184"/>
                  <a:gd name="T14" fmla="*/ 40 w 310"/>
                  <a:gd name="T15" fmla="*/ 123 h 184"/>
                  <a:gd name="T16" fmla="*/ 14 w 310"/>
                  <a:gd name="T17" fmla="*/ 132 h 184"/>
                  <a:gd name="T18" fmla="*/ 307 w 310"/>
                  <a:gd name="T19" fmla="*/ 184 h 184"/>
                  <a:gd name="T20" fmla="*/ 310 w 310"/>
                  <a:gd name="T21" fmla="*/ 54 h 184"/>
                  <a:gd name="T22" fmla="*/ 248 w 310"/>
                  <a:gd name="T23" fmla="*/ 45 h 184"/>
                  <a:gd name="T24" fmla="*/ 54 w 310"/>
                  <a:gd name="T25" fmla="*/ 118 h 184"/>
                  <a:gd name="T26" fmla="*/ 50 w 310"/>
                  <a:gd name="T27" fmla="*/ 102 h 184"/>
                  <a:gd name="T28" fmla="*/ 88 w 310"/>
                  <a:gd name="T29" fmla="*/ 88 h 184"/>
                  <a:gd name="T30" fmla="*/ 95 w 310"/>
                  <a:gd name="T31" fmla="*/ 104 h 184"/>
                  <a:gd name="T32" fmla="*/ 54 w 310"/>
                  <a:gd name="T33" fmla="*/ 118 h 184"/>
                  <a:gd name="T34" fmla="*/ 109 w 310"/>
                  <a:gd name="T35" fmla="*/ 97 h 184"/>
                  <a:gd name="T36" fmla="*/ 104 w 310"/>
                  <a:gd name="T37" fmla="*/ 83 h 184"/>
                  <a:gd name="T38" fmla="*/ 142 w 310"/>
                  <a:gd name="T39" fmla="*/ 69 h 184"/>
                  <a:gd name="T40" fmla="*/ 147 w 310"/>
                  <a:gd name="T41" fmla="*/ 83 h 184"/>
                  <a:gd name="T42" fmla="*/ 109 w 310"/>
                  <a:gd name="T43" fmla="*/ 97 h 184"/>
                  <a:gd name="T44" fmla="*/ 163 w 310"/>
                  <a:gd name="T45" fmla="*/ 78 h 184"/>
                  <a:gd name="T46" fmla="*/ 156 w 310"/>
                  <a:gd name="T47" fmla="*/ 62 h 184"/>
                  <a:gd name="T48" fmla="*/ 194 w 310"/>
                  <a:gd name="T49" fmla="*/ 47 h 184"/>
                  <a:gd name="T50" fmla="*/ 201 w 310"/>
                  <a:gd name="T51" fmla="*/ 64 h 184"/>
                  <a:gd name="T52" fmla="*/ 163 w 310"/>
                  <a:gd name="T53" fmla="*/ 78 h 18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10"/>
                  <a:gd name="T82" fmla="*/ 0 h 184"/>
                  <a:gd name="T83" fmla="*/ 310 w 310"/>
                  <a:gd name="T84" fmla="*/ 184 h 184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10" h="184">
                    <a:moveTo>
                      <a:pt x="248" y="45"/>
                    </a:moveTo>
                    <a:lnTo>
                      <a:pt x="215" y="57"/>
                    </a:lnTo>
                    <a:lnTo>
                      <a:pt x="210" y="43"/>
                    </a:lnTo>
                    <a:lnTo>
                      <a:pt x="218" y="40"/>
                    </a:lnTo>
                    <a:lnTo>
                      <a:pt x="2" y="0"/>
                    </a:lnTo>
                    <a:lnTo>
                      <a:pt x="0" y="121"/>
                    </a:lnTo>
                    <a:lnTo>
                      <a:pt x="36" y="109"/>
                    </a:lnTo>
                    <a:lnTo>
                      <a:pt x="40" y="123"/>
                    </a:lnTo>
                    <a:lnTo>
                      <a:pt x="14" y="132"/>
                    </a:lnTo>
                    <a:lnTo>
                      <a:pt x="307" y="184"/>
                    </a:lnTo>
                    <a:lnTo>
                      <a:pt x="310" y="54"/>
                    </a:lnTo>
                    <a:lnTo>
                      <a:pt x="248" y="45"/>
                    </a:lnTo>
                    <a:close/>
                    <a:moveTo>
                      <a:pt x="54" y="118"/>
                    </a:moveTo>
                    <a:lnTo>
                      <a:pt x="50" y="102"/>
                    </a:lnTo>
                    <a:lnTo>
                      <a:pt x="88" y="88"/>
                    </a:lnTo>
                    <a:lnTo>
                      <a:pt x="95" y="104"/>
                    </a:lnTo>
                    <a:lnTo>
                      <a:pt x="54" y="118"/>
                    </a:lnTo>
                    <a:close/>
                    <a:moveTo>
                      <a:pt x="109" y="97"/>
                    </a:moveTo>
                    <a:lnTo>
                      <a:pt x="104" y="83"/>
                    </a:lnTo>
                    <a:lnTo>
                      <a:pt x="142" y="69"/>
                    </a:lnTo>
                    <a:lnTo>
                      <a:pt x="147" y="83"/>
                    </a:lnTo>
                    <a:lnTo>
                      <a:pt x="109" y="97"/>
                    </a:lnTo>
                    <a:close/>
                    <a:moveTo>
                      <a:pt x="163" y="78"/>
                    </a:moveTo>
                    <a:lnTo>
                      <a:pt x="156" y="62"/>
                    </a:lnTo>
                    <a:lnTo>
                      <a:pt x="194" y="47"/>
                    </a:lnTo>
                    <a:lnTo>
                      <a:pt x="201" y="64"/>
                    </a:lnTo>
                    <a:lnTo>
                      <a:pt x="163" y="78"/>
                    </a:lnTo>
                    <a:close/>
                  </a:path>
                </a:pathLst>
              </a:custGeom>
              <a:solidFill>
                <a:srgbClr val="73CE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06" name="Rectangle 30"/>
              <p:cNvSpPr>
                <a:spLocks noChangeArrowheads="1"/>
              </p:cNvSpPr>
              <p:nvPr/>
            </p:nvSpPr>
            <p:spPr bwMode="auto">
              <a:xfrm>
                <a:off x="1795" y="1354"/>
                <a:ext cx="1" cy="1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Aft>
                    <a:spcPct val="0"/>
                  </a:spcAft>
                </a:pPr>
                <a:endParaRPr lang="en-US" sz="16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7" name="Freeform 31"/>
              <p:cNvSpPr>
                <a:spLocks noEditPoints="1"/>
              </p:cNvSpPr>
              <p:nvPr/>
            </p:nvSpPr>
            <p:spPr bwMode="auto">
              <a:xfrm>
                <a:off x="1795" y="1071"/>
                <a:ext cx="466" cy="283"/>
              </a:xfrm>
              <a:custGeom>
                <a:avLst/>
                <a:gdLst>
                  <a:gd name="T0" fmla="*/ 2555753 w 197"/>
                  <a:gd name="T1" fmla="*/ 0 h 120"/>
                  <a:gd name="T2" fmla="*/ 1426440 w 197"/>
                  <a:gd name="T3" fmla="*/ 360740 h 120"/>
                  <a:gd name="T4" fmla="*/ 1491096 w 197"/>
                  <a:gd name="T5" fmla="*/ 376951 h 120"/>
                  <a:gd name="T6" fmla="*/ 1482294 w 197"/>
                  <a:gd name="T7" fmla="*/ 462080 h 120"/>
                  <a:gd name="T8" fmla="*/ 1256991 w 197"/>
                  <a:gd name="T9" fmla="*/ 426847 h 120"/>
                  <a:gd name="T10" fmla="*/ 1256991 w 197"/>
                  <a:gd name="T11" fmla="*/ 415463 h 120"/>
                  <a:gd name="T12" fmla="*/ 11555 w 197"/>
                  <a:gd name="T13" fmla="*/ 814283 h 120"/>
                  <a:gd name="T14" fmla="*/ 11555 w 197"/>
                  <a:gd name="T15" fmla="*/ 814283 h 120"/>
                  <a:gd name="T16" fmla="*/ 0 w 197"/>
                  <a:gd name="T17" fmla="*/ 1505162 h 120"/>
                  <a:gd name="T18" fmla="*/ 2545761 w 197"/>
                  <a:gd name="T19" fmla="*/ 692652 h 120"/>
                  <a:gd name="T20" fmla="*/ 2555753 w 197"/>
                  <a:gd name="T21" fmla="*/ 0 h 120"/>
                  <a:gd name="T22" fmla="*/ 1776108 w 197"/>
                  <a:gd name="T23" fmla="*/ 525390 h 120"/>
                  <a:gd name="T24" fmla="*/ 1558718 w 197"/>
                  <a:gd name="T25" fmla="*/ 478254 h 120"/>
                  <a:gd name="T26" fmla="*/ 1586051 w 197"/>
                  <a:gd name="T27" fmla="*/ 398815 h 120"/>
                  <a:gd name="T28" fmla="*/ 1803657 w 197"/>
                  <a:gd name="T29" fmla="*/ 442315 h 120"/>
                  <a:gd name="T30" fmla="*/ 1776108 w 197"/>
                  <a:gd name="T31" fmla="*/ 525390 h 120"/>
                  <a:gd name="T32" fmla="*/ 2089009 w 197"/>
                  <a:gd name="T33" fmla="*/ 591128 h 120"/>
                  <a:gd name="T34" fmla="*/ 1871567 w 197"/>
                  <a:gd name="T35" fmla="*/ 536773 h 120"/>
                  <a:gd name="T36" fmla="*/ 1880147 w 197"/>
                  <a:gd name="T37" fmla="*/ 451623 h 120"/>
                  <a:gd name="T38" fmla="*/ 2100721 w 197"/>
                  <a:gd name="T39" fmla="*/ 501547 h 120"/>
                  <a:gd name="T40" fmla="*/ 2089009 w 197"/>
                  <a:gd name="T41" fmla="*/ 591128 h 120"/>
                  <a:gd name="T42" fmla="*/ 2402795 w 197"/>
                  <a:gd name="T43" fmla="*/ 638231 h 120"/>
                  <a:gd name="T44" fmla="*/ 2177280 w 197"/>
                  <a:gd name="T45" fmla="*/ 600099 h 120"/>
                  <a:gd name="T46" fmla="*/ 2193959 w 197"/>
                  <a:gd name="T47" fmla="*/ 517008 h 120"/>
                  <a:gd name="T48" fmla="*/ 2413639 w 197"/>
                  <a:gd name="T49" fmla="*/ 564283 h 120"/>
                  <a:gd name="T50" fmla="*/ 2402795 w 197"/>
                  <a:gd name="T51" fmla="*/ 638231 h 120"/>
                  <a:gd name="T52" fmla="*/ 2506870 w 197"/>
                  <a:gd name="T53" fmla="*/ 665828 h 120"/>
                  <a:gd name="T54" fmla="*/ 2491097 w 197"/>
                  <a:gd name="T55" fmla="*/ 665828 h 120"/>
                  <a:gd name="T56" fmla="*/ 2506870 w 197"/>
                  <a:gd name="T57" fmla="*/ 574983 h 120"/>
                  <a:gd name="T58" fmla="*/ 2518425 w 197"/>
                  <a:gd name="T59" fmla="*/ 574983 h 120"/>
                  <a:gd name="T60" fmla="*/ 2506870 w 197"/>
                  <a:gd name="T61" fmla="*/ 665828 h 12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97"/>
                  <a:gd name="T94" fmla="*/ 0 h 120"/>
                  <a:gd name="T95" fmla="*/ 197 w 197"/>
                  <a:gd name="T96" fmla="*/ 120 h 120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97" h="120">
                    <a:moveTo>
                      <a:pt x="197" y="0"/>
                    </a:moveTo>
                    <a:cubicBezTo>
                      <a:pt x="110" y="29"/>
                      <a:pt x="110" y="29"/>
                      <a:pt x="110" y="29"/>
                    </a:cubicBezTo>
                    <a:cubicBezTo>
                      <a:pt x="111" y="29"/>
                      <a:pt x="113" y="30"/>
                      <a:pt x="115" y="30"/>
                    </a:cubicBezTo>
                    <a:cubicBezTo>
                      <a:pt x="114" y="37"/>
                      <a:pt x="114" y="37"/>
                      <a:pt x="114" y="37"/>
                    </a:cubicBezTo>
                    <a:cubicBezTo>
                      <a:pt x="108" y="36"/>
                      <a:pt x="102" y="35"/>
                      <a:pt x="97" y="34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1" y="65"/>
                      <a:pt x="1" y="65"/>
                      <a:pt x="1" y="65"/>
                    </a:cubicBezTo>
                    <a:cubicBezTo>
                      <a:pt x="1" y="65"/>
                      <a:pt x="1" y="65"/>
                      <a:pt x="1" y="65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196" y="55"/>
                      <a:pt x="196" y="55"/>
                      <a:pt x="196" y="55"/>
                    </a:cubicBezTo>
                    <a:lnTo>
                      <a:pt x="197" y="0"/>
                    </a:lnTo>
                    <a:close/>
                    <a:moveTo>
                      <a:pt x="137" y="42"/>
                    </a:moveTo>
                    <a:cubicBezTo>
                      <a:pt x="132" y="41"/>
                      <a:pt x="126" y="39"/>
                      <a:pt x="120" y="38"/>
                    </a:cubicBezTo>
                    <a:cubicBezTo>
                      <a:pt x="122" y="32"/>
                      <a:pt x="122" y="32"/>
                      <a:pt x="122" y="32"/>
                    </a:cubicBezTo>
                    <a:cubicBezTo>
                      <a:pt x="127" y="33"/>
                      <a:pt x="133" y="34"/>
                      <a:pt x="139" y="35"/>
                    </a:cubicBezTo>
                    <a:lnTo>
                      <a:pt x="137" y="42"/>
                    </a:lnTo>
                    <a:close/>
                    <a:moveTo>
                      <a:pt x="161" y="47"/>
                    </a:moveTo>
                    <a:cubicBezTo>
                      <a:pt x="156" y="45"/>
                      <a:pt x="150" y="44"/>
                      <a:pt x="144" y="43"/>
                    </a:cubicBezTo>
                    <a:cubicBezTo>
                      <a:pt x="145" y="36"/>
                      <a:pt x="145" y="36"/>
                      <a:pt x="145" y="36"/>
                    </a:cubicBezTo>
                    <a:cubicBezTo>
                      <a:pt x="151" y="38"/>
                      <a:pt x="157" y="39"/>
                      <a:pt x="162" y="40"/>
                    </a:cubicBezTo>
                    <a:lnTo>
                      <a:pt x="161" y="47"/>
                    </a:lnTo>
                    <a:close/>
                    <a:moveTo>
                      <a:pt x="185" y="51"/>
                    </a:moveTo>
                    <a:cubicBezTo>
                      <a:pt x="180" y="50"/>
                      <a:pt x="175" y="49"/>
                      <a:pt x="168" y="48"/>
                    </a:cubicBezTo>
                    <a:cubicBezTo>
                      <a:pt x="169" y="41"/>
                      <a:pt x="169" y="41"/>
                      <a:pt x="169" y="41"/>
                    </a:cubicBezTo>
                    <a:cubicBezTo>
                      <a:pt x="176" y="43"/>
                      <a:pt x="182" y="44"/>
                      <a:pt x="186" y="45"/>
                    </a:cubicBezTo>
                    <a:lnTo>
                      <a:pt x="185" y="51"/>
                    </a:lnTo>
                    <a:close/>
                    <a:moveTo>
                      <a:pt x="193" y="53"/>
                    </a:moveTo>
                    <a:cubicBezTo>
                      <a:pt x="193" y="53"/>
                      <a:pt x="192" y="53"/>
                      <a:pt x="192" y="53"/>
                    </a:cubicBezTo>
                    <a:cubicBezTo>
                      <a:pt x="193" y="46"/>
                      <a:pt x="193" y="46"/>
                      <a:pt x="193" y="46"/>
                    </a:cubicBezTo>
                    <a:cubicBezTo>
                      <a:pt x="194" y="46"/>
                      <a:pt x="194" y="46"/>
                      <a:pt x="194" y="46"/>
                    </a:cubicBezTo>
                    <a:lnTo>
                      <a:pt x="193" y="53"/>
                    </a:lnTo>
                    <a:close/>
                  </a:path>
                </a:pathLst>
              </a:custGeom>
              <a:solidFill>
                <a:srgbClr val="48BC2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08" name="Freeform 32"/>
              <p:cNvSpPr>
                <a:spLocks noEditPoints="1"/>
              </p:cNvSpPr>
              <p:nvPr/>
            </p:nvSpPr>
            <p:spPr bwMode="auto">
              <a:xfrm>
                <a:off x="1490" y="1017"/>
                <a:ext cx="771" cy="207"/>
              </a:xfrm>
              <a:custGeom>
                <a:avLst/>
                <a:gdLst>
                  <a:gd name="T0" fmla="*/ 1175446 w 326"/>
                  <a:gd name="T1" fmla="*/ 1001052 h 88"/>
                  <a:gd name="T2" fmla="*/ 1346727 w 326"/>
                  <a:gd name="T3" fmla="*/ 939175 h 88"/>
                  <a:gd name="T4" fmla="*/ 1375287 w 326"/>
                  <a:gd name="T5" fmla="*/ 1012197 h 88"/>
                  <a:gd name="T6" fmla="*/ 1346727 w 326"/>
                  <a:gd name="T7" fmla="*/ 1027263 h 88"/>
                  <a:gd name="T8" fmla="*/ 1680640 w 326"/>
                  <a:gd name="T9" fmla="*/ 1074356 h 88"/>
                  <a:gd name="T10" fmla="*/ 2923627 w 326"/>
                  <a:gd name="T11" fmla="*/ 686259 h 88"/>
                  <a:gd name="T12" fmla="*/ 2940587 w 326"/>
                  <a:gd name="T13" fmla="*/ 612943 h 88"/>
                  <a:gd name="T14" fmla="*/ 3092848 w 326"/>
                  <a:gd name="T15" fmla="*/ 632736 h 88"/>
                  <a:gd name="T16" fmla="*/ 4219772 w 326"/>
                  <a:gd name="T17" fmla="*/ 280222 h 88"/>
                  <a:gd name="T18" fmla="*/ 2538969 w 326"/>
                  <a:gd name="T19" fmla="*/ 0 h 88"/>
                  <a:gd name="T20" fmla="*/ 0 w 326"/>
                  <a:gd name="T21" fmla="*/ 793847 h 88"/>
                  <a:gd name="T22" fmla="*/ 0 w 326"/>
                  <a:gd name="T23" fmla="*/ 793847 h 88"/>
                  <a:gd name="T24" fmla="*/ 0 w 326"/>
                  <a:gd name="T25" fmla="*/ 793847 h 88"/>
                  <a:gd name="T26" fmla="*/ 1175446 w 326"/>
                  <a:gd name="T27" fmla="*/ 1001052 h 88"/>
                  <a:gd name="T28" fmla="*/ 2627166 w 326"/>
                  <a:gd name="T29" fmla="*/ 549075 h 88"/>
                  <a:gd name="T30" fmla="*/ 2638700 w 326"/>
                  <a:gd name="T31" fmla="*/ 549075 h 88"/>
                  <a:gd name="T32" fmla="*/ 2847289 w 326"/>
                  <a:gd name="T33" fmla="*/ 587000 h 88"/>
                  <a:gd name="T34" fmla="*/ 2835435 w 326"/>
                  <a:gd name="T35" fmla="*/ 668321 h 88"/>
                  <a:gd name="T36" fmla="*/ 2615246 w 326"/>
                  <a:gd name="T37" fmla="*/ 632736 h 88"/>
                  <a:gd name="T38" fmla="*/ 2615246 w 326"/>
                  <a:gd name="T39" fmla="*/ 621725 h 88"/>
                  <a:gd name="T40" fmla="*/ 2627166 w 326"/>
                  <a:gd name="T41" fmla="*/ 549075 h 88"/>
                  <a:gd name="T42" fmla="*/ 2333318 w 326"/>
                  <a:gd name="T43" fmla="*/ 587000 h 88"/>
                  <a:gd name="T44" fmla="*/ 2333318 w 326"/>
                  <a:gd name="T45" fmla="*/ 587000 h 88"/>
                  <a:gd name="T46" fmla="*/ 2523415 w 326"/>
                  <a:gd name="T47" fmla="*/ 549075 h 88"/>
                  <a:gd name="T48" fmla="*/ 2538969 w 326"/>
                  <a:gd name="T49" fmla="*/ 632736 h 88"/>
                  <a:gd name="T50" fmla="*/ 2353969 w 326"/>
                  <a:gd name="T51" fmla="*/ 668321 h 88"/>
                  <a:gd name="T52" fmla="*/ 2333318 w 326"/>
                  <a:gd name="T53" fmla="*/ 668321 h 88"/>
                  <a:gd name="T54" fmla="*/ 2333318 w 326"/>
                  <a:gd name="T55" fmla="*/ 668321 h 88"/>
                  <a:gd name="T56" fmla="*/ 2306047 w 326"/>
                  <a:gd name="T57" fmla="*/ 596960 h 88"/>
                  <a:gd name="T58" fmla="*/ 2333318 w 326"/>
                  <a:gd name="T59" fmla="*/ 587000 h 88"/>
                  <a:gd name="T60" fmla="*/ 2211249 w 326"/>
                  <a:gd name="T61" fmla="*/ 621725 h 88"/>
                  <a:gd name="T62" fmla="*/ 2255113 w 326"/>
                  <a:gd name="T63" fmla="*/ 705769 h 88"/>
                  <a:gd name="T64" fmla="*/ 2048627 w 326"/>
                  <a:gd name="T65" fmla="*/ 782702 h 88"/>
                  <a:gd name="T66" fmla="*/ 2009233 w 326"/>
                  <a:gd name="T67" fmla="*/ 694525 h 88"/>
                  <a:gd name="T68" fmla="*/ 2211249 w 326"/>
                  <a:gd name="T69" fmla="*/ 621725 h 88"/>
                  <a:gd name="T70" fmla="*/ 1926133 w 326"/>
                  <a:gd name="T71" fmla="*/ 731997 h 88"/>
                  <a:gd name="T72" fmla="*/ 1953837 w 326"/>
                  <a:gd name="T73" fmla="*/ 805366 h 88"/>
                  <a:gd name="T74" fmla="*/ 1745182 w 326"/>
                  <a:gd name="T75" fmla="*/ 877525 h 88"/>
                  <a:gd name="T76" fmla="*/ 1724531 w 326"/>
                  <a:gd name="T77" fmla="*/ 805366 h 88"/>
                  <a:gd name="T78" fmla="*/ 1926133 w 326"/>
                  <a:gd name="T79" fmla="*/ 731997 h 88"/>
                  <a:gd name="T80" fmla="*/ 1631798 w 326"/>
                  <a:gd name="T81" fmla="*/ 828412 h 88"/>
                  <a:gd name="T82" fmla="*/ 1668749 w 326"/>
                  <a:gd name="T83" fmla="*/ 912886 h 88"/>
                  <a:gd name="T84" fmla="*/ 1460518 w 326"/>
                  <a:gd name="T85" fmla="*/ 989820 h 88"/>
                  <a:gd name="T86" fmla="*/ 1423228 w 326"/>
                  <a:gd name="T87" fmla="*/ 901732 h 88"/>
                  <a:gd name="T88" fmla="*/ 1631798 w 326"/>
                  <a:gd name="T89" fmla="*/ 828412 h 8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326"/>
                  <a:gd name="T136" fmla="*/ 0 h 88"/>
                  <a:gd name="T137" fmla="*/ 326 w 326"/>
                  <a:gd name="T138" fmla="*/ 88 h 88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326" h="88">
                    <a:moveTo>
                      <a:pt x="91" y="82"/>
                    </a:moveTo>
                    <a:cubicBezTo>
                      <a:pt x="104" y="77"/>
                      <a:pt x="104" y="77"/>
                      <a:pt x="104" y="77"/>
                    </a:cubicBezTo>
                    <a:cubicBezTo>
                      <a:pt x="106" y="83"/>
                      <a:pt x="106" y="83"/>
                      <a:pt x="106" y="83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30" y="88"/>
                      <a:pt x="130" y="88"/>
                      <a:pt x="130" y="88"/>
                    </a:cubicBezTo>
                    <a:cubicBezTo>
                      <a:pt x="226" y="56"/>
                      <a:pt x="226" y="56"/>
                      <a:pt x="226" y="56"/>
                    </a:cubicBezTo>
                    <a:cubicBezTo>
                      <a:pt x="227" y="50"/>
                      <a:pt x="227" y="50"/>
                      <a:pt x="227" y="50"/>
                    </a:cubicBezTo>
                    <a:cubicBezTo>
                      <a:pt x="231" y="50"/>
                      <a:pt x="235" y="51"/>
                      <a:pt x="239" y="52"/>
                    </a:cubicBezTo>
                    <a:cubicBezTo>
                      <a:pt x="326" y="23"/>
                      <a:pt x="326" y="23"/>
                      <a:pt x="326" y="23"/>
                    </a:cubicBezTo>
                    <a:cubicBezTo>
                      <a:pt x="196" y="0"/>
                      <a:pt x="196" y="0"/>
                      <a:pt x="196" y="0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lnTo>
                      <a:pt x="91" y="82"/>
                    </a:lnTo>
                    <a:close/>
                    <a:moveTo>
                      <a:pt x="203" y="45"/>
                    </a:moveTo>
                    <a:cubicBezTo>
                      <a:pt x="204" y="45"/>
                      <a:pt x="204" y="45"/>
                      <a:pt x="204" y="45"/>
                    </a:cubicBezTo>
                    <a:cubicBezTo>
                      <a:pt x="205" y="45"/>
                      <a:pt x="212" y="47"/>
                      <a:pt x="220" y="48"/>
                    </a:cubicBezTo>
                    <a:cubicBezTo>
                      <a:pt x="219" y="55"/>
                      <a:pt x="219" y="55"/>
                      <a:pt x="219" y="55"/>
                    </a:cubicBezTo>
                    <a:cubicBezTo>
                      <a:pt x="210" y="53"/>
                      <a:pt x="204" y="52"/>
                      <a:pt x="202" y="52"/>
                    </a:cubicBezTo>
                    <a:cubicBezTo>
                      <a:pt x="202" y="52"/>
                      <a:pt x="202" y="52"/>
                      <a:pt x="202" y="51"/>
                    </a:cubicBezTo>
                    <a:lnTo>
                      <a:pt x="203" y="45"/>
                    </a:lnTo>
                    <a:close/>
                    <a:moveTo>
                      <a:pt x="180" y="48"/>
                    </a:moveTo>
                    <a:cubicBezTo>
                      <a:pt x="180" y="48"/>
                      <a:pt x="180" y="48"/>
                      <a:pt x="180" y="48"/>
                    </a:cubicBezTo>
                    <a:cubicBezTo>
                      <a:pt x="180" y="48"/>
                      <a:pt x="188" y="46"/>
                      <a:pt x="195" y="45"/>
                    </a:cubicBezTo>
                    <a:cubicBezTo>
                      <a:pt x="196" y="52"/>
                      <a:pt x="196" y="52"/>
                      <a:pt x="196" y="52"/>
                    </a:cubicBezTo>
                    <a:cubicBezTo>
                      <a:pt x="190" y="52"/>
                      <a:pt x="183" y="54"/>
                      <a:pt x="182" y="55"/>
                    </a:cubicBezTo>
                    <a:cubicBezTo>
                      <a:pt x="180" y="55"/>
                      <a:pt x="180" y="55"/>
                      <a:pt x="180" y="55"/>
                    </a:cubicBezTo>
                    <a:cubicBezTo>
                      <a:pt x="180" y="55"/>
                      <a:pt x="180" y="55"/>
                      <a:pt x="180" y="55"/>
                    </a:cubicBezTo>
                    <a:cubicBezTo>
                      <a:pt x="178" y="49"/>
                      <a:pt x="178" y="49"/>
                      <a:pt x="178" y="49"/>
                    </a:cubicBezTo>
                    <a:lnTo>
                      <a:pt x="180" y="48"/>
                    </a:lnTo>
                    <a:close/>
                    <a:moveTo>
                      <a:pt x="171" y="51"/>
                    </a:moveTo>
                    <a:cubicBezTo>
                      <a:pt x="174" y="58"/>
                      <a:pt x="174" y="58"/>
                      <a:pt x="174" y="58"/>
                    </a:cubicBezTo>
                    <a:cubicBezTo>
                      <a:pt x="158" y="64"/>
                      <a:pt x="158" y="64"/>
                      <a:pt x="158" y="64"/>
                    </a:cubicBezTo>
                    <a:cubicBezTo>
                      <a:pt x="155" y="57"/>
                      <a:pt x="155" y="57"/>
                      <a:pt x="155" y="57"/>
                    </a:cubicBezTo>
                    <a:lnTo>
                      <a:pt x="171" y="51"/>
                    </a:lnTo>
                    <a:close/>
                    <a:moveTo>
                      <a:pt x="149" y="60"/>
                    </a:moveTo>
                    <a:cubicBezTo>
                      <a:pt x="151" y="66"/>
                      <a:pt x="151" y="66"/>
                      <a:pt x="151" y="66"/>
                    </a:cubicBezTo>
                    <a:cubicBezTo>
                      <a:pt x="135" y="72"/>
                      <a:pt x="135" y="72"/>
                      <a:pt x="135" y="72"/>
                    </a:cubicBezTo>
                    <a:cubicBezTo>
                      <a:pt x="133" y="66"/>
                      <a:pt x="133" y="66"/>
                      <a:pt x="133" y="66"/>
                    </a:cubicBezTo>
                    <a:lnTo>
                      <a:pt x="149" y="60"/>
                    </a:lnTo>
                    <a:close/>
                    <a:moveTo>
                      <a:pt x="126" y="68"/>
                    </a:moveTo>
                    <a:cubicBezTo>
                      <a:pt x="129" y="75"/>
                      <a:pt x="129" y="75"/>
                      <a:pt x="129" y="75"/>
                    </a:cubicBezTo>
                    <a:cubicBezTo>
                      <a:pt x="113" y="81"/>
                      <a:pt x="113" y="81"/>
                      <a:pt x="113" y="81"/>
                    </a:cubicBezTo>
                    <a:cubicBezTo>
                      <a:pt x="110" y="74"/>
                      <a:pt x="110" y="74"/>
                      <a:pt x="110" y="74"/>
                    </a:cubicBezTo>
                    <a:lnTo>
                      <a:pt x="126" y="68"/>
                    </a:lnTo>
                    <a:close/>
                  </a:path>
                </a:pathLst>
              </a:custGeom>
              <a:solidFill>
                <a:srgbClr val="4ECE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09" name="Freeform 33"/>
              <p:cNvSpPr>
                <a:spLocks/>
              </p:cNvSpPr>
              <p:nvPr/>
            </p:nvSpPr>
            <p:spPr bwMode="auto">
              <a:xfrm>
                <a:off x="1490" y="1170"/>
                <a:ext cx="216" cy="40"/>
              </a:xfrm>
              <a:custGeom>
                <a:avLst/>
                <a:gdLst>
                  <a:gd name="T0" fmla="*/ 216 w 216"/>
                  <a:gd name="T1" fmla="*/ 40 h 40"/>
                  <a:gd name="T2" fmla="*/ 0 w 216"/>
                  <a:gd name="T3" fmla="*/ 0 h 40"/>
                  <a:gd name="T4" fmla="*/ 0 w 216"/>
                  <a:gd name="T5" fmla="*/ 0 h 40"/>
                  <a:gd name="T6" fmla="*/ 216 w 216"/>
                  <a:gd name="T7" fmla="*/ 40 h 40"/>
                  <a:gd name="T8" fmla="*/ 216 w 216"/>
                  <a:gd name="T9" fmla="*/ 4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40"/>
                  <a:gd name="T17" fmla="*/ 216 w 216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40">
                    <a:moveTo>
                      <a:pt x="216" y="40"/>
                    </a:moveTo>
                    <a:lnTo>
                      <a:pt x="0" y="0"/>
                    </a:lnTo>
                    <a:lnTo>
                      <a:pt x="216" y="40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10" name="Freeform 34"/>
              <p:cNvSpPr>
                <a:spLocks/>
              </p:cNvSpPr>
              <p:nvPr/>
            </p:nvSpPr>
            <p:spPr bwMode="auto">
              <a:xfrm>
                <a:off x="1736" y="1215"/>
                <a:ext cx="62" cy="9"/>
              </a:xfrm>
              <a:custGeom>
                <a:avLst/>
                <a:gdLst>
                  <a:gd name="T0" fmla="*/ 0 w 62"/>
                  <a:gd name="T1" fmla="*/ 0 h 9"/>
                  <a:gd name="T2" fmla="*/ 62 w 62"/>
                  <a:gd name="T3" fmla="*/ 9 h 9"/>
                  <a:gd name="T4" fmla="*/ 62 w 62"/>
                  <a:gd name="T5" fmla="*/ 9 h 9"/>
                  <a:gd name="T6" fmla="*/ 0 w 62"/>
                  <a:gd name="T7" fmla="*/ 0 h 9"/>
                  <a:gd name="T8" fmla="*/ 0 w 62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2"/>
                  <a:gd name="T16" fmla="*/ 0 h 9"/>
                  <a:gd name="T17" fmla="*/ 62 w 62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2" h="9">
                    <a:moveTo>
                      <a:pt x="0" y="0"/>
                    </a:moveTo>
                    <a:lnTo>
                      <a:pt x="62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11" name="Freeform 35"/>
              <p:cNvSpPr>
                <a:spLocks/>
              </p:cNvSpPr>
              <p:nvPr/>
            </p:nvSpPr>
            <p:spPr bwMode="auto">
              <a:xfrm>
                <a:off x="1483" y="1291"/>
                <a:ext cx="19" cy="16"/>
              </a:xfrm>
              <a:custGeom>
                <a:avLst/>
                <a:gdLst>
                  <a:gd name="T0" fmla="*/ 5 w 19"/>
                  <a:gd name="T1" fmla="*/ 0 h 16"/>
                  <a:gd name="T2" fmla="*/ 0 w 19"/>
                  <a:gd name="T3" fmla="*/ 2 h 16"/>
                  <a:gd name="T4" fmla="*/ 7 w 19"/>
                  <a:gd name="T5" fmla="*/ 16 h 16"/>
                  <a:gd name="T6" fmla="*/ 19 w 19"/>
                  <a:gd name="T7" fmla="*/ 11 h 16"/>
                  <a:gd name="T8" fmla="*/ 5 w 19"/>
                  <a:gd name="T9" fmla="*/ 9 h 16"/>
                  <a:gd name="T10" fmla="*/ 5 w 19"/>
                  <a:gd name="T11" fmla="*/ 0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"/>
                  <a:gd name="T19" fmla="*/ 0 h 16"/>
                  <a:gd name="T20" fmla="*/ 19 w 19"/>
                  <a:gd name="T21" fmla="*/ 16 h 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" h="16">
                    <a:moveTo>
                      <a:pt x="5" y="0"/>
                    </a:moveTo>
                    <a:lnTo>
                      <a:pt x="0" y="2"/>
                    </a:lnTo>
                    <a:lnTo>
                      <a:pt x="7" y="16"/>
                    </a:lnTo>
                    <a:lnTo>
                      <a:pt x="19" y="11"/>
                    </a:lnTo>
                    <a:lnTo>
                      <a:pt x="5" y="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12" name="Freeform 36"/>
              <p:cNvSpPr>
                <a:spLocks/>
              </p:cNvSpPr>
              <p:nvPr/>
            </p:nvSpPr>
            <p:spPr bwMode="auto">
              <a:xfrm>
                <a:off x="1538" y="1258"/>
                <a:ext cx="45" cy="30"/>
              </a:xfrm>
              <a:custGeom>
                <a:avLst/>
                <a:gdLst>
                  <a:gd name="T0" fmla="*/ 0 w 45"/>
                  <a:gd name="T1" fmla="*/ 14 h 30"/>
                  <a:gd name="T2" fmla="*/ 4 w 45"/>
                  <a:gd name="T3" fmla="*/ 30 h 30"/>
                  <a:gd name="T4" fmla="*/ 45 w 45"/>
                  <a:gd name="T5" fmla="*/ 16 h 30"/>
                  <a:gd name="T6" fmla="*/ 38 w 45"/>
                  <a:gd name="T7" fmla="*/ 0 h 30"/>
                  <a:gd name="T8" fmla="*/ 0 w 45"/>
                  <a:gd name="T9" fmla="*/ 14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"/>
                  <a:gd name="T16" fmla="*/ 0 h 30"/>
                  <a:gd name="T17" fmla="*/ 45 w 45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" h="30">
                    <a:moveTo>
                      <a:pt x="0" y="14"/>
                    </a:moveTo>
                    <a:lnTo>
                      <a:pt x="4" y="30"/>
                    </a:lnTo>
                    <a:lnTo>
                      <a:pt x="45" y="16"/>
                    </a:lnTo>
                    <a:lnTo>
                      <a:pt x="38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51AC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13" name="Freeform 37"/>
              <p:cNvSpPr>
                <a:spLocks/>
              </p:cNvSpPr>
              <p:nvPr/>
            </p:nvSpPr>
            <p:spPr bwMode="auto">
              <a:xfrm>
                <a:off x="1644" y="1217"/>
                <a:ext cx="45" cy="31"/>
              </a:xfrm>
              <a:custGeom>
                <a:avLst/>
                <a:gdLst>
                  <a:gd name="T0" fmla="*/ 0 w 45"/>
                  <a:gd name="T1" fmla="*/ 15 h 31"/>
                  <a:gd name="T2" fmla="*/ 7 w 45"/>
                  <a:gd name="T3" fmla="*/ 31 h 31"/>
                  <a:gd name="T4" fmla="*/ 45 w 45"/>
                  <a:gd name="T5" fmla="*/ 17 h 31"/>
                  <a:gd name="T6" fmla="*/ 38 w 45"/>
                  <a:gd name="T7" fmla="*/ 0 h 31"/>
                  <a:gd name="T8" fmla="*/ 0 w 45"/>
                  <a:gd name="T9" fmla="*/ 15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"/>
                  <a:gd name="T16" fmla="*/ 0 h 31"/>
                  <a:gd name="T17" fmla="*/ 45 w 45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" h="31">
                    <a:moveTo>
                      <a:pt x="0" y="15"/>
                    </a:moveTo>
                    <a:lnTo>
                      <a:pt x="7" y="31"/>
                    </a:lnTo>
                    <a:lnTo>
                      <a:pt x="45" y="17"/>
                    </a:lnTo>
                    <a:lnTo>
                      <a:pt x="38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51AC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14" name="Freeform 38"/>
              <p:cNvSpPr>
                <a:spLocks/>
              </p:cNvSpPr>
              <p:nvPr/>
            </p:nvSpPr>
            <p:spPr bwMode="auto">
              <a:xfrm>
                <a:off x="1698" y="1210"/>
                <a:ext cx="38" cy="17"/>
              </a:xfrm>
              <a:custGeom>
                <a:avLst/>
                <a:gdLst>
                  <a:gd name="T0" fmla="*/ 0 w 38"/>
                  <a:gd name="T1" fmla="*/ 3 h 17"/>
                  <a:gd name="T2" fmla="*/ 5 w 38"/>
                  <a:gd name="T3" fmla="*/ 17 h 17"/>
                  <a:gd name="T4" fmla="*/ 38 w 38"/>
                  <a:gd name="T5" fmla="*/ 5 h 17"/>
                  <a:gd name="T6" fmla="*/ 8 w 38"/>
                  <a:gd name="T7" fmla="*/ 0 h 17"/>
                  <a:gd name="T8" fmla="*/ 0 w 38"/>
                  <a:gd name="T9" fmla="*/ 3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17"/>
                  <a:gd name="T17" fmla="*/ 38 w 38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17">
                    <a:moveTo>
                      <a:pt x="0" y="3"/>
                    </a:moveTo>
                    <a:lnTo>
                      <a:pt x="5" y="17"/>
                    </a:lnTo>
                    <a:lnTo>
                      <a:pt x="38" y="5"/>
                    </a:lnTo>
                    <a:lnTo>
                      <a:pt x="8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51AC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15" name="Freeform 39"/>
              <p:cNvSpPr>
                <a:spLocks/>
              </p:cNvSpPr>
              <p:nvPr/>
            </p:nvSpPr>
            <p:spPr bwMode="auto">
              <a:xfrm>
                <a:off x="1488" y="1279"/>
                <a:ext cx="40" cy="23"/>
              </a:xfrm>
              <a:custGeom>
                <a:avLst/>
                <a:gdLst>
                  <a:gd name="T0" fmla="*/ 36 w 40"/>
                  <a:gd name="T1" fmla="*/ 0 h 23"/>
                  <a:gd name="T2" fmla="*/ 0 w 40"/>
                  <a:gd name="T3" fmla="*/ 12 h 23"/>
                  <a:gd name="T4" fmla="*/ 0 w 40"/>
                  <a:gd name="T5" fmla="*/ 21 h 23"/>
                  <a:gd name="T6" fmla="*/ 14 w 40"/>
                  <a:gd name="T7" fmla="*/ 23 h 23"/>
                  <a:gd name="T8" fmla="*/ 40 w 40"/>
                  <a:gd name="T9" fmla="*/ 14 h 23"/>
                  <a:gd name="T10" fmla="*/ 36 w 40"/>
                  <a:gd name="T11" fmla="*/ 0 h 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"/>
                  <a:gd name="T19" fmla="*/ 0 h 23"/>
                  <a:gd name="T20" fmla="*/ 40 w 40"/>
                  <a:gd name="T21" fmla="*/ 23 h 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" h="23">
                    <a:moveTo>
                      <a:pt x="36" y="0"/>
                    </a:moveTo>
                    <a:lnTo>
                      <a:pt x="0" y="12"/>
                    </a:lnTo>
                    <a:lnTo>
                      <a:pt x="0" y="21"/>
                    </a:lnTo>
                    <a:lnTo>
                      <a:pt x="14" y="23"/>
                    </a:lnTo>
                    <a:lnTo>
                      <a:pt x="40" y="14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51AC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16" name="Freeform 40"/>
              <p:cNvSpPr>
                <a:spLocks/>
              </p:cNvSpPr>
              <p:nvPr/>
            </p:nvSpPr>
            <p:spPr bwMode="auto">
              <a:xfrm>
                <a:off x="1592" y="1239"/>
                <a:ext cx="43" cy="28"/>
              </a:xfrm>
              <a:custGeom>
                <a:avLst/>
                <a:gdLst>
                  <a:gd name="T0" fmla="*/ 0 w 43"/>
                  <a:gd name="T1" fmla="*/ 14 h 28"/>
                  <a:gd name="T2" fmla="*/ 5 w 43"/>
                  <a:gd name="T3" fmla="*/ 28 h 28"/>
                  <a:gd name="T4" fmla="*/ 43 w 43"/>
                  <a:gd name="T5" fmla="*/ 14 h 28"/>
                  <a:gd name="T6" fmla="*/ 38 w 43"/>
                  <a:gd name="T7" fmla="*/ 0 h 28"/>
                  <a:gd name="T8" fmla="*/ 0 w 43"/>
                  <a:gd name="T9" fmla="*/ 14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28"/>
                  <a:gd name="T17" fmla="*/ 43 w 43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28">
                    <a:moveTo>
                      <a:pt x="0" y="14"/>
                    </a:moveTo>
                    <a:lnTo>
                      <a:pt x="5" y="28"/>
                    </a:lnTo>
                    <a:lnTo>
                      <a:pt x="43" y="14"/>
                    </a:lnTo>
                    <a:lnTo>
                      <a:pt x="38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51AC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17" name="Freeform 41"/>
              <p:cNvSpPr>
                <a:spLocks/>
              </p:cNvSpPr>
              <p:nvPr/>
            </p:nvSpPr>
            <p:spPr bwMode="auto">
              <a:xfrm>
                <a:off x="2136" y="1156"/>
                <a:ext cx="42" cy="26"/>
              </a:xfrm>
              <a:custGeom>
                <a:avLst/>
                <a:gdLst>
                  <a:gd name="T0" fmla="*/ 0 w 18"/>
                  <a:gd name="T1" fmla="*/ 92723 h 11"/>
                  <a:gd name="T2" fmla="*/ 190631 w 18"/>
                  <a:gd name="T3" fmla="*/ 140173 h 11"/>
                  <a:gd name="T4" fmla="*/ 201063 w 18"/>
                  <a:gd name="T5" fmla="*/ 48632 h 11"/>
                  <a:gd name="T6" fmla="*/ 10519 w 18"/>
                  <a:gd name="T7" fmla="*/ 0 h 11"/>
                  <a:gd name="T8" fmla="*/ 0 w 18"/>
                  <a:gd name="T9" fmla="*/ 92723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"/>
                  <a:gd name="T16" fmla="*/ 0 h 11"/>
                  <a:gd name="T17" fmla="*/ 18 w 18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" h="11">
                    <a:moveTo>
                      <a:pt x="0" y="7"/>
                    </a:moveTo>
                    <a:cubicBezTo>
                      <a:pt x="6" y="8"/>
                      <a:pt x="12" y="9"/>
                      <a:pt x="17" y="11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3" y="3"/>
                      <a:pt x="7" y="2"/>
                      <a:pt x="1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26A92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18" name="Freeform 42"/>
              <p:cNvSpPr>
                <a:spLocks/>
              </p:cNvSpPr>
              <p:nvPr/>
            </p:nvSpPr>
            <p:spPr bwMode="auto">
              <a:xfrm>
                <a:off x="2025" y="1140"/>
                <a:ext cx="42" cy="18"/>
              </a:xfrm>
              <a:custGeom>
                <a:avLst/>
                <a:gdLst>
                  <a:gd name="T0" fmla="*/ 0 w 18"/>
                  <a:gd name="T1" fmla="*/ 36722 h 8"/>
                  <a:gd name="T2" fmla="*/ 190631 w 18"/>
                  <a:gd name="T3" fmla="*/ 58867 h 8"/>
                  <a:gd name="T4" fmla="*/ 201063 w 18"/>
                  <a:gd name="T5" fmla="*/ 7254 h 8"/>
                  <a:gd name="T6" fmla="*/ 143173 w 18"/>
                  <a:gd name="T7" fmla="*/ 0 h 8"/>
                  <a:gd name="T8" fmla="*/ 0 w 18"/>
                  <a:gd name="T9" fmla="*/ 29468 h 8"/>
                  <a:gd name="T10" fmla="*/ 0 w 18"/>
                  <a:gd name="T11" fmla="*/ 36722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"/>
                  <a:gd name="T19" fmla="*/ 0 h 8"/>
                  <a:gd name="T20" fmla="*/ 18 w 18"/>
                  <a:gd name="T21" fmla="*/ 8 h 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" h="8">
                    <a:moveTo>
                      <a:pt x="0" y="5"/>
                    </a:moveTo>
                    <a:cubicBezTo>
                      <a:pt x="5" y="6"/>
                      <a:pt x="11" y="7"/>
                      <a:pt x="17" y="8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4" y="0"/>
                      <a:pt x="13" y="0"/>
                    </a:cubicBezTo>
                    <a:cubicBezTo>
                      <a:pt x="0" y="4"/>
                      <a:pt x="0" y="4"/>
                      <a:pt x="0" y="4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26A92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19" name="Freeform 43"/>
              <p:cNvSpPr>
                <a:spLocks/>
              </p:cNvSpPr>
              <p:nvPr/>
            </p:nvSpPr>
            <p:spPr bwMode="auto">
              <a:xfrm>
                <a:off x="2079" y="1147"/>
                <a:ext cx="45" cy="23"/>
              </a:xfrm>
              <a:custGeom>
                <a:avLst/>
                <a:gdLst>
                  <a:gd name="T0" fmla="*/ 0 w 19"/>
                  <a:gd name="T1" fmla="*/ 57868 h 10"/>
                  <a:gd name="T2" fmla="*/ 222745 w 19"/>
                  <a:gd name="T3" fmla="*/ 95643 h 10"/>
                  <a:gd name="T4" fmla="*/ 250472 w 19"/>
                  <a:gd name="T5" fmla="*/ 28826 h 10"/>
                  <a:gd name="T6" fmla="*/ 27502 w 19"/>
                  <a:gd name="T7" fmla="*/ 0 h 10"/>
                  <a:gd name="T8" fmla="*/ 0 w 19"/>
                  <a:gd name="T9" fmla="*/ 57868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"/>
                  <a:gd name="T16" fmla="*/ 0 h 10"/>
                  <a:gd name="T17" fmla="*/ 19 w 19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" h="10">
                    <a:moveTo>
                      <a:pt x="0" y="6"/>
                    </a:moveTo>
                    <a:cubicBezTo>
                      <a:pt x="6" y="7"/>
                      <a:pt x="12" y="9"/>
                      <a:pt x="17" y="1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3" y="2"/>
                      <a:pt x="7" y="1"/>
                      <a:pt x="2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26A92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20" name="Freeform 44"/>
              <p:cNvSpPr>
                <a:spLocks/>
              </p:cNvSpPr>
              <p:nvPr/>
            </p:nvSpPr>
            <p:spPr bwMode="auto">
              <a:xfrm>
                <a:off x="2192" y="1168"/>
                <a:ext cx="43" cy="23"/>
              </a:xfrm>
              <a:custGeom>
                <a:avLst/>
                <a:gdLst>
                  <a:gd name="T0" fmla="*/ 0 w 18"/>
                  <a:gd name="T1" fmla="*/ 66300 h 10"/>
                  <a:gd name="T2" fmla="*/ 248103 w 18"/>
                  <a:gd name="T3" fmla="*/ 95643 h 10"/>
                  <a:gd name="T4" fmla="*/ 261096 w 18"/>
                  <a:gd name="T5" fmla="*/ 37474 h 10"/>
                  <a:gd name="T6" fmla="*/ 12828 w 18"/>
                  <a:gd name="T7" fmla="*/ 0 h 10"/>
                  <a:gd name="T8" fmla="*/ 0 w 18"/>
                  <a:gd name="T9" fmla="*/ 6630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"/>
                  <a:gd name="T16" fmla="*/ 0 h 10"/>
                  <a:gd name="T17" fmla="*/ 18 w 18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" h="10">
                    <a:moveTo>
                      <a:pt x="0" y="7"/>
                    </a:moveTo>
                    <a:cubicBezTo>
                      <a:pt x="7" y="8"/>
                      <a:pt x="12" y="9"/>
                      <a:pt x="17" y="1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4" y="3"/>
                      <a:pt x="8" y="2"/>
                      <a:pt x="1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26A92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21" name="Freeform 45"/>
              <p:cNvSpPr>
                <a:spLocks/>
              </p:cNvSpPr>
              <p:nvPr/>
            </p:nvSpPr>
            <p:spPr bwMode="auto">
              <a:xfrm>
                <a:off x="2249" y="1180"/>
                <a:ext cx="9" cy="16"/>
              </a:xfrm>
              <a:custGeom>
                <a:avLst/>
                <a:gdLst>
                  <a:gd name="T0" fmla="*/ 0 w 4"/>
                  <a:gd name="T1" fmla="*/ 63184 h 7"/>
                  <a:gd name="T2" fmla="*/ 29468 w 4"/>
                  <a:gd name="T3" fmla="*/ 63184 h 7"/>
                  <a:gd name="T4" fmla="*/ 29468 w 4"/>
                  <a:gd name="T5" fmla="*/ 8107 h 7"/>
                  <a:gd name="T6" fmla="*/ 7254 w 4"/>
                  <a:gd name="T7" fmla="*/ 0 h 7"/>
                  <a:gd name="T8" fmla="*/ 0 w 4"/>
                  <a:gd name="T9" fmla="*/ 63184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"/>
                  <a:gd name="T16" fmla="*/ 0 h 7"/>
                  <a:gd name="T17" fmla="*/ 4 w 4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" h="7">
                    <a:moveTo>
                      <a:pt x="0" y="7"/>
                    </a:moveTo>
                    <a:cubicBezTo>
                      <a:pt x="0" y="7"/>
                      <a:pt x="4" y="7"/>
                      <a:pt x="4" y="7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2" y="0"/>
                      <a:pt x="1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26A92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22" name="Freeform 46"/>
              <p:cNvSpPr>
                <a:spLocks/>
              </p:cNvSpPr>
              <p:nvPr/>
            </p:nvSpPr>
            <p:spPr bwMode="auto">
              <a:xfrm>
                <a:off x="1706" y="1199"/>
                <a:ext cx="35" cy="16"/>
              </a:xfrm>
              <a:custGeom>
                <a:avLst/>
                <a:gdLst>
                  <a:gd name="T0" fmla="*/ 35 w 35"/>
                  <a:gd name="T1" fmla="*/ 14 h 16"/>
                  <a:gd name="T2" fmla="*/ 30 w 35"/>
                  <a:gd name="T3" fmla="*/ 0 h 16"/>
                  <a:gd name="T4" fmla="*/ 0 w 35"/>
                  <a:gd name="T5" fmla="*/ 11 h 16"/>
                  <a:gd name="T6" fmla="*/ 30 w 35"/>
                  <a:gd name="T7" fmla="*/ 16 h 16"/>
                  <a:gd name="T8" fmla="*/ 35 w 35"/>
                  <a:gd name="T9" fmla="*/ 14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"/>
                  <a:gd name="T16" fmla="*/ 0 h 16"/>
                  <a:gd name="T17" fmla="*/ 35 w 35"/>
                  <a:gd name="T18" fmla="*/ 16 h 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" h="16">
                    <a:moveTo>
                      <a:pt x="35" y="14"/>
                    </a:moveTo>
                    <a:lnTo>
                      <a:pt x="30" y="0"/>
                    </a:lnTo>
                    <a:lnTo>
                      <a:pt x="0" y="11"/>
                    </a:lnTo>
                    <a:lnTo>
                      <a:pt x="30" y="16"/>
                    </a:lnTo>
                    <a:lnTo>
                      <a:pt x="35" y="14"/>
                    </a:lnTo>
                    <a:close/>
                  </a:path>
                </a:pathLst>
              </a:custGeom>
              <a:solidFill>
                <a:srgbClr val="00A9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23" name="Freeform 47"/>
              <p:cNvSpPr>
                <a:spLocks/>
              </p:cNvSpPr>
              <p:nvPr/>
            </p:nvSpPr>
            <p:spPr bwMode="auto">
              <a:xfrm>
                <a:off x="1857" y="1137"/>
                <a:ext cx="45" cy="31"/>
              </a:xfrm>
              <a:custGeom>
                <a:avLst/>
                <a:gdLst>
                  <a:gd name="T0" fmla="*/ 45 w 45"/>
                  <a:gd name="T1" fmla="*/ 17 h 31"/>
                  <a:gd name="T2" fmla="*/ 38 w 45"/>
                  <a:gd name="T3" fmla="*/ 0 h 31"/>
                  <a:gd name="T4" fmla="*/ 0 w 45"/>
                  <a:gd name="T5" fmla="*/ 14 h 31"/>
                  <a:gd name="T6" fmla="*/ 7 w 45"/>
                  <a:gd name="T7" fmla="*/ 31 h 31"/>
                  <a:gd name="T8" fmla="*/ 45 w 45"/>
                  <a:gd name="T9" fmla="*/ 17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"/>
                  <a:gd name="T16" fmla="*/ 0 h 31"/>
                  <a:gd name="T17" fmla="*/ 45 w 45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" h="31">
                    <a:moveTo>
                      <a:pt x="45" y="17"/>
                    </a:moveTo>
                    <a:lnTo>
                      <a:pt x="38" y="0"/>
                    </a:lnTo>
                    <a:lnTo>
                      <a:pt x="0" y="14"/>
                    </a:lnTo>
                    <a:lnTo>
                      <a:pt x="7" y="31"/>
                    </a:ln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00A9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24" name="Freeform 48"/>
              <p:cNvSpPr>
                <a:spLocks/>
              </p:cNvSpPr>
              <p:nvPr/>
            </p:nvSpPr>
            <p:spPr bwMode="auto">
              <a:xfrm>
                <a:off x="1805" y="1158"/>
                <a:ext cx="42" cy="29"/>
              </a:xfrm>
              <a:custGeom>
                <a:avLst/>
                <a:gdLst>
                  <a:gd name="T0" fmla="*/ 42 w 42"/>
                  <a:gd name="T1" fmla="*/ 15 h 29"/>
                  <a:gd name="T2" fmla="*/ 38 w 42"/>
                  <a:gd name="T3" fmla="*/ 0 h 29"/>
                  <a:gd name="T4" fmla="*/ 0 w 42"/>
                  <a:gd name="T5" fmla="*/ 15 h 29"/>
                  <a:gd name="T6" fmla="*/ 4 w 42"/>
                  <a:gd name="T7" fmla="*/ 29 h 29"/>
                  <a:gd name="T8" fmla="*/ 42 w 42"/>
                  <a:gd name="T9" fmla="*/ 15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9"/>
                  <a:gd name="T17" fmla="*/ 42 w 42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9">
                    <a:moveTo>
                      <a:pt x="42" y="15"/>
                    </a:moveTo>
                    <a:lnTo>
                      <a:pt x="38" y="0"/>
                    </a:lnTo>
                    <a:lnTo>
                      <a:pt x="0" y="15"/>
                    </a:lnTo>
                    <a:lnTo>
                      <a:pt x="4" y="29"/>
                    </a:lnTo>
                    <a:lnTo>
                      <a:pt x="42" y="15"/>
                    </a:lnTo>
                    <a:close/>
                  </a:path>
                </a:pathLst>
              </a:custGeom>
              <a:solidFill>
                <a:srgbClr val="00A9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25" name="Freeform 49"/>
              <p:cNvSpPr>
                <a:spLocks/>
              </p:cNvSpPr>
              <p:nvPr/>
            </p:nvSpPr>
            <p:spPr bwMode="auto">
              <a:xfrm>
                <a:off x="2025" y="1135"/>
                <a:ext cx="30" cy="14"/>
              </a:xfrm>
              <a:custGeom>
                <a:avLst/>
                <a:gdLst>
                  <a:gd name="T0" fmla="*/ 0 w 13"/>
                  <a:gd name="T1" fmla="*/ 67788 h 6"/>
                  <a:gd name="T2" fmla="*/ 127959 w 13"/>
                  <a:gd name="T3" fmla="*/ 24544 h 6"/>
                  <a:gd name="T4" fmla="*/ 9810 w 13"/>
                  <a:gd name="T5" fmla="*/ 0 h 6"/>
                  <a:gd name="T6" fmla="*/ 0 w 13"/>
                  <a:gd name="T7" fmla="*/ 67788 h 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"/>
                  <a:gd name="T13" fmla="*/ 0 h 6"/>
                  <a:gd name="T14" fmla="*/ 13 w 13"/>
                  <a:gd name="T15" fmla="*/ 6 h 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" h="6">
                    <a:moveTo>
                      <a:pt x="0" y="6"/>
                    </a:moveTo>
                    <a:cubicBezTo>
                      <a:pt x="13" y="2"/>
                      <a:pt x="13" y="2"/>
                      <a:pt x="13" y="2"/>
                    </a:cubicBezTo>
                    <a:cubicBezTo>
                      <a:pt x="9" y="1"/>
                      <a:pt x="5" y="0"/>
                      <a:pt x="1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A9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26" name="Freeform 50"/>
              <p:cNvSpPr>
                <a:spLocks/>
              </p:cNvSpPr>
              <p:nvPr/>
            </p:nvSpPr>
            <p:spPr bwMode="auto">
              <a:xfrm>
                <a:off x="1750" y="1177"/>
                <a:ext cx="45" cy="31"/>
              </a:xfrm>
              <a:custGeom>
                <a:avLst/>
                <a:gdLst>
                  <a:gd name="T0" fmla="*/ 45 w 45"/>
                  <a:gd name="T1" fmla="*/ 17 h 31"/>
                  <a:gd name="T2" fmla="*/ 38 w 45"/>
                  <a:gd name="T3" fmla="*/ 0 h 31"/>
                  <a:gd name="T4" fmla="*/ 0 w 45"/>
                  <a:gd name="T5" fmla="*/ 14 h 31"/>
                  <a:gd name="T6" fmla="*/ 7 w 45"/>
                  <a:gd name="T7" fmla="*/ 31 h 31"/>
                  <a:gd name="T8" fmla="*/ 45 w 45"/>
                  <a:gd name="T9" fmla="*/ 17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"/>
                  <a:gd name="T16" fmla="*/ 0 h 31"/>
                  <a:gd name="T17" fmla="*/ 45 w 45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" h="31">
                    <a:moveTo>
                      <a:pt x="45" y="17"/>
                    </a:moveTo>
                    <a:lnTo>
                      <a:pt x="38" y="0"/>
                    </a:lnTo>
                    <a:lnTo>
                      <a:pt x="0" y="14"/>
                    </a:lnTo>
                    <a:lnTo>
                      <a:pt x="7" y="31"/>
                    </a:ln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00A9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27" name="Freeform 51"/>
              <p:cNvSpPr>
                <a:spLocks/>
              </p:cNvSpPr>
              <p:nvPr/>
            </p:nvSpPr>
            <p:spPr bwMode="auto">
              <a:xfrm>
                <a:off x="1911" y="1123"/>
                <a:ext cx="43" cy="24"/>
              </a:xfrm>
              <a:custGeom>
                <a:avLst/>
                <a:gdLst>
                  <a:gd name="T0" fmla="*/ 30645 w 18"/>
                  <a:gd name="T1" fmla="*/ 153278 h 10"/>
                  <a:gd name="T2" fmla="*/ 60377 w 18"/>
                  <a:gd name="T3" fmla="*/ 153278 h 10"/>
                  <a:gd name="T4" fmla="*/ 261096 w 18"/>
                  <a:gd name="T5" fmla="*/ 107827 h 10"/>
                  <a:gd name="T6" fmla="*/ 248103 w 18"/>
                  <a:gd name="T7" fmla="*/ 0 h 10"/>
                  <a:gd name="T8" fmla="*/ 30645 w 18"/>
                  <a:gd name="T9" fmla="*/ 44928 h 10"/>
                  <a:gd name="T10" fmla="*/ 30645 w 18"/>
                  <a:gd name="T11" fmla="*/ 44928 h 10"/>
                  <a:gd name="T12" fmla="*/ 0 w 18"/>
                  <a:gd name="T13" fmla="*/ 63866 h 10"/>
                  <a:gd name="T14" fmla="*/ 30645 w 18"/>
                  <a:gd name="T15" fmla="*/ 153278 h 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8"/>
                  <a:gd name="T25" fmla="*/ 0 h 10"/>
                  <a:gd name="T26" fmla="*/ 18 w 18"/>
                  <a:gd name="T27" fmla="*/ 10 h 1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8" h="10">
                    <a:moveTo>
                      <a:pt x="2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5" y="9"/>
                      <a:pt x="12" y="7"/>
                      <a:pt x="18" y="7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0" y="1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10"/>
                      <a:pt x="2" y="10"/>
                      <a:pt x="2" y="10"/>
                    </a:cubicBezTo>
                    <a:close/>
                  </a:path>
                </a:pathLst>
              </a:custGeom>
              <a:solidFill>
                <a:srgbClr val="00A9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28" name="Freeform 52"/>
              <p:cNvSpPr>
                <a:spLocks/>
              </p:cNvSpPr>
              <p:nvPr/>
            </p:nvSpPr>
            <p:spPr bwMode="auto">
              <a:xfrm>
                <a:off x="1968" y="1123"/>
                <a:ext cx="42" cy="24"/>
              </a:xfrm>
              <a:custGeom>
                <a:avLst/>
                <a:gdLst>
                  <a:gd name="T0" fmla="*/ 190631 w 18"/>
                  <a:gd name="T1" fmla="*/ 153278 h 10"/>
                  <a:gd name="T2" fmla="*/ 201063 w 18"/>
                  <a:gd name="T3" fmla="*/ 44928 h 10"/>
                  <a:gd name="T4" fmla="*/ 24544 w 18"/>
                  <a:gd name="T5" fmla="*/ 0 h 10"/>
                  <a:gd name="T6" fmla="*/ 10519 w 18"/>
                  <a:gd name="T7" fmla="*/ 0 h 10"/>
                  <a:gd name="T8" fmla="*/ 0 w 18"/>
                  <a:gd name="T9" fmla="*/ 90379 h 10"/>
                  <a:gd name="T10" fmla="*/ 0 w 18"/>
                  <a:gd name="T11" fmla="*/ 107827 h 10"/>
                  <a:gd name="T12" fmla="*/ 190631 w 18"/>
                  <a:gd name="T13" fmla="*/ 153278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"/>
                  <a:gd name="T22" fmla="*/ 0 h 10"/>
                  <a:gd name="T23" fmla="*/ 18 w 18"/>
                  <a:gd name="T24" fmla="*/ 10 h 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" h="10">
                    <a:moveTo>
                      <a:pt x="17" y="10"/>
                    </a:moveTo>
                    <a:cubicBezTo>
                      <a:pt x="18" y="3"/>
                      <a:pt x="18" y="3"/>
                      <a:pt x="18" y="3"/>
                    </a:cubicBezTo>
                    <a:cubicBezTo>
                      <a:pt x="10" y="2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7"/>
                      <a:pt x="8" y="8"/>
                      <a:pt x="17" y="10"/>
                    </a:cubicBezTo>
                  </a:path>
                </a:pathLst>
              </a:custGeom>
              <a:solidFill>
                <a:srgbClr val="00A9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29" name="Freeform 53"/>
              <p:cNvSpPr>
                <a:spLocks/>
              </p:cNvSpPr>
              <p:nvPr/>
            </p:nvSpPr>
            <p:spPr bwMode="auto">
              <a:xfrm>
                <a:off x="1706" y="1210"/>
                <a:ext cx="30" cy="5"/>
              </a:xfrm>
              <a:custGeom>
                <a:avLst/>
                <a:gdLst>
                  <a:gd name="T0" fmla="*/ 0 w 30"/>
                  <a:gd name="T1" fmla="*/ 0 h 5"/>
                  <a:gd name="T2" fmla="*/ 0 w 30"/>
                  <a:gd name="T3" fmla="*/ 0 h 5"/>
                  <a:gd name="T4" fmla="*/ 30 w 30"/>
                  <a:gd name="T5" fmla="*/ 5 h 5"/>
                  <a:gd name="T6" fmla="*/ 30 w 30"/>
                  <a:gd name="T7" fmla="*/ 5 h 5"/>
                  <a:gd name="T8" fmla="*/ 0 w 30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"/>
                  <a:gd name="T16" fmla="*/ 0 h 5"/>
                  <a:gd name="T17" fmla="*/ 30 w 30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" h="5">
                    <a:moveTo>
                      <a:pt x="0" y="0"/>
                    </a:moveTo>
                    <a:lnTo>
                      <a:pt x="0" y="0"/>
                    </a:lnTo>
                    <a:lnTo>
                      <a:pt x="3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30" name="Freeform 54"/>
              <p:cNvSpPr>
                <a:spLocks noEditPoints="1"/>
              </p:cNvSpPr>
              <p:nvPr/>
            </p:nvSpPr>
            <p:spPr bwMode="auto">
              <a:xfrm>
                <a:off x="1479" y="1007"/>
                <a:ext cx="791" cy="357"/>
              </a:xfrm>
              <a:custGeom>
                <a:avLst/>
                <a:gdLst>
                  <a:gd name="T0" fmla="*/ 2559402 w 335"/>
                  <a:gd name="T1" fmla="*/ 48736 h 151"/>
                  <a:gd name="T2" fmla="*/ 4211260 w 335"/>
                  <a:gd name="T3" fmla="*/ 348434 h 151"/>
                  <a:gd name="T4" fmla="*/ 4194963 w 335"/>
                  <a:gd name="T5" fmla="*/ 1059037 h 151"/>
                  <a:gd name="T6" fmla="*/ 1701406 w 335"/>
                  <a:gd name="T7" fmla="*/ 1899722 h 151"/>
                  <a:gd name="T8" fmla="*/ 48364 w 335"/>
                  <a:gd name="T9" fmla="*/ 1599157 h 151"/>
                  <a:gd name="T10" fmla="*/ 63781 w 335"/>
                  <a:gd name="T11" fmla="*/ 888046 h 151"/>
                  <a:gd name="T12" fmla="*/ 2559402 w 335"/>
                  <a:gd name="T13" fmla="*/ 48736 h 151"/>
                  <a:gd name="T14" fmla="*/ 2559402 w 335"/>
                  <a:gd name="T15" fmla="*/ 0 h 151"/>
                  <a:gd name="T16" fmla="*/ 2541020 w 335"/>
                  <a:gd name="T17" fmla="*/ 0 h 151"/>
                  <a:gd name="T18" fmla="*/ 48364 w 335"/>
                  <a:gd name="T19" fmla="*/ 851388 h 151"/>
                  <a:gd name="T20" fmla="*/ 11440 w 335"/>
                  <a:gd name="T21" fmla="*/ 888046 h 151"/>
                  <a:gd name="T22" fmla="*/ 0 w 335"/>
                  <a:gd name="T23" fmla="*/ 1599157 h 151"/>
                  <a:gd name="T24" fmla="*/ 38452 w 335"/>
                  <a:gd name="T25" fmla="*/ 1652801 h 151"/>
                  <a:gd name="T26" fmla="*/ 1690679 w 335"/>
                  <a:gd name="T27" fmla="*/ 1947614 h 151"/>
                  <a:gd name="T28" fmla="*/ 1701406 w 335"/>
                  <a:gd name="T29" fmla="*/ 1947614 h 151"/>
                  <a:gd name="T30" fmla="*/ 1717691 w 335"/>
                  <a:gd name="T31" fmla="*/ 1947614 h 151"/>
                  <a:gd name="T32" fmla="*/ 4211260 w 335"/>
                  <a:gd name="T33" fmla="*/ 1096186 h 151"/>
                  <a:gd name="T34" fmla="*/ 4250293 w 335"/>
                  <a:gd name="T35" fmla="*/ 1059037 h 151"/>
                  <a:gd name="T36" fmla="*/ 4261676 w 335"/>
                  <a:gd name="T37" fmla="*/ 348434 h 151"/>
                  <a:gd name="T38" fmla="*/ 4223224 w 335"/>
                  <a:gd name="T39" fmla="*/ 295691 h 151"/>
                  <a:gd name="T40" fmla="*/ 2568946 w 335"/>
                  <a:gd name="T41" fmla="*/ 0 h 151"/>
                  <a:gd name="T42" fmla="*/ 2559402 w 335"/>
                  <a:gd name="T43" fmla="*/ 0 h 15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35"/>
                  <a:gd name="T67" fmla="*/ 0 h 151"/>
                  <a:gd name="T68" fmla="*/ 335 w 335"/>
                  <a:gd name="T69" fmla="*/ 151 h 151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35" h="151">
                    <a:moveTo>
                      <a:pt x="201" y="4"/>
                    </a:moveTo>
                    <a:cubicBezTo>
                      <a:pt x="331" y="27"/>
                      <a:pt x="331" y="27"/>
                      <a:pt x="331" y="27"/>
                    </a:cubicBezTo>
                    <a:cubicBezTo>
                      <a:pt x="330" y="82"/>
                      <a:pt x="330" y="82"/>
                      <a:pt x="330" y="82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4" y="124"/>
                      <a:pt x="4" y="124"/>
                      <a:pt x="4" y="124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201" y="4"/>
                      <a:pt x="201" y="4"/>
                      <a:pt x="201" y="4"/>
                    </a:cubicBezTo>
                    <a:moveTo>
                      <a:pt x="201" y="0"/>
                    </a:moveTo>
                    <a:cubicBezTo>
                      <a:pt x="201" y="0"/>
                      <a:pt x="200" y="0"/>
                      <a:pt x="200" y="0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2" y="66"/>
                      <a:pt x="1" y="68"/>
                      <a:pt x="1" y="69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26"/>
                      <a:pt x="1" y="128"/>
                      <a:pt x="3" y="128"/>
                    </a:cubicBezTo>
                    <a:cubicBezTo>
                      <a:pt x="133" y="151"/>
                      <a:pt x="133" y="151"/>
                      <a:pt x="133" y="151"/>
                    </a:cubicBezTo>
                    <a:cubicBezTo>
                      <a:pt x="133" y="151"/>
                      <a:pt x="133" y="151"/>
                      <a:pt x="134" y="151"/>
                    </a:cubicBezTo>
                    <a:cubicBezTo>
                      <a:pt x="134" y="151"/>
                      <a:pt x="134" y="151"/>
                      <a:pt x="135" y="151"/>
                    </a:cubicBezTo>
                    <a:cubicBezTo>
                      <a:pt x="331" y="85"/>
                      <a:pt x="331" y="85"/>
                      <a:pt x="331" y="85"/>
                    </a:cubicBezTo>
                    <a:cubicBezTo>
                      <a:pt x="333" y="85"/>
                      <a:pt x="334" y="83"/>
                      <a:pt x="334" y="82"/>
                    </a:cubicBezTo>
                    <a:cubicBezTo>
                      <a:pt x="335" y="27"/>
                      <a:pt x="335" y="27"/>
                      <a:pt x="335" y="27"/>
                    </a:cubicBezTo>
                    <a:cubicBezTo>
                      <a:pt x="335" y="25"/>
                      <a:pt x="334" y="23"/>
                      <a:pt x="332" y="23"/>
                    </a:cubicBezTo>
                    <a:cubicBezTo>
                      <a:pt x="202" y="0"/>
                      <a:pt x="202" y="0"/>
                      <a:pt x="202" y="0"/>
                    </a:cubicBezTo>
                    <a:cubicBezTo>
                      <a:pt x="202" y="0"/>
                      <a:pt x="201" y="0"/>
                      <a:pt x="201" y="0"/>
                    </a:cubicBezTo>
                  </a:path>
                </a:pathLst>
              </a:custGeom>
              <a:solidFill>
                <a:srgbClr val="3D9D1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247" name="WordArt 55"/>
            <p:cNvSpPr>
              <a:spLocks noChangeArrowheads="1" noChangeShapeType="1" noTextEdit="1"/>
            </p:cNvSpPr>
            <p:nvPr/>
          </p:nvSpPr>
          <p:spPr bwMode="auto">
            <a:xfrm rot="-361374">
              <a:off x="4773" y="4000"/>
              <a:ext cx="431" cy="170"/>
            </a:xfrm>
            <a:prstGeom prst="rect">
              <a:avLst/>
            </a:prstGeom>
          </p:spPr>
          <p:txBody>
            <a:bodyPr wrap="none" fromWordArt="1">
              <a:prstTxWarp prst="textSlantUp">
                <a:avLst>
                  <a:gd name="adj" fmla="val 55556"/>
                </a:avLst>
              </a:prstTxWarp>
            </a:bodyPr>
            <a:lstStyle/>
            <a:p>
              <a:pPr>
                <a:spcAft>
                  <a:spcPct val="0"/>
                </a:spcAft>
              </a:pPr>
              <a:r>
                <a:rPr lang="en-US" sz="3600" b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FFFF"/>
                  </a:solidFill>
                  <a:latin typeface="Arial"/>
                  <a:cs typeface="Arial"/>
                </a:rPr>
                <a:t>VMware</a:t>
              </a:r>
            </a:p>
          </p:txBody>
        </p:sp>
        <p:grpSp>
          <p:nvGrpSpPr>
            <p:cNvPr id="248" name="Group 56"/>
            <p:cNvGrpSpPr>
              <a:grpSpLocks/>
            </p:cNvGrpSpPr>
            <p:nvPr/>
          </p:nvGrpSpPr>
          <p:grpSpPr bwMode="auto">
            <a:xfrm>
              <a:off x="4846" y="3238"/>
              <a:ext cx="372" cy="694"/>
              <a:chOff x="5183" y="1085"/>
              <a:chExt cx="356" cy="662"/>
            </a:xfrm>
          </p:grpSpPr>
          <p:sp>
            <p:nvSpPr>
              <p:cNvPr id="291" name="Freeform 57"/>
              <p:cNvSpPr>
                <a:spLocks/>
              </p:cNvSpPr>
              <p:nvPr/>
            </p:nvSpPr>
            <p:spPr bwMode="auto">
              <a:xfrm>
                <a:off x="5193" y="1102"/>
                <a:ext cx="316" cy="635"/>
              </a:xfrm>
              <a:custGeom>
                <a:avLst/>
                <a:gdLst>
                  <a:gd name="T0" fmla="*/ 316 w 316"/>
                  <a:gd name="T1" fmla="*/ 54 h 635"/>
                  <a:gd name="T2" fmla="*/ 306 w 316"/>
                  <a:gd name="T3" fmla="*/ 635 h 635"/>
                  <a:gd name="T4" fmla="*/ 0 w 316"/>
                  <a:gd name="T5" fmla="*/ 581 h 635"/>
                  <a:gd name="T6" fmla="*/ 9 w 316"/>
                  <a:gd name="T7" fmla="*/ 0 h 635"/>
                  <a:gd name="T8" fmla="*/ 316 w 316"/>
                  <a:gd name="T9" fmla="*/ 54 h 6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6"/>
                  <a:gd name="T16" fmla="*/ 0 h 635"/>
                  <a:gd name="T17" fmla="*/ 316 w 316"/>
                  <a:gd name="T18" fmla="*/ 635 h 6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6" h="635">
                    <a:moveTo>
                      <a:pt x="316" y="54"/>
                    </a:moveTo>
                    <a:lnTo>
                      <a:pt x="306" y="635"/>
                    </a:lnTo>
                    <a:lnTo>
                      <a:pt x="0" y="581"/>
                    </a:lnTo>
                    <a:lnTo>
                      <a:pt x="9" y="0"/>
                    </a:lnTo>
                    <a:lnTo>
                      <a:pt x="316" y="5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92" name="Freeform 58"/>
              <p:cNvSpPr>
                <a:spLocks/>
              </p:cNvSpPr>
              <p:nvPr/>
            </p:nvSpPr>
            <p:spPr bwMode="auto">
              <a:xfrm>
                <a:off x="5499" y="1151"/>
                <a:ext cx="31" cy="586"/>
              </a:xfrm>
              <a:custGeom>
                <a:avLst/>
                <a:gdLst>
                  <a:gd name="T0" fmla="*/ 10 w 31"/>
                  <a:gd name="T1" fmla="*/ 5 h 586"/>
                  <a:gd name="T2" fmla="*/ 31 w 31"/>
                  <a:gd name="T3" fmla="*/ 0 h 586"/>
                  <a:gd name="T4" fmla="*/ 21 w 31"/>
                  <a:gd name="T5" fmla="*/ 579 h 586"/>
                  <a:gd name="T6" fmla="*/ 0 w 31"/>
                  <a:gd name="T7" fmla="*/ 586 h 586"/>
                  <a:gd name="T8" fmla="*/ 10 w 31"/>
                  <a:gd name="T9" fmla="*/ 5 h 5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586"/>
                  <a:gd name="T17" fmla="*/ 31 w 31"/>
                  <a:gd name="T18" fmla="*/ 586 h 5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586">
                    <a:moveTo>
                      <a:pt x="10" y="5"/>
                    </a:moveTo>
                    <a:lnTo>
                      <a:pt x="31" y="0"/>
                    </a:lnTo>
                    <a:lnTo>
                      <a:pt x="21" y="579"/>
                    </a:lnTo>
                    <a:lnTo>
                      <a:pt x="0" y="586"/>
                    </a:lnTo>
                    <a:lnTo>
                      <a:pt x="10" y="5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93" name="Freeform 59"/>
              <p:cNvSpPr>
                <a:spLocks/>
              </p:cNvSpPr>
              <p:nvPr/>
            </p:nvSpPr>
            <p:spPr bwMode="auto">
              <a:xfrm>
                <a:off x="5202" y="1095"/>
                <a:ext cx="328" cy="61"/>
              </a:xfrm>
              <a:custGeom>
                <a:avLst/>
                <a:gdLst>
                  <a:gd name="T0" fmla="*/ 0 w 328"/>
                  <a:gd name="T1" fmla="*/ 7 h 61"/>
                  <a:gd name="T2" fmla="*/ 21 w 328"/>
                  <a:gd name="T3" fmla="*/ 0 h 61"/>
                  <a:gd name="T4" fmla="*/ 328 w 328"/>
                  <a:gd name="T5" fmla="*/ 56 h 61"/>
                  <a:gd name="T6" fmla="*/ 307 w 328"/>
                  <a:gd name="T7" fmla="*/ 61 h 61"/>
                  <a:gd name="T8" fmla="*/ 0 w 328"/>
                  <a:gd name="T9" fmla="*/ 7 h 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61"/>
                  <a:gd name="T17" fmla="*/ 328 w 328"/>
                  <a:gd name="T18" fmla="*/ 61 h 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61">
                    <a:moveTo>
                      <a:pt x="0" y="7"/>
                    </a:moveTo>
                    <a:lnTo>
                      <a:pt x="21" y="0"/>
                    </a:lnTo>
                    <a:lnTo>
                      <a:pt x="328" y="56"/>
                    </a:lnTo>
                    <a:lnTo>
                      <a:pt x="307" y="61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94" name="Freeform 60"/>
              <p:cNvSpPr>
                <a:spLocks noEditPoints="1"/>
              </p:cNvSpPr>
              <p:nvPr/>
            </p:nvSpPr>
            <p:spPr bwMode="auto">
              <a:xfrm>
                <a:off x="5183" y="1085"/>
                <a:ext cx="356" cy="662"/>
              </a:xfrm>
              <a:custGeom>
                <a:avLst/>
                <a:gdLst>
                  <a:gd name="T0" fmla="*/ 211756 w 151"/>
                  <a:gd name="T1" fmla="*/ 0 h 280"/>
                  <a:gd name="T2" fmla="*/ 202491 w 151"/>
                  <a:gd name="T3" fmla="*/ 11526 h 280"/>
                  <a:gd name="T4" fmla="*/ 89818 w 151"/>
                  <a:gd name="T5" fmla="*/ 39302 h 280"/>
                  <a:gd name="T6" fmla="*/ 47702 w 151"/>
                  <a:gd name="T7" fmla="*/ 92921 h 280"/>
                  <a:gd name="T8" fmla="*/ 0 w 151"/>
                  <a:gd name="T9" fmla="*/ 3263873 h 280"/>
                  <a:gd name="T10" fmla="*/ 38097 w 151"/>
                  <a:gd name="T11" fmla="*/ 3316490 h 280"/>
                  <a:gd name="T12" fmla="*/ 1665627 w 151"/>
                  <a:gd name="T13" fmla="*/ 3612579 h 280"/>
                  <a:gd name="T14" fmla="*/ 1676255 w 151"/>
                  <a:gd name="T15" fmla="*/ 3612579 h 280"/>
                  <a:gd name="T16" fmla="*/ 1687527 w 151"/>
                  <a:gd name="T17" fmla="*/ 3612579 h 280"/>
                  <a:gd name="T18" fmla="*/ 1798484 w 151"/>
                  <a:gd name="T19" fmla="*/ 3575339 h 280"/>
                  <a:gd name="T20" fmla="*/ 1841227 w 151"/>
                  <a:gd name="T21" fmla="*/ 3520809 h 280"/>
                  <a:gd name="T22" fmla="*/ 1887983 w 151"/>
                  <a:gd name="T23" fmla="*/ 360149 h 280"/>
                  <a:gd name="T24" fmla="*/ 1851921 w 151"/>
                  <a:gd name="T25" fmla="*/ 311462 h 280"/>
                  <a:gd name="T26" fmla="*/ 222222 w 151"/>
                  <a:gd name="T27" fmla="*/ 0 h 280"/>
                  <a:gd name="T28" fmla="*/ 211756 w 151"/>
                  <a:gd name="T29" fmla="*/ 0 h 280"/>
                  <a:gd name="T30" fmla="*/ 47702 w 151"/>
                  <a:gd name="T31" fmla="*/ 3263873 h 280"/>
                  <a:gd name="T32" fmla="*/ 101179 w 151"/>
                  <a:gd name="T33" fmla="*/ 92921 h 280"/>
                  <a:gd name="T34" fmla="*/ 211756 w 151"/>
                  <a:gd name="T35" fmla="*/ 48737 h 280"/>
                  <a:gd name="T36" fmla="*/ 1841227 w 151"/>
                  <a:gd name="T37" fmla="*/ 360149 h 280"/>
                  <a:gd name="T38" fmla="*/ 1841227 w 151"/>
                  <a:gd name="T39" fmla="*/ 360149 h 280"/>
                  <a:gd name="T40" fmla="*/ 1841227 w 151"/>
                  <a:gd name="T41" fmla="*/ 360149 h 280"/>
                  <a:gd name="T42" fmla="*/ 1788723 w 151"/>
                  <a:gd name="T43" fmla="*/ 3520809 h 280"/>
                  <a:gd name="T44" fmla="*/ 1676255 w 151"/>
                  <a:gd name="T45" fmla="*/ 3563813 h 280"/>
                  <a:gd name="T46" fmla="*/ 47702 w 151"/>
                  <a:gd name="T47" fmla="*/ 3263873 h 280"/>
                  <a:gd name="T48" fmla="*/ 47702 w 151"/>
                  <a:gd name="T49" fmla="*/ 3263873 h 28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51"/>
                  <a:gd name="T76" fmla="*/ 0 h 280"/>
                  <a:gd name="T77" fmla="*/ 151 w 151"/>
                  <a:gd name="T78" fmla="*/ 280 h 28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51" h="280">
                    <a:moveTo>
                      <a:pt x="17" y="0"/>
                    </a:moveTo>
                    <a:cubicBezTo>
                      <a:pt x="17" y="0"/>
                      <a:pt x="17" y="0"/>
                      <a:pt x="16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5"/>
                      <a:pt x="4" y="7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255"/>
                      <a:pt x="1" y="256"/>
                      <a:pt x="3" y="257"/>
                    </a:cubicBezTo>
                    <a:cubicBezTo>
                      <a:pt x="133" y="280"/>
                      <a:pt x="133" y="280"/>
                      <a:pt x="133" y="280"/>
                    </a:cubicBezTo>
                    <a:cubicBezTo>
                      <a:pt x="133" y="280"/>
                      <a:pt x="134" y="280"/>
                      <a:pt x="134" y="280"/>
                    </a:cubicBezTo>
                    <a:cubicBezTo>
                      <a:pt x="134" y="280"/>
                      <a:pt x="135" y="280"/>
                      <a:pt x="135" y="280"/>
                    </a:cubicBezTo>
                    <a:cubicBezTo>
                      <a:pt x="144" y="277"/>
                      <a:pt x="144" y="277"/>
                      <a:pt x="144" y="277"/>
                    </a:cubicBezTo>
                    <a:cubicBezTo>
                      <a:pt x="146" y="277"/>
                      <a:pt x="147" y="275"/>
                      <a:pt x="147" y="273"/>
                    </a:cubicBezTo>
                    <a:cubicBezTo>
                      <a:pt x="151" y="28"/>
                      <a:pt x="151" y="28"/>
                      <a:pt x="151" y="28"/>
                    </a:cubicBezTo>
                    <a:cubicBezTo>
                      <a:pt x="151" y="26"/>
                      <a:pt x="150" y="24"/>
                      <a:pt x="148" y="2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7" y="0"/>
                    </a:cubicBezTo>
                    <a:close/>
                    <a:moveTo>
                      <a:pt x="4" y="253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3" y="273"/>
                      <a:pt x="143" y="273"/>
                      <a:pt x="143" y="273"/>
                    </a:cubicBezTo>
                    <a:cubicBezTo>
                      <a:pt x="134" y="276"/>
                      <a:pt x="134" y="276"/>
                      <a:pt x="134" y="276"/>
                    </a:cubicBezTo>
                    <a:cubicBezTo>
                      <a:pt x="4" y="253"/>
                      <a:pt x="4" y="253"/>
                      <a:pt x="4" y="253"/>
                    </a:cubicBezTo>
                    <a:cubicBezTo>
                      <a:pt x="4" y="253"/>
                      <a:pt x="4" y="253"/>
                      <a:pt x="4" y="253"/>
                    </a:cubicBezTo>
                    <a:close/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95" name="Freeform 61"/>
              <p:cNvSpPr>
                <a:spLocks/>
              </p:cNvSpPr>
              <p:nvPr/>
            </p:nvSpPr>
            <p:spPr bwMode="auto">
              <a:xfrm>
                <a:off x="5251" y="1144"/>
                <a:ext cx="218" cy="265"/>
              </a:xfrm>
              <a:custGeom>
                <a:avLst/>
                <a:gdLst>
                  <a:gd name="T0" fmla="*/ 1217672 w 92"/>
                  <a:gd name="T1" fmla="*/ 350768 h 112"/>
                  <a:gd name="T2" fmla="*/ 1083495 w 92"/>
                  <a:gd name="T3" fmla="*/ 181750 h 112"/>
                  <a:gd name="T4" fmla="*/ 65514 w 92"/>
                  <a:gd name="T5" fmla="*/ 11565 h 112"/>
                  <a:gd name="T6" fmla="*/ 11668 w 92"/>
                  <a:gd name="T7" fmla="*/ 11565 h 112"/>
                  <a:gd name="T8" fmla="*/ 0 w 92"/>
                  <a:gd name="T9" fmla="*/ 1264197 h 112"/>
                  <a:gd name="T10" fmla="*/ 1189519 w 92"/>
                  <a:gd name="T11" fmla="*/ 1457505 h 112"/>
                  <a:gd name="T12" fmla="*/ 1205500 w 92"/>
                  <a:gd name="T13" fmla="*/ 1417331 h 112"/>
                  <a:gd name="T14" fmla="*/ 1217672 w 92"/>
                  <a:gd name="T15" fmla="*/ 350768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12"/>
                  <a:gd name="T26" fmla="*/ 92 w 92"/>
                  <a:gd name="T27" fmla="*/ 112 h 1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12">
                    <a:moveTo>
                      <a:pt x="92" y="27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90" y="112"/>
                      <a:pt x="90" y="112"/>
                      <a:pt x="90" y="112"/>
                    </a:cubicBezTo>
                    <a:cubicBezTo>
                      <a:pt x="91" y="111"/>
                      <a:pt x="91" y="110"/>
                      <a:pt x="91" y="109"/>
                    </a:cubicBez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F6880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96" name="Freeform 62"/>
              <p:cNvSpPr>
                <a:spLocks/>
              </p:cNvSpPr>
              <p:nvPr/>
            </p:nvSpPr>
            <p:spPr bwMode="auto">
              <a:xfrm>
                <a:off x="5235" y="1144"/>
                <a:ext cx="229" cy="279"/>
              </a:xfrm>
              <a:custGeom>
                <a:avLst/>
                <a:gdLst>
                  <a:gd name="T0" fmla="*/ 90715 w 97"/>
                  <a:gd name="T1" fmla="*/ 1124167 h 118"/>
                  <a:gd name="T2" fmla="*/ 102174 w 97"/>
                  <a:gd name="T3" fmla="*/ 115352 h 118"/>
                  <a:gd name="T4" fmla="*/ 102174 w 97"/>
                  <a:gd name="T5" fmla="*/ 76042 h 118"/>
                  <a:gd name="T6" fmla="*/ 165883 w 97"/>
                  <a:gd name="T7" fmla="*/ 11526 h 118"/>
                  <a:gd name="T8" fmla="*/ 102174 w 97"/>
                  <a:gd name="T9" fmla="*/ 11526 h 118"/>
                  <a:gd name="T10" fmla="*/ 11436 w 97"/>
                  <a:gd name="T11" fmla="*/ 115352 h 118"/>
                  <a:gd name="T12" fmla="*/ 11436 w 97"/>
                  <a:gd name="T13" fmla="*/ 927737 h 118"/>
                  <a:gd name="T14" fmla="*/ 0 w 97"/>
                  <a:gd name="T15" fmla="*/ 1173233 h 118"/>
                  <a:gd name="T16" fmla="*/ 130410 w 97"/>
                  <a:gd name="T17" fmla="*/ 1332247 h 118"/>
                  <a:gd name="T18" fmla="*/ 624164 w 97"/>
                  <a:gd name="T19" fmla="*/ 1420252 h 118"/>
                  <a:gd name="T20" fmla="*/ 1118304 w 97"/>
                  <a:gd name="T21" fmla="*/ 1512696 h 118"/>
                  <a:gd name="T22" fmla="*/ 1232327 w 97"/>
                  <a:gd name="T23" fmla="*/ 1447504 h 118"/>
                  <a:gd name="T24" fmla="*/ 204308 w 97"/>
                  <a:gd name="T25" fmla="*/ 1267741 h 118"/>
                  <a:gd name="T26" fmla="*/ 114094 w 97"/>
                  <a:gd name="T27" fmla="*/ 1228640 h 118"/>
                  <a:gd name="T28" fmla="*/ 90715 w 97"/>
                  <a:gd name="T29" fmla="*/ 1124167 h 11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18"/>
                  <a:gd name="T47" fmla="*/ 97 w 97"/>
                  <a:gd name="T48" fmla="*/ 118 h 11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18">
                    <a:moveTo>
                      <a:pt x="7" y="87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3" y="1"/>
                      <a:pt x="13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4" y="102"/>
                      <a:pt x="10" y="103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92" y="118"/>
                      <a:pt x="96" y="116"/>
                      <a:pt x="97" y="112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98"/>
                      <a:pt x="12" y="98"/>
                      <a:pt x="9" y="95"/>
                    </a:cubicBezTo>
                    <a:cubicBezTo>
                      <a:pt x="6" y="92"/>
                      <a:pt x="7" y="87"/>
                      <a:pt x="7" y="87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97" name="Freeform 63"/>
              <p:cNvSpPr>
                <a:spLocks/>
              </p:cNvSpPr>
              <p:nvPr/>
            </p:nvSpPr>
            <p:spPr bwMode="auto">
              <a:xfrm>
                <a:off x="5251" y="1404"/>
                <a:ext cx="218" cy="265"/>
              </a:xfrm>
              <a:custGeom>
                <a:avLst/>
                <a:gdLst>
                  <a:gd name="T0" fmla="*/ 1217672 w 92"/>
                  <a:gd name="T1" fmla="*/ 350768 h 112"/>
                  <a:gd name="T2" fmla="*/ 1083495 w 92"/>
                  <a:gd name="T3" fmla="*/ 181750 h 112"/>
                  <a:gd name="T4" fmla="*/ 65514 w 92"/>
                  <a:gd name="T5" fmla="*/ 11565 h 112"/>
                  <a:gd name="T6" fmla="*/ 11668 w 92"/>
                  <a:gd name="T7" fmla="*/ 11565 h 112"/>
                  <a:gd name="T8" fmla="*/ 0 w 92"/>
                  <a:gd name="T9" fmla="*/ 1248408 h 112"/>
                  <a:gd name="T10" fmla="*/ 1189519 w 92"/>
                  <a:gd name="T11" fmla="*/ 1457505 h 112"/>
                  <a:gd name="T12" fmla="*/ 1205500 w 92"/>
                  <a:gd name="T13" fmla="*/ 1417331 h 112"/>
                  <a:gd name="T14" fmla="*/ 1217672 w 92"/>
                  <a:gd name="T15" fmla="*/ 350768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12"/>
                  <a:gd name="T26" fmla="*/ 92 w 92"/>
                  <a:gd name="T27" fmla="*/ 112 h 1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12">
                    <a:moveTo>
                      <a:pt x="92" y="27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90" y="112"/>
                      <a:pt x="90" y="112"/>
                      <a:pt x="90" y="112"/>
                    </a:cubicBezTo>
                    <a:cubicBezTo>
                      <a:pt x="91" y="111"/>
                      <a:pt x="91" y="110"/>
                      <a:pt x="91" y="109"/>
                    </a:cubicBez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3569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98" name="Freeform 64"/>
              <p:cNvSpPr>
                <a:spLocks/>
              </p:cNvSpPr>
              <p:nvPr/>
            </p:nvSpPr>
            <p:spPr bwMode="auto">
              <a:xfrm>
                <a:off x="5235" y="1404"/>
                <a:ext cx="229" cy="279"/>
              </a:xfrm>
              <a:custGeom>
                <a:avLst/>
                <a:gdLst>
                  <a:gd name="T0" fmla="*/ 90715 w 97"/>
                  <a:gd name="T1" fmla="*/ 1124167 h 118"/>
                  <a:gd name="T2" fmla="*/ 102174 w 97"/>
                  <a:gd name="T3" fmla="*/ 115352 h 118"/>
                  <a:gd name="T4" fmla="*/ 102174 w 97"/>
                  <a:gd name="T5" fmla="*/ 76042 h 118"/>
                  <a:gd name="T6" fmla="*/ 165883 w 97"/>
                  <a:gd name="T7" fmla="*/ 11526 h 118"/>
                  <a:gd name="T8" fmla="*/ 102174 w 97"/>
                  <a:gd name="T9" fmla="*/ 11526 h 118"/>
                  <a:gd name="T10" fmla="*/ 11436 w 97"/>
                  <a:gd name="T11" fmla="*/ 115352 h 118"/>
                  <a:gd name="T12" fmla="*/ 11436 w 97"/>
                  <a:gd name="T13" fmla="*/ 927737 h 118"/>
                  <a:gd name="T14" fmla="*/ 0 w 97"/>
                  <a:gd name="T15" fmla="*/ 1173233 h 118"/>
                  <a:gd name="T16" fmla="*/ 130410 w 97"/>
                  <a:gd name="T17" fmla="*/ 1332247 h 118"/>
                  <a:gd name="T18" fmla="*/ 624164 w 97"/>
                  <a:gd name="T19" fmla="*/ 1420252 h 118"/>
                  <a:gd name="T20" fmla="*/ 1118304 w 97"/>
                  <a:gd name="T21" fmla="*/ 1512696 h 118"/>
                  <a:gd name="T22" fmla="*/ 1232327 w 97"/>
                  <a:gd name="T23" fmla="*/ 1447504 h 118"/>
                  <a:gd name="T24" fmla="*/ 204308 w 97"/>
                  <a:gd name="T25" fmla="*/ 1267741 h 118"/>
                  <a:gd name="T26" fmla="*/ 114094 w 97"/>
                  <a:gd name="T27" fmla="*/ 1228640 h 118"/>
                  <a:gd name="T28" fmla="*/ 90715 w 97"/>
                  <a:gd name="T29" fmla="*/ 1124167 h 11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18"/>
                  <a:gd name="T47" fmla="*/ 97 w 97"/>
                  <a:gd name="T48" fmla="*/ 118 h 11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18">
                    <a:moveTo>
                      <a:pt x="7" y="87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3" y="1"/>
                      <a:pt x="13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4" y="102"/>
                      <a:pt x="10" y="103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92" y="118"/>
                      <a:pt x="96" y="116"/>
                      <a:pt x="97" y="112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98"/>
                      <a:pt x="12" y="98"/>
                      <a:pt x="9" y="95"/>
                    </a:cubicBezTo>
                    <a:cubicBezTo>
                      <a:pt x="6" y="92"/>
                      <a:pt x="7" y="87"/>
                      <a:pt x="7" y="87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99" name="Freeform 65"/>
              <p:cNvSpPr>
                <a:spLocks noEditPoints="1"/>
              </p:cNvSpPr>
              <p:nvPr/>
            </p:nvSpPr>
            <p:spPr bwMode="auto">
              <a:xfrm>
                <a:off x="5280" y="1232"/>
                <a:ext cx="56" cy="71"/>
              </a:xfrm>
              <a:custGeom>
                <a:avLst/>
                <a:gdLst>
                  <a:gd name="T0" fmla="*/ 75677 w 24"/>
                  <a:gd name="T1" fmla="*/ 237083 h 30"/>
                  <a:gd name="T2" fmla="*/ 42952 w 24"/>
                  <a:gd name="T3" fmla="*/ 351403 h 30"/>
                  <a:gd name="T4" fmla="*/ 0 w 24"/>
                  <a:gd name="T5" fmla="*/ 342653 h 30"/>
                  <a:gd name="T6" fmla="*/ 110740 w 24"/>
                  <a:gd name="T7" fmla="*/ 0 h 30"/>
                  <a:gd name="T8" fmla="*/ 158172 w 24"/>
                  <a:gd name="T9" fmla="*/ 11573 h 30"/>
                  <a:gd name="T10" fmla="*/ 268847 w 24"/>
                  <a:gd name="T11" fmla="*/ 391646 h 30"/>
                  <a:gd name="T12" fmla="*/ 225960 w 24"/>
                  <a:gd name="T13" fmla="*/ 380075 h 30"/>
                  <a:gd name="T14" fmla="*/ 190631 w 24"/>
                  <a:gd name="T15" fmla="*/ 258665 h 30"/>
                  <a:gd name="T16" fmla="*/ 75677 w 24"/>
                  <a:gd name="T17" fmla="*/ 237083 h 30"/>
                  <a:gd name="T18" fmla="*/ 176580 w 24"/>
                  <a:gd name="T19" fmla="*/ 221546 h 30"/>
                  <a:gd name="T20" fmla="*/ 143173 w 24"/>
                  <a:gd name="T21" fmla="*/ 115988 h 30"/>
                  <a:gd name="T22" fmla="*/ 133628 w 24"/>
                  <a:gd name="T23" fmla="*/ 39554 h 30"/>
                  <a:gd name="T24" fmla="*/ 133628 w 24"/>
                  <a:gd name="T25" fmla="*/ 39554 h 30"/>
                  <a:gd name="T26" fmla="*/ 110740 w 24"/>
                  <a:gd name="T27" fmla="*/ 105291 h 30"/>
                  <a:gd name="T28" fmla="*/ 90410 w 24"/>
                  <a:gd name="T29" fmla="*/ 209604 h 30"/>
                  <a:gd name="T30" fmla="*/ 176580 w 24"/>
                  <a:gd name="T31" fmla="*/ 221546 h 3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4"/>
                  <a:gd name="T49" fmla="*/ 0 h 30"/>
                  <a:gd name="T50" fmla="*/ 24 w 24"/>
                  <a:gd name="T51" fmla="*/ 30 h 30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4" h="30">
                    <a:moveTo>
                      <a:pt x="7" y="18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17" y="20"/>
                      <a:pt x="17" y="20"/>
                      <a:pt x="17" y="20"/>
                    </a:cubicBezTo>
                    <a:lnTo>
                      <a:pt x="7" y="18"/>
                    </a:lnTo>
                    <a:close/>
                    <a:moveTo>
                      <a:pt x="16" y="17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3" y="7"/>
                      <a:pt x="12" y="5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5"/>
                      <a:pt x="11" y="7"/>
                      <a:pt x="10" y="8"/>
                    </a:cubicBezTo>
                    <a:cubicBezTo>
                      <a:pt x="8" y="16"/>
                      <a:pt x="8" y="16"/>
                      <a:pt x="8" y="16"/>
                    </a:cubicBezTo>
                    <a:lnTo>
                      <a:pt x="16" y="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00" name="Freeform 66"/>
              <p:cNvSpPr>
                <a:spLocks noEditPoints="1"/>
              </p:cNvSpPr>
              <p:nvPr/>
            </p:nvSpPr>
            <p:spPr bwMode="auto">
              <a:xfrm>
                <a:off x="5343" y="1258"/>
                <a:ext cx="45" cy="68"/>
              </a:xfrm>
              <a:custGeom>
                <a:avLst/>
                <a:gdLst>
                  <a:gd name="T0" fmla="*/ 0 w 19"/>
                  <a:gd name="T1" fmla="*/ 70471 h 29"/>
                  <a:gd name="T2" fmla="*/ 0 w 19"/>
                  <a:gd name="T3" fmla="*/ 0 h 29"/>
                  <a:gd name="T4" fmla="*/ 39709 w 19"/>
                  <a:gd name="T5" fmla="*/ 0 h 29"/>
                  <a:gd name="T6" fmla="*/ 49273 w 19"/>
                  <a:gd name="T7" fmla="*/ 44866 h 29"/>
                  <a:gd name="T8" fmla="*/ 49273 w 19"/>
                  <a:gd name="T9" fmla="*/ 44866 h 29"/>
                  <a:gd name="T10" fmla="*/ 145464 w 19"/>
                  <a:gd name="T11" fmla="*/ 10969 h 29"/>
                  <a:gd name="T12" fmla="*/ 250472 w 19"/>
                  <a:gd name="T13" fmla="*/ 150069 h 29"/>
                  <a:gd name="T14" fmla="*/ 133757 w 19"/>
                  <a:gd name="T15" fmla="*/ 261430 h 29"/>
                  <a:gd name="T16" fmla="*/ 49273 w 19"/>
                  <a:gd name="T17" fmla="*/ 210108 h 29"/>
                  <a:gd name="T18" fmla="*/ 49273 w 19"/>
                  <a:gd name="T19" fmla="*/ 210108 h 29"/>
                  <a:gd name="T20" fmla="*/ 49273 w 19"/>
                  <a:gd name="T21" fmla="*/ 341093 h 29"/>
                  <a:gd name="T22" fmla="*/ 0 w 19"/>
                  <a:gd name="T23" fmla="*/ 331592 h 29"/>
                  <a:gd name="T24" fmla="*/ 0 w 19"/>
                  <a:gd name="T25" fmla="*/ 70471 h 29"/>
                  <a:gd name="T26" fmla="*/ 49273 w 19"/>
                  <a:gd name="T27" fmla="*/ 141414 h 29"/>
                  <a:gd name="T28" fmla="*/ 49273 w 19"/>
                  <a:gd name="T29" fmla="*/ 165242 h 29"/>
                  <a:gd name="T30" fmla="*/ 133757 w 19"/>
                  <a:gd name="T31" fmla="*/ 227549 h 29"/>
                  <a:gd name="T32" fmla="*/ 210763 w 19"/>
                  <a:gd name="T33" fmla="*/ 141414 h 29"/>
                  <a:gd name="T34" fmla="*/ 133757 w 19"/>
                  <a:gd name="T35" fmla="*/ 44866 h 29"/>
                  <a:gd name="T36" fmla="*/ 49273 w 19"/>
                  <a:gd name="T37" fmla="*/ 81441 h 29"/>
                  <a:gd name="T38" fmla="*/ 49273 w 19"/>
                  <a:gd name="T39" fmla="*/ 105203 h 29"/>
                  <a:gd name="T40" fmla="*/ 49273 w 19"/>
                  <a:gd name="T41" fmla="*/ 141414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9"/>
                  <a:gd name="T64" fmla="*/ 0 h 29"/>
                  <a:gd name="T65" fmla="*/ 19 w 1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9" h="29">
                    <a:moveTo>
                      <a:pt x="0" y="6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2"/>
                      <a:pt x="8" y="1"/>
                      <a:pt x="11" y="1"/>
                    </a:cubicBezTo>
                    <a:cubicBezTo>
                      <a:pt x="16" y="2"/>
                      <a:pt x="19" y="7"/>
                      <a:pt x="19" y="13"/>
                    </a:cubicBezTo>
                    <a:cubicBezTo>
                      <a:pt x="19" y="20"/>
                      <a:pt x="15" y="23"/>
                      <a:pt x="10" y="22"/>
                    </a:cubicBezTo>
                    <a:cubicBezTo>
                      <a:pt x="8" y="22"/>
                      <a:pt x="5" y="20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6"/>
                    </a:lnTo>
                    <a:close/>
                    <a:moveTo>
                      <a:pt x="4" y="12"/>
                    </a:moveTo>
                    <a:cubicBezTo>
                      <a:pt x="4" y="13"/>
                      <a:pt x="4" y="13"/>
                      <a:pt x="4" y="14"/>
                    </a:cubicBezTo>
                    <a:cubicBezTo>
                      <a:pt x="5" y="16"/>
                      <a:pt x="7" y="19"/>
                      <a:pt x="10" y="19"/>
                    </a:cubicBezTo>
                    <a:cubicBezTo>
                      <a:pt x="13" y="20"/>
                      <a:pt x="16" y="17"/>
                      <a:pt x="16" y="12"/>
                    </a:cubicBezTo>
                    <a:cubicBezTo>
                      <a:pt x="16" y="8"/>
                      <a:pt x="14" y="5"/>
                      <a:pt x="10" y="4"/>
                    </a:cubicBezTo>
                    <a:cubicBezTo>
                      <a:pt x="7" y="3"/>
                      <a:pt x="5" y="5"/>
                      <a:pt x="4" y="7"/>
                    </a:cubicBezTo>
                    <a:cubicBezTo>
                      <a:pt x="4" y="8"/>
                      <a:pt x="4" y="8"/>
                      <a:pt x="4" y="9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01" name="Freeform 67"/>
              <p:cNvSpPr>
                <a:spLocks noEditPoints="1"/>
              </p:cNvSpPr>
              <p:nvPr/>
            </p:nvSpPr>
            <p:spPr bwMode="auto">
              <a:xfrm>
                <a:off x="5400" y="1267"/>
                <a:ext cx="45" cy="69"/>
              </a:xfrm>
              <a:custGeom>
                <a:avLst/>
                <a:gdLst>
                  <a:gd name="T0" fmla="*/ 0 w 19"/>
                  <a:gd name="T1" fmla="*/ 97614 h 29"/>
                  <a:gd name="T2" fmla="*/ 0 w 19"/>
                  <a:gd name="T3" fmla="*/ 0 h 29"/>
                  <a:gd name="T4" fmla="*/ 39709 w 19"/>
                  <a:gd name="T5" fmla="*/ 12501 h 29"/>
                  <a:gd name="T6" fmla="*/ 39709 w 19"/>
                  <a:gd name="T7" fmla="*/ 58778 h 29"/>
                  <a:gd name="T8" fmla="*/ 39709 w 19"/>
                  <a:gd name="T9" fmla="*/ 58778 h 29"/>
                  <a:gd name="T10" fmla="*/ 133757 w 19"/>
                  <a:gd name="T11" fmla="*/ 12501 h 29"/>
                  <a:gd name="T12" fmla="*/ 250472 w 19"/>
                  <a:gd name="T13" fmla="*/ 180885 h 29"/>
                  <a:gd name="T14" fmla="*/ 133757 w 19"/>
                  <a:gd name="T15" fmla="*/ 302955 h 29"/>
                  <a:gd name="T16" fmla="*/ 49273 w 19"/>
                  <a:gd name="T17" fmla="*/ 249497 h 29"/>
                  <a:gd name="T18" fmla="*/ 39709 w 19"/>
                  <a:gd name="T19" fmla="*/ 249497 h 29"/>
                  <a:gd name="T20" fmla="*/ 39709 w 19"/>
                  <a:gd name="T21" fmla="*/ 400638 h 29"/>
                  <a:gd name="T22" fmla="*/ 0 w 19"/>
                  <a:gd name="T23" fmla="*/ 388047 h 29"/>
                  <a:gd name="T24" fmla="*/ 0 w 19"/>
                  <a:gd name="T25" fmla="*/ 97614 h 29"/>
                  <a:gd name="T26" fmla="*/ 39709 w 19"/>
                  <a:gd name="T27" fmla="*/ 168384 h 29"/>
                  <a:gd name="T28" fmla="*/ 49273 w 19"/>
                  <a:gd name="T29" fmla="*/ 193062 h 29"/>
                  <a:gd name="T30" fmla="*/ 116699 w 19"/>
                  <a:gd name="T31" fmla="*/ 261995 h 29"/>
                  <a:gd name="T32" fmla="*/ 198898 w 19"/>
                  <a:gd name="T33" fmla="*/ 180885 h 29"/>
                  <a:gd name="T34" fmla="*/ 116699 w 19"/>
                  <a:gd name="T35" fmla="*/ 58778 h 29"/>
                  <a:gd name="T36" fmla="*/ 49273 w 19"/>
                  <a:gd name="T37" fmla="*/ 110114 h 29"/>
                  <a:gd name="T38" fmla="*/ 39709 w 19"/>
                  <a:gd name="T39" fmla="*/ 122075 h 29"/>
                  <a:gd name="T40" fmla="*/ 39709 w 19"/>
                  <a:gd name="T41" fmla="*/ 168384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9"/>
                  <a:gd name="T64" fmla="*/ 0 h 29"/>
                  <a:gd name="T65" fmla="*/ 19 w 1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9" h="29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2"/>
                      <a:pt x="7" y="1"/>
                      <a:pt x="10" y="1"/>
                    </a:cubicBezTo>
                    <a:cubicBezTo>
                      <a:pt x="15" y="2"/>
                      <a:pt x="19" y="7"/>
                      <a:pt x="19" y="13"/>
                    </a:cubicBezTo>
                    <a:cubicBezTo>
                      <a:pt x="19" y="20"/>
                      <a:pt x="14" y="23"/>
                      <a:pt x="10" y="22"/>
                    </a:cubicBezTo>
                    <a:cubicBezTo>
                      <a:pt x="7" y="22"/>
                      <a:pt x="5" y="20"/>
                      <a:pt x="4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7"/>
                    </a:lnTo>
                    <a:close/>
                    <a:moveTo>
                      <a:pt x="3" y="12"/>
                    </a:moveTo>
                    <a:cubicBezTo>
                      <a:pt x="3" y="13"/>
                      <a:pt x="4" y="14"/>
                      <a:pt x="4" y="14"/>
                    </a:cubicBezTo>
                    <a:cubicBezTo>
                      <a:pt x="4" y="17"/>
                      <a:pt x="7" y="19"/>
                      <a:pt x="9" y="19"/>
                    </a:cubicBezTo>
                    <a:cubicBezTo>
                      <a:pt x="13" y="20"/>
                      <a:pt x="15" y="17"/>
                      <a:pt x="15" y="13"/>
                    </a:cubicBezTo>
                    <a:cubicBezTo>
                      <a:pt x="15" y="9"/>
                      <a:pt x="13" y="5"/>
                      <a:pt x="9" y="4"/>
                    </a:cubicBezTo>
                    <a:cubicBezTo>
                      <a:pt x="7" y="4"/>
                      <a:pt x="4" y="5"/>
                      <a:pt x="4" y="8"/>
                    </a:cubicBezTo>
                    <a:cubicBezTo>
                      <a:pt x="4" y="8"/>
                      <a:pt x="3" y="9"/>
                      <a:pt x="3" y="9"/>
                    </a:cubicBezTo>
                    <a:lnTo>
                      <a:pt x="3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02" name="Freeform 68"/>
              <p:cNvSpPr>
                <a:spLocks noEditPoints="1"/>
              </p:cNvSpPr>
              <p:nvPr/>
            </p:nvSpPr>
            <p:spPr bwMode="auto">
              <a:xfrm>
                <a:off x="5301" y="1501"/>
                <a:ext cx="61" cy="73"/>
              </a:xfrm>
              <a:custGeom>
                <a:avLst/>
                <a:gdLst>
                  <a:gd name="T0" fmla="*/ 308381 w 26"/>
                  <a:gd name="T1" fmla="*/ 220474 h 31"/>
                  <a:gd name="T2" fmla="*/ 156948 w 26"/>
                  <a:gd name="T3" fmla="*/ 371401 h 31"/>
                  <a:gd name="T4" fmla="*/ 0 w 26"/>
                  <a:gd name="T5" fmla="*/ 173921 h 31"/>
                  <a:gd name="T6" fmla="*/ 156948 w 26"/>
                  <a:gd name="T7" fmla="*/ 11230 h 31"/>
                  <a:gd name="T8" fmla="*/ 308381 w 26"/>
                  <a:gd name="T9" fmla="*/ 220474 h 31"/>
                  <a:gd name="T10" fmla="*/ 44992 w 26"/>
                  <a:gd name="T11" fmla="*/ 173921 h 31"/>
                  <a:gd name="T12" fmla="*/ 156948 w 26"/>
                  <a:gd name="T13" fmla="*/ 336431 h 31"/>
                  <a:gd name="T14" fmla="*/ 262506 w 26"/>
                  <a:gd name="T15" fmla="*/ 208919 h 31"/>
                  <a:gd name="T16" fmla="*/ 156948 w 26"/>
                  <a:gd name="T17" fmla="*/ 46185 h 31"/>
                  <a:gd name="T18" fmla="*/ 44992 w 26"/>
                  <a:gd name="T19" fmla="*/ 173921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31"/>
                  <a:gd name="T32" fmla="*/ 26 w 26"/>
                  <a:gd name="T33" fmla="*/ 31 h 3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31">
                    <a:moveTo>
                      <a:pt x="26" y="18"/>
                    </a:moveTo>
                    <a:cubicBezTo>
                      <a:pt x="26" y="27"/>
                      <a:pt x="20" y="31"/>
                      <a:pt x="13" y="30"/>
                    </a:cubicBezTo>
                    <a:cubicBezTo>
                      <a:pt x="5" y="29"/>
                      <a:pt x="0" y="22"/>
                      <a:pt x="0" y="14"/>
                    </a:cubicBezTo>
                    <a:cubicBezTo>
                      <a:pt x="0" y="5"/>
                      <a:pt x="6" y="0"/>
                      <a:pt x="13" y="1"/>
                    </a:cubicBezTo>
                    <a:cubicBezTo>
                      <a:pt x="21" y="3"/>
                      <a:pt x="26" y="9"/>
                      <a:pt x="26" y="18"/>
                    </a:cubicBezTo>
                    <a:close/>
                    <a:moveTo>
                      <a:pt x="4" y="14"/>
                    </a:moveTo>
                    <a:cubicBezTo>
                      <a:pt x="4" y="20"/>
                      <a:pt x="7" y="26"/>
                      <a:pt x="13" y="27"/>
                    </a:cubicBezTo>
                    <a:cubicBezTo>
                      <a:pt x="19" y="28"/>
                      <a:pt x="22" y="24"/>
                      <a:pt x="22" y="17"/>
                    </a:cubicBezTo>
                    <a:cubicBezTo>
                      <a:pt x="22" y="12"/>
                      <a:pt x="19" y="5"/>
                      <a:pt x="13" y="4"/>
                    </a:cubicBezTo>
                    <a:cubicBezTo>
                      <a:pt x="7" y="3"/>
                      <a:pt x="4" y="8"/>
                      <a:pt x="4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03" name="Freeform 69"/>
              <p:cNvSpPr>
                <a:spLocks/>
              </p:cNvSpPr>
              <p:nvPr/>
            </p:nvSpPr>
            <p:spPr bwMode="auto">
              <a:xfrm>
                <a:off x="5369" y="1513"/>
                <a:ext cx="41" cy="71"/>
              </a:xfrm>
              <a:custGeom>
                <a:avLst/>
                <a:gdLst>
                  <a:gd name="T0" fmla="*/ 13803 w 17"/>
                  <a:gd name="T1" fmla="*/ 298193 h 30"/>
                  <a:gd name="T2" fmla="*/ 113336 w 17"/>
                  <a:gd name="T3" fmla="*/ 342653 h 30"/>
                  <a:gd name="T4" fmla="*/ 207438 w 17"/>
                  <a:gd name="T5" fmla="*/ 298193 h 30"/>
                  <a:gd name="T6" fmla="*/ 127139 w 17"/>
                  <a:gd name="T7" fmla="*/ 209604 h 30"/>
                  <a:gd name="T8" fmla="*/ 0 w 17"/>
                  <a:gd name="T9" fmla="*/ 93611 h 30"/>
                  <a:gd name="T10" fmla="*/ 146638 w 17"/>
                  <a:gd name="T11" fmla="*/ 11573 h 30"/>
                  <a:gd name="T12" fmla="*/ 259566 w 17"/>
                  <a:gd name="T13" fmla="*/ 39554 h 30"/>
                  <a:gd name="T14" fmla="*/ 240040 w 17"/>
                  <a:gd name="T15" fmla="*/ 76992 h 30"/>
                  <a:gd name="T16" fmla="*/ 146638 w 17"/>
                  <a:gd name="T17" fmla="*/ 49009 h 30"/>
                  <a:gd name="T18" fmla="*/ 66524 w 17"/>
                  <a:gd name="T19" fmla="*/ 93611 h 30"/>
                  <a:gd name="T20" fmla="*/ 160440 w 17"/>
                  <a:gd name="T21" fmla="*/ 170099 h 30"/>
                  <a:gd name="T22" fmla="*/ 273340 w 17"/>
                  <a:gd name="T23" fmla="*/ 298193 h 30"/>
                  <a:gd name="T24" fmla="*/ 113336 w 17"/>
                  <a:gd name="T25" fmla="*/ 380075 h 30"/>
                  <a:gd name="T26" fmla="*/ 0 w 17"/>
                  <a:gd name="T27" fmla="*/ 342653 h 30"/>
                  <a:gd name="T28" fmla="*/ 13803 w 17"/>
                  <a:gd name="T29" fmla="*/ 298193 h 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"/>
                  <a:gd name="T46" fmla="*/ 0 h 30"/>
                  <a:gd name="T47" fmla="*/ 17 w 17"/>
                  <a:gd name="T48" fmla="*/ 30 h 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" h="30">
                    <a:moveTo>
                      <a:pt x="1" y="23"/>
                    </a:moveTo>
                    <a:cubicBezTo>
                      <a:pt x="2" y="25"/>
                      <a:pt x="5" y="26"/>
                      <a:pt x="7" y="26"/>
                    </a:cubicBezTo>
                    <a:cubicBezTo>
                      <a:pt x="11" y="27"/>
                      <a:pt x="13" y="25"/>
                      <a:pt x="13" y="23"/>
                    </a:cubicBezTo>
                    <a:cubicBezTo>
                      <a:pt x="13" y="20"/>
                      <a:pt x="12" y="18"/>
                      <a:pt x="8" y="16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4" y="0"/>
                      <a:pt x="9" y="1"/>
                    </a:cubicBezTo>
                    <a:cubicBezTo>
                      <a:pt x="12" y="1"/>
                      <a:pt x="14" y="2"/>
                      <a:pt x="16" y="3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2" y="4"/>
                      <a:pt x="9" y="4"/>
                    </a:cubicBezTo>
                    <a:cubicBezTo>
                      <a:pt x="5" y="3"/>
                      <a:pt x="4" y="5"/>
                      <a:pt x="4" y="7"/>
                    </a:cubicBezTo>
                    <a:cubicBezTo>
                      <a:pt x="4" y="10"/>
                      <a:pt x="6" y="11"/>
                      <a:pt x="10" y="13"/>
                    </a:cubicBezTo>
                    <a:cubicBezTo>
                      <a:pt x="14" y="16"/>
                      <a:pt x="17" y="19"/>
                      <a:pt x="17" y="23"/>
                    </a:cubicBezTo>
                    <a:cubicBezTo>
                      <a:pt x="17" y="27"/>
                      <a:pt x="13" y="30"/>
                      <a:pt x="7" y="29"/>
                    </a:cubicBezTo>
                    <a:cubicBezTo>
                      <a:pt x="4" y="29"/>
                      <a:pt x="1" y="27"/>
                      <a:pt x="0" y="26"/>
                    </a:cubicBez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249" name="Group 70"/>
            <p:cNvGrpSpPr>
              <a:grpSpLocks/>
            </p:cNvGrpSpPr>
            <p:nvPr/>
          </p:nvGrpSpPr>
          <p:grpSpPr bwMode="auto">
            <a:xfrm>
              <a:off x="4718" y="3278"/>
              <a:ext cx="372" cy="694"/>
              <a:chOff x="5183" y="1085"/>
              <a:chExt cx="356" cy="662"/>
            </a:xfrm>
          </p:grpSpPr>
          <p:sp>
            <p:nvSpPr>
              <p:cNvPr id="278" name="Freeform 71"/>
              <p:cNvSpPr>
                <a:spLocks/>
              </p:cNvSpPr>
              <p:nvPr/>
            </p:nvSpPr>
            <p:spPr bwMode="auto">
              <a:xfrm>
                <a:off x="5193" y="1102"/>
                <a:ext cx="316" cy="635"/>
              </a:xfrm>
              <a:custGeom>
                <a:avLst/>
                <a:gdLst>
                  <a:gd name="T0" fmla="*/ 316 w 316"/>
                  <a:gd name="T1" fmla="*/ 54 h 635"/>
                  <a:gd name="T2" fmla="*/ 306 w 316"/>
                  <a:gd name="T3" fmla="*/ 635 h 635"/>
                  <a:gd name="T4" fmla="*/ 0 w 316"/>
                  <a:gd name="T5" fmla="*/ 581 h 635"/>
                  <a:gd name="T6" fmla="*/ 9 w 316"/>
                  <a:gd name="T7" fmla="*/ 0 h 635"/>
                  <a:gd name="T8" fmla="*/ 316 w 316"/>
                  <a:gd name="T9" fmla="*/ 54 h 6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6"/>
                  <a:gd name="T16" fmla="*/ 0 h 635"/>
                  <a:gd name="T17" fmla="*/ 316 w 316"/>
                  <a:gd name="T18" fmla="*/ 635 h 6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6" h="635">
                    <a:moveTo>
                      <a:pt x="316" y="54"/>
                    </a:moveTo>
                    <a:lnTo>
                      <a:pt x="306" y="635"/>
                    </a:lnTo>
                    <a:lnTo>
                      <a:pt x="0" y="581"/>
                    </a:lnTo>
                    <a:lnTo>
                      <a:pt x="9" y="0"/>
                    </a:lnTo>
                    <a:lnTo>
                      <a:pt x="316" y="5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79" name="Freeform 72"/>
              <p:cNvSpPr>
                <a:spLocks/>
              </p:cNvSpPr>
              <p:nvPr/>
            </p:nvSpPr>
            <p:spPr bwMode="auto">
              <a:xfrm>
                <a:off x="5499" y="1151"/>
                <a:ext cx="31" cy="586"/>
              </a:xfrm>
              <a:custGeom>
                <a:avLst/>
                <a:gdLst>
                  <a:gd name="T0" fmla="*/ 10 w 31"/>
                  <a:gd name="T1" fmla="*/ 5 h 586"/>
                  <a:gd name="T2" fmla="*/ 31 w 31"/>
                  <a:gd name="T3" fmla="*/ 0 h 586"/>
                  <a:gd name="T4" fmla="*/ 21 w 31"/>
                  <a:gd name="T5" fmla="*/ 579 h 586"/>
                  <a:gd name="T6" fmla="*/ 0 w 31"/>
                  <a:gd name="T7" fmla="*/ 586 h 586"/>
                  <a:gd name="T8" fmla="*/ 10 w 31"/>
                  <a:gd name="T9" fmla="*/ 5 h 5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586"/>
                  <a:gd name="T17" fmla="*/ 31 w 31"/>
                  <a:gd name="T18" fmla="*/ 586 h 5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586">
                    <a:moveTo>
                      <a:pt x="10" y="5"/>
                    </a:moveTo>
                    <a:lnTo>
                      <a:pt x="31" y="0"/>
                    </a:lnTo>
                    <a:lnTo>
                      <a:pt x="21" y="579"/>
                    </a:lnTo>
                    <a:lnTo>
                      <a:pt x="0" y="586"/>
                    </a:lnTo>
                    <a:lnTo>
                      <a:pt x="10" y="5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80" name="Freeform 73"/>
              <p:cNvSpPr>
                <a:spLocks/>
              </p:cNvSpPr>
              <p:nvPr/>
            </p:nvSpPr>
            <p:spPr bwMode="auto">
              <a:xfrm>
                <a:off x="5202" y="1095"/>
                <a:ext cx="328" cy="61"/>
              </a:xfrm>
              <a:custGeom>
                <a:avLst/>
                <a:gdLst>
                  <a:gd name="T0" fmla="*/ 0 w 328"/>
                  <a:gd name="T1" fmla="*/ 7 h 61"/>
                  <a:gd name="T2" fmla="*/ 21 w 328"/>
                  <a:gd name="T3" fmla="*/ 0 h 61"/>
                  <a:gd name="T4" fmla="*/ 328 w 328"/>
                  <a:gd name="T5" fmla="*/ 56 h 61"/>
                  <a:gd name="T6" fmla="*/ 307 w 328"/>
                  <a:gd name="T7" fmla="*/ 61 h 61"/>
                  <a:gd name="T8" fmla="*/ 0 w 328"/>
                  <a:gd name="T9" fmla="*/ 7 h 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61"/>
                  <a:gd name="T17" fmla="*/ 328 w 328"/>
                  <a:gd name="T18" fmla="*/ 61 h 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61">
                    <a:moveTo>
                      <a:pt x="0" y="7"/>
                    </a:moveTo>
                    <a:lnTo>
                      <a:pt x="21" y="0"/>
                    </a:lnTo>
                    <a:lnTo>
                      <a:pt x="328" y="56"/>
                    </a:lnTo>
                    <a:lnTo>
                      <a:pt x="307" y="61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81" name="Freeform 74"/>
              <p:cNvSpPr>
                <a:spLocks noEditPoints="1"/>
              </p:cNvSpPr>
              <p:nvPr/>
            </p:nvSpPr>
            <p:spPr bwMode="auto">
              <a:xfrm>
                <a:off x="5183" y="1085"/>
                <a:ext cx="356" cy="662"/>
              </a:xfrm>
              <a:custGeom>
                <a:avLst/>
                <a:gdLst>
                  <a:gd name="T0" fmla="*/ 211756 w 151"/>
                  <a:gd name="T1" fmla="*/ 0 h 280"/>
                  <a:gd name="T2" fmla="*/ 202491 w 151"/>
                  <a:gd name="T3" fmla="*/ 11526 h 280"/>
                  <a:gd name="T4" fmla="*/ 89818 w 151"/>
                  <a:gd name="T5" fmla="*/ 39302 h 280"/>
                  <a:gd name="T6" fmla="*/ 47702 w 151"/>
                  <a:gd name="T7" fmla="*/ 92921 h 280"/>
                  <a:gd name="T8" fmla="*/ 0 w 151"/>
                  <a:gd name="T9" fmla="*/ 3263873 h 280"/>
                  <a:gd name="T10" fmla="*/ 38097 w 151"/>
                  <a:gd name="T11" fmla="*/ 3316490 h 280"/>
                  <a:gd name="T12" fmla="*/ 1665627 w 151"/>
                  <a:gd name="T13" fmla="*/ 3612579 h 280"/>
                  <a:gd name="T14" fmla="*/ 1676255 w 151"/>
                  <a:gd name="T15" fmla="*/ 3612579 h 280"/>
                  <a:gd name="T16" fmla="*/ 1687527 w 151"/>
                  <a:gd name="T17" fmla="*/ 3612579 h 280"/>
                  <a:gd name="T18" fmla="*/ 1798484 w 151"/>
                  <a:gd name="T19" fmla="*/ 3575339 h 280"/>
                  <a:gd name="T20" fmla="*/ 1841227 w 151"/>
                  <a:gd name="T21" fmla="*/ 3520809 h 280"/>
                  <a:gd name="T22" fmla="*/ 1887983 w 151"/>
                  <a:gd name="T23" fmla="*/ 360149 h 280"/>
                  <a:gd name="T24" fmla="*/ 1851921 w 151"/>
                  <a:gd name="T25" fmla="*/ 311462 h 280"/>
                  <a:gd name="T26" fmla="*/ 222222 w 151"/>
                  <a:gd name="T27" fmla="*/ 0 h 280"/>
                  <a:gd name="T28" fmla="*/ 211756 w 151"/>
                  <a:gd name="T29" fmla="*/ 0 h 280"/>
                  <a:gd name="T30" fmla="*/ 47702 w 151"/>
                  <a:gd name="T31" fmla="*/ 3263873 h 280"/>
                  <a:gd name="T32" fmla="*/ 101179 w 151"/>
                  <a:gd name="T33" fmla="*/ 92921 h 280"/>
                  <a:gd name="T34" fmla="*/ 211756 w 151"/>
                  <a:gd name="T35" fmla="*/ 48737 h 280"/>
                  <a:gd name="T36" fmla="*/ 1841227 w 151"/>
                  <a:gd name="T37" fmla="*/ 360149 h 280"/>
                  <a:gd name="T38" fmla="*/ 1841227 w 151"/>
                  <a:gd name="T39" fmla="*/ 360149 h 280"/>
                  <a:gd name="T40" fmla="*/ 1841227 w 151"/>
                  <a:gd name="T41" fmla="*/ 360149 h 280"/>
                  <a:gd name="T42" fmla="*/ 1788723 w 151"/>
                  <a:gd name="T43" fmla="*/ 3520809 h 280"/>
                  <a:gd name="T44" fmla="*/ 1676255 w 151"/>
                  <a:gd name="T45" fmla="*/ 3563813 h 280"/>
                  <a:gd name="T46" fmla="*/ 47702 w 151"/>
                  <a:gd name="T47" fmla="*/ 3263873 h 280"/>
                  <a:gd name="T48" fmla="*/ 47702 w 151"/>
                  <a:gd name="T49" fmla="*/ 3263873 h 28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51"/>
                  <a:gd name="T76" fmla="*/ 0 h 280"/>
                  <a:gd name="T77" fmla="*/ 151 w 151"/>
                  <a:gd name="T78" fmla="*/ 280 h 28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51" h="280">
                    <a:moveTo>
                      <a:pt x="17" y="0"/>
                    </a:moveTo>
                    <a:cubicBezTo>
                      <a:pt x="17" y="0"/>
                      <a:pt x="17" y="0"/>
                      <a:pt x="16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5"/>
                      <a:pt x="4" y="7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255"/>
                      <a:pt x="1" y="256"/>
                      <a:pt x="3" y="257"/>
                    </a:cubicBezTo>
                    <a:cubicBezTo>
                      <a:pt x="133" y="280"/>
                      <a:pt x="133" y="280"/>
                      <a:pt x="133" y="280"/>
                    </a:cubicBezTo>
                    <a:cubicBezTo>
                      <a:pt x="133" y="280"/>
                      <a:pt x="134" y="280"/>
                      <a:pt x="134" y="280"/>
                    </a:cubicBezTo>
                    <a:cubicBezTo>
                      <a:pt x="134" y="280"/>
                      <a:pt x="135" y="280"/>
                      <a:pt x="135" y="280"/>
                    </a:cubicBezTo>
                    <a:cubicBezTo>
                      <a:pt x="144" y="277"/>
                      <a:pt x="144" y="277"/>
                      <a:pt x="144" y="277"/>
                    </a:cubicBezTo>
                    <a:cubicBezTo>
                      <a:pt x="146" y="277"/>
                      <a:pt x="147" y="275"/>
                      <a:pt x="147" y="273"/>
                    </a:cubicBezTo>
                    <a:cubicBezTo>
                      <a:pt x="151" y="28"/>
                      <a:pt x="151" y="28"/>
                      <a:pt x="151" y="28"/>
                    </a:cubicBezTo>
                    <a:cubicBezTo>
                      <a:pt x="151" y="26"/>
                      <a:pt x="150" y="24"/>
                      <a:pt x="148" y="2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7" y="0"/>
                    </a:cubicBezTo>
                    <a:close/>
                    <a:moveTo>
                      <a:pt x="4" y="253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3" y="273"/>
                      <a:pt x="143" y="273"/>
                      <a:pt x="143" y="273"/>
                    </a:cubicBezTo>
                    <a:cubicBezTo>
                      <a:pt x="134" y="276"/>
                      <a:pt x="134" y="276"/>
                      <a:pt x="134" y="276"/>
                    </a:cubicBezTo>
                    <a:cubicBezTo>
                      <a:pt x="4" y="253"/>
                      <a:pt x="4" y="253"/>
                      <a:pt x="4" y="253"/>
                    </a:cubicBezTo>
                    <a:cubicBezTo>
                      <a:pt x="4" y="253"/>
                      <a:pt x="4" y="253"/>
                      <a:pt x="4" y="253"/>
                    </a:cubicBezTo>
                    <a:close/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82" name="Freeform 75"/>
              <p:cNvSpPr>
                <a:spLocks/>
              </p:cNvSpPr>
              <p:nvPr/>
            </p:nvSpPr>
            <p:spPr bwMode="auto">
              <a:xfrm>
                <a:off x="5251" y="1144"/>
                <a:ext cx="218" cy="265"/>
              </a:xfrm>
              <a:custGeom>
                <a:avLst/>
                <a:gdLst>
                  <a:gd name="T0" fmla="*/ 1217672 w 92"/>
                  <a:gd name="T1" fmla="*/ 350768 h 112"/>
                  <a:gd name="T2" fmla="*/ 1083495 w 92"/>
                  <a:gd name="T3" fmla="*/ 181750 h 112"/>
                  <a:gd name="T4" fmla="*/ 65514 w 92"/>
                  <a:gd name="T5" fmla="*/ 11565 h 112"/>
                  <a:gd name="T6" fmla="*/ 11668 w 92"/>
                  <a:gd name="T7" fmla="*/ 11565 h 112"/>
                  <a:gd name="T8" fmla="*/ 0 w 92"/>
                  <a:gd name="T9" fmla="*/ 1264197 h 112"/>
                  <a:gd name="T10" fmla="*/ 1189519 w 92"/>
                  <a:gd name="T11" fmla="*/ 1457505 h 112"/>
                  <a:gd name="T12" fmla="*/ 1205500 w 92"/>
                  <a:gd name="T13" fmla="*/ 1417331 h 112"/>
                  <a:gd name="T14" fmla="*/ 1217672 w 92"/>
                  <a:gd name="T15" fmla="*/ 350768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12"/>
                  <a:gd name="T26" fmla="*/ 92 w 92"/>
                  <a:gd name="T27" fmla="*/ 112 h 1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12">
                    <a:moveTo>
                      <a:pt x="92" y="27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90" y="112"/>
                      <a:pt x="90" y="112"/>
                      <a:pt x="90" y="112"/>
                    </a:cubicBezTo>
                    <a:cubicBezTo>
                      <a:pt x="91" y="111"/>
                      <a:pt x="91" y="110"/>
                      <a:pt x="91" y="109"/>
                    </a:cubicBez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F6880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83" name="Freeform 76"/>
              <p:cNvSpPr>
                <a:spLocks/>
              </p:cNvSpPr>
              <p:nvPr/>
            </p:nvSpPr>
            <p:spPr bwMode="auto">
              <a:xfrm>
                <a:off x="5235" y="1144"/>
                <a:ext cx="229" cy="279"/>
              </a:xfrm>
              <a:custGeom>
                <a:avLst/>
                <a:gdLst>
                  <a:gd name="T0" fmla="*/ 90715 w 97"/>
                  <a:gd name="T1" fmla="*/ 1124167 h 118"/>
                  <a:gd name="T2" fmla="*/ 102174 w 97"/>
                  <a:gd name="T3" fmla="*/ 115352 h 118"/>
                  <a:gd name="T4" fmla="*/ 102174 w 97"/>
                  <a:gd name="T5" fmla="*/ 76042 h 118"/>
                  <a:gd name="T6" fmla="*/ 165883 w 97"/>
                  <a:gd name="T7" fmla="*/ 11526 h 118"/>
                  <a:gd name="T8" fmla="*/ 102174 w 97"/>
                  <a:gd name="T9" fmla="*/ 11526 h 118"/>
                  <a:gd name="T10" fmla="*/ 11436 w 97"/>
                  <a:gd name="T11" fmla="*/ 115352 h 118"/>
                  <a:gd name="T12" fmla="*/ 11436 w 97"/>
                  <a:gd name="T13" fmla="*/ 927737 h 118"/>
                  <a:gd name="T14" fmla="*/ 0 w 97"/>
                  <a:gd name="T15" fmla="*/ 1173233 h 118"/>
                  <a:gd name="T16" fmla="*/ 130410 w 97"/>
                  <a:gd name="T17" fmla="*/ 1332247 h 118"/>
                  <a:gd name="T18" fmla="*/ 624164 w 97"/>
                  <a:gd name="T19" fmla="*/ 1420252 h 118"/>
                  <a:gd name="T20" fmla="*/ 1118304 w 97"/>
                  <a:gd name="T21" fmla="*/ 1512696 h 118"/>
                  <a:gd name="T22" fmla="*/ 1232327 w 97"/>
                  <a:gd name="T23" fmla="*/ 1447504 h 118"/>
                  <a:gd name="T24" fmla="*/ 204308 w 97"/>
                  <a:gd name="T25" fmla="*/ 1267741 h 118"/>
                  <a:gd name="T26" fmla="*/ 114094 w 97"/>
                  <a:gd name="T27" fmla="*/ 1228640 h 118"/>
                  <a:gd name="T28" fmla="*/ 90715 w 97"/>
                  <a:gd name="T29" fmla="*/ 1124167 h 11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18"/>
                  <a:gd name="T47" fmla="*/ 97 w 97"/>
                  <a:gd name="T48" fmla="*/ 118 h 11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18">
                    <a:moveTo>
                      <a:pt x="7" y="87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3" y="1"/>
                      <a:pt x="13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4" y="102"/>
                      <a:pt x="10" y="103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92" y="118"/>
                      <a:pt x="96" y="116"/>
                      <a:pt x="97" y="112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98"/>
                      <a:pt x="12" y="98"/>
                      <a:pt x="9" y="95"/>
                    </a:cubicBezTo>
                    <a:cubicBezTo>
                      <a:pt x="6" y="92"/>
                      <a:pt x="7" y="87"/>
                      <a:pt x="7" y="87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84" name="Freeform 77"/>
              <p:cNvSpPr>
                <a:spLocks/>
              </p:cNvSpPr>
              <p:nvPr/>
            </p:nvSpPr>
            <p:spPr bwMode="auto">
              <a:xfrm>
                <a:off x="5251" y="1404"/>
                <a:ext cx="218" cy="265"/>
              </a:xfrm>
              <a:custGeom>
                <a:avLst/>
                <a:gdLst>
                  <a:gd name="T0" fmla="*/ 1217672 w 92"/>
                  <a:gd name="T1" fmla="*/ 350768 h 112"/>
                  <a:gd name="T2" fmla="*/ 1083495 w 92"/>
                  <a:gd name="T3" fmla="*/ 181750 h 112"/>
                  <a:gd name="T4" fmla="*/ 65514 w 92"/>
                  <a:gd name="T5" fmla="*/ 11565 h 112"/>
                  <a:gd name="T6" fmla="*/ 11668 w 92"/>
                  <a:gd name="T7" fmla="*/ 11565 h 112"/>
                  <a:gd name="T8" fmla="*/ 0 w 92"/>
                  <a:gd name="T9" fmla="*/ 1248408 h 112"/>
                  <a:gd name="T10" fmla="*/ 1189519 w 92"/>
                  <a:gd name="T11" fmla="*/ 1457505 h 112"/>
                  <a:gd name="T12" fmla="*/ 1205500 w 92"/>
                  <a:gd name="T13" fmla="*/ 1417331 h 112"/>
                  <a:gd name="T14" fmla="*/ 1217672 w 92"/>
                  <a:gd name="T15" fmla="*/ 350768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12"/>
                  <a:gd name="T26" fmla="*/ 92 w 92"/>
                  <a:gd name="T27" fmla="*/ 112 h 1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12">
                    <a:moveTo>
                      <a:pt x="92" y="27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90" y="112"/>
                      <a:pt x="90" y="112"/>
                      <a:pt x="90" y="112"/>
                    </a:cubicBezTo>
                    <a:cubicBezTo>
                      <a:pt x="91" y="111"/>
                      <a:pt x="91" y="110"/>
                      <a:pt x="91" y="109"/>
                    </a:cubicBez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3569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85" name="Freeform 78"/>
              <p:cNvSpPr>
                <a:spLocks/>
              </p:cNvSpPr>
              <p:nvPr/>
            </p:nvSpPr>
            <p:spPr bwMode="auto">
              <a:xfrm>
                <a:off x="5235" y="1404"/>
                <a:ext cx="229" cy="279"/>
              </a:xfrm>
              <a:custGeom>
                <a:avLst/>
                <a:gdLst>
                  <a:gd name="T0" fmla="*/ 90715 w 97"/>
                  <a:gd name="T1" fmla="*/ 1124167 h 118"/>
                  <a:gd name="T2" fmla="*/ 102174 w 97"/>
                  <a:gd name="T3" fmla="*/ 115352 h 118"/>
                  <a:gd name="T4" fmla="*/ 102174 w 97"/>
                  <a:gd name="T5" fmla="*/ 76042 h 118"/>
                  <a:gd name="T6" fmla="*/ 165883 w 97"/>
                  <a:gd name="T7" fmla="*/ 11526 h 118"/>
                  <a:gd name="T8" fmla="*/ 102174 w 97"/>
                  <a:gd name="T9" fmla="*/ 11526 h 118"/>
                  <a:gd name="T10" fmla="*/ 11436 w 97"/>
                  <a:gd name="T11" fmla="*/ 115352 h 118"/>
                  <a:gd name="T12" fmla="*/ 11436 w 97"/>
                  <a:gd name="T13" fmla="*/ 927737 h 118"/>
                  <a:gd name="T14" fmla="*/ 0 w 97"/>
                  <a:gd name="T15" fmla="*/ 1173233 h 118"/>
                  <a:gd name="T16" fmla="*/ 130410 w 97"/>
                  <a:gd name="T17" fmla="*/ 1332247 h 118"/>
                  <a:gd name="T18" fmla="*/ 624164 w 97"/>
                  <a:gd name="T19" fmla="*/ 1420252 h 118"/>
                  <a:gd name="T20" fmla="*/ 1118304 w 97"/>
                  <a:gd name="T21" fmla="*/ 1512696 h 118"/>
                  <a:gd name="T22" fmla="*/ 1232327 w 97"/>
                  <a:gd name="T23" fmla="*/ 1447504 h 118"/>
                  <a:gd name="T24" fmla="*/ 204308 w 97"/>
                  <a:gd name="T25" fmla="*/ 1267741 h 118"/>
                  <a:gd name="T26" fmla="*/ 114094 w 97"/>
                  <a:gd name="T27" fmla="*/ 1228640 h 118"/>
                  <a:gd name="T28" fmla="*/ 90715 w 97"/>
                  <a:gd name="T29" fmla="*/ 1124167 h 11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18"/>
                  <a:gd name="T47" fmla="*/ 97 w 97"/>
                  <a:gd name="T48" fmla="*/ 118 h 11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18">
                    <a:moveTo>
                      <a:pt x="7" y="87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3" y="1"/>
                      <a:pt x="13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4" y="102"/>
                      <a:pt x="10" y="103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92" y="118"/>
                      <a:pt x="96" y="116"/>
                      <a:pt x="97" y="112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98"/>
                      <a:pt x="12" y="98"/>
                      <a:pt x="9" y="95"/>
                    </a:cubicBezTo>
                    <a:cubicBezTo>
                      <a:pt x="6" y="92"/>
                      <a:pt x="7" y="87"/>
                      <a:pt x="7" y="87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86" name="Freeform 79"/>
              <p:cNvSpPr>
                <a:spLocks noEditPoints="1"/>
              </p:cNvSpPr>
              <p:nvPr/>
            </p:nvSpPr>
            <p:spPr bwMode="auto">
              <a:xfrm>
                <a:off x="5280" y="1232"/>
                <a:ext cx="56" cy="71"/>
              </a:xfrm>
              <a:custGeom>
                <a:avLst/>
                <a:gdLst>
                  <a:gd name="T0" fmla="*/ 75677 w 24"/>
                  <a:gd name="T1" fmla="*/ 237083 h 30"/>
                  <a:gd name="T2" fmla="*/ 42952 w 24"/>
                  <a:gd name="T3" fmla="*/ 351403 h 30"/>
                  <a:gd name="T4" fmla="*/ 0 w 24"/>
                  <a:gd name="T5" fmla="*/ 342653 h 30"/>
                  <a:gd name="T6" fmla="*/ 110740 w 24"/>
                  <a:gd name="T7" fmla="*/ 0 h 30"/>
                  <a:gd name="T8" fmla="*/ 158172 w 24"/>
                  <a:gd name="T9" fmla="*/ 11573 h 30"/>
                  <a:gd name="T10" fmla="*/ 268847 w 24"/>
                  <a:gd name="T11" fmla="*/ 391646 h 30"/>
                  <a:gd name="T12" fmla="*/ 225960 w 24"/>
                  <a:gd name="T13" fmla="*/ 380075 h 30"/>
                  <a:gd name="T14" fmla="*/ 190631 w 24"/>
                  <a:gd name="T15" fmla="*/ 258665 h 30"/>
                  <a:gd name="T16" fmla="*/ 75677 w 24"/>
                  <a:gd name="T17" fmla="*/ 237083 h 30"/>
                  <a:gd name="T18" fmla="*/ 176580 w 24"/>
                  <a:gd name="T19" fmla="*/ 221546 h 30"/>
                  <a:gd name="T20" fmla="*/ 143173 w 24"/>
                  <a:gd name="T21" fmla="*/ 115988 h 30"/>
                  <a:gd name="T22" fmla="*/ 133628 w 24"/>
                  <a:gd name="T23" fmla="*/ 39554 h 30"/>
                  <a:gd name="T24" fmla="*/ 133628 w 24"/>
                  <a:gd name="T25" fmla="*/ 39554 h 30"/>
                  <a:gd name="T26" fmla="*/ 110740 w 24"/>
                  <a:gd name="T27" fmla="*/ 105291 h 30"/>
                  <a:gd name="T28" fmla="*/ 90410 w 24"/>
                  <a:gd name="T29" fmla="*/ 209604 h 30"/>
                  <a:gd name="T30" fmla="*/ 176580 w 24"/>
                  <a:gd name="T31" fmla="*/ 221546 h 3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4"/>
                  <a:gd name="T49" fmla="*/ 0 h 30"/>
                  <a:gd name="T50" fmla="*/ 24 w 24"/>
                  <a:gd name="T51" fmla="*/ 30 h 30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4" h="30">
                    <a:moveTo>
                      <a:pt x="7" y="18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17" y="20"/>
                      <a:pt x="17" y="20"/>
                      <a:pt x="17" y="20"/>
                    </a:cubicBezTo>
                    <a:lnTo>
                      <a:pt x="7" y="18"/>
                    </a:lnTo>
                    <a:close/>
                    <a:moveTo>
                      <a:pt x="16" y="17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3" y="7"/>
                      <a:pt x="12" y="5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5"/>
                      <a:pt x="11" y="7"/>
                      <a:pt x="10" y="8"/>
                    </a:cubicBezTo>
                    <a:cubicBezTo>
                      <a:pt x="8" y="16"/>
                      <a:pt x="8" y="16"/>
                      <a:pt x="8" y="16"/>
                    </a:cubicBezTo>
                    <a:lnTo>
                      <a:pt x="16" y="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87" name="Freeform 80"/>
              <p:cNvSpPr>
                <a:spLocks noEditPoints="1"/>
              </p:cNvSpPr>
              <p:nvPr/>
            </p:nvSpPr>
            <p:spPr bwMode="auto">
              <a:xfrm>
                <a:off x="5343" y="1258"/>
                <a:ext cx="45" cy="68"/>
              </a:xfrm>
              <a:custGeom>
                <a:avLst/>
                <a:gdLst>
                  <a:gd name="T0" fmla="*/ 0 w 19"/>
                  <a:gd name="T1" fmla="*/ 70471 h 29"/>
                  <a:gd name="T2" fmla="*/ 0 w 19"/>
                  <a:gd name="T3" fmla="*/ 0 h 29"/>
                  <a:gd name="T4" fmla="*/ 39709 w 19"/>
                  <a:gd name="T5" fmla="*/ 0 h 29"/>
                  <a:gd name="T6" fmla="*/ 49273 w 19"/>
                  <a:gd name="T7" fmla="*/ 44866 h 29"/>
                  <a:gd name="T8" fmla="*/ 49273 w 19"/>
                  <a:gd name="T9" fmla="*/ 44866 h 29"/>
                  <a:gd name="T10" fmla="*/ 145464 w 19"/>
                  <a:gd name="T11" fmla="*/ 10969 h 29"/>
                  <a:gd name="T12" fmla="*/ 250472 w 19"/>
                  <a:gd name="T13" fmla="*/ 150069 h 29"/>
                  <a:gd name="T14" fmla="*/ 133757 w 19"/>
                  <a:gd name="T15" fmla="*/ 261430 h 29"/>
                  <a:gd name="T16" fmla="*/ 49273 w 19"/>
                  <a:gd name="T17" fmla="*/ 210108 h 29"/>
                  <a:gd name="T18" fmla="*/ 49273 w 19"/>
                  <a:gd name="T19" fmla="*/ 210108 h 29"/>
                  <a:gd name="T20" fmla="*/ 49273 w 19"/>
                  <a:gd name="T21" fmla="*/ 341093 h 29"/>
                  <a:gd name="T22" fmla="*/ 0 w 19"/>
                  <a:gd name="T23" fmla="*/ 331592 h 29"/>
                  <a:gd name="T24" fmla="*/ 0 w 19"/>
                  <a:gd name="T25" fmla="*/ 70471 h 29"/>
                  <a:gd name="T26" fmla="*/ 49273 w 19"/>
                  <a:gd name="T27" fmla="*/ 141414 h 29"/>
                  <a:gd name="T28" fmla="*/ 49273 w 19"/>
                  <a:gd name="T29" fmla="*/ 165242 h 29"/>
                  <a:gd name="T30" fmla="*/ 133757 w 19"/>
                  <a:gd name="T31" fmla="*/ 227549 h 29"/>
                  <a:gd name="T32" fmla="*/ 210763 w 19"/>
                  <a:gd name="T33" fmla="*/ 141414 h 29"/>
                  <a:gd name="T34" fmla="*/ 133757 w 19"/>
                  <a:gd name="T35" fmla="*/ 44866 h 29"/>
                  <a:gd name="T36" fmla="*/ 49273 w 19"/>
                  <a:gd name="T37" fmla="*/ 81441 h 29"/>
                  <a:gd name="T38" fmla="*/ 49273 w 19"/>
                  <a:gd name="T39" fmla="*/ 105203 h 29"/>
                  <a:gd name="T40" fmla="*/ 49273 w 19"/>
                  <a:gd name="T41" fmla="*/ 141414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9"/>
                  <a:gd name="T64" fmla="*/ 0 h 29"/>
                  <a:gd name="T65" fmla="*/ 19 w 1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9" h="29">
                    <a:moveTo>
                      <a:pt x="0" y="6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2"/>
                      <a:pt x="8" y="1"/>
                      <a:pt x="11" y="1"/>
                    </a:cubicBezTo>
                    <a:cubicBezTo>
                      <a:pt x="16" y="2"/>
                      <a:pt x="19" y="7"/>
                      <a:pt x="19" y="13"/>
                    </a:cubicBezTo>
                    <a:cubicBezTo>
                      <a:pt x="19" y="20"/>
                      <a:pt x="15" y="23"/>
                      <a:pt x="10" y="22"/>
                    </a:cubicBezTo>
                    <a:cubicBezTo>
                      <a:pt x="8" y="22"/>
                      <a:pt x="5" y="20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6"/>
                    </a:lnTo>
                    <a:close/>
                    <a:moveTo>
                      <a:pt x="4" y="12"/>
                    </a:moveTo>
                    <a:cubicBezTo>
                      <a:pt x="4" y="13"/>
                      <a:pt x="4" y="13"/>
                      <a:pt x="4" y="14"/>
                    </a:cubicBezTo>
                    <a:cubicBezTo>
                      <a:pt x="5" y="16"/>
                      <a:pt x="7" y="19"/>
                      <a:pt x="10" y="19"/>
                    </a:cubicBezTo>
                    <a:cubicBezTo>
                      <a:pt x="13" y="20"/>
                      <a:pt x="16" y="17"/>
                      <a:pt x="16" y="12"/>
                    </a:cubicBezTo>
                    <a:cubicBezTo>
                      <a:pt x="16" y="8"/>
                      <a:pt x="14" y="5"/>
                      <a:pt x="10" y="4"/>
                    </a:cubicBezTo>
                    <a:cubicBezTo>
                      <a:pt x="7" y="3"/>
                      <a:pt x="5" y="5"/>
                      <a:pt x="4" y="7"/>
                    </a:cubicBezTo>
                    <a:cubicBezTo>
                      <a:pt x="4" y="8"/>
                      <a:pt x="4" y="8"/>
                      <a:pt x="4" y="9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88" name="Freeform 81"/>
              <p:cNvSpPr>
                <a:spLocks noEditPoints="1"/>
              </p:cNvSpPr>
              <p:nvPr/>
            </p:nvSpPr>
            <p:spPr bwMode="auto">
              <a:xfrm>
                <a:off x="5400" y="1267"/>
                <a:ext cx="45" cy="69"/>
              </a:xfrm>
              <a:custGeom>
                <a:avLst/>
                <a:gdLst>
                  <a:gd name="T0" fmla="*/ 0 w 19"/>
                  <a:gd name="T1" fmla="*/ 97614 h 29"/>
                  <a:gd name="T2" fmla="*/ 0 w 19"/>
                  <a:gd name="T3" fmla="*/ 0 h 29"/>
                  <a:gd name="T4" fmla="*/ 39709 w 19"/>
                  <a:gd name="T5" fmla="*/ 12501 h 29"/>
                  <a:gd name="T6" fmla="*/ 39709 w 19"/>
                  <a:gd name="T7" fmla="*/ 58778 h 29"/>
                  <a:gd name="T8" fmla="*/ 39709 w 19"/>
                  <a:gd name="T9" fmla="*/ 58778 h 29"/>
                  <a:gd name="T10" fmla="*/ 133757 w 19"/>
                  <a:gd name="T11" fmla="*/ 12501 h 29"/>
                  <a:gd name="T12" fmla="*/ 250472 w 19"/>
                  <a:gd name="T13" fmla="*/ 180885 h 29"/>
                  <a:gd name="T14" fmla="*/ 133757 w 19"/>
                  <a:gd name="T15" fmla="*/ 302955 h 29"/>
                  <a:gd name="T16" fmla="*/ 49273 w 19"/>
                  <a:gd name="T17" fmla="*/ 249497 h 29"/>
                  <a:gd name="T18" fmla="*/ 39709 w 19"/>
                  <a:gd name="T19" fmla="*/ 249497 h 29"/>
                  <a:gd name="T20" fmla="*/ 39709 w 19"/>
                  <a:gd name="T21" fmla="*/ 400638 h 29"/>
                  <a:gd name="T22" fmla="*/ 0 w 19"/>
                  <a:gd name="T23" fmla="*/ 388047 h 29"/>
                  <a:gd name="T24" fmla="*/ 0 w 19"/>
                  <a:gd name="T25" fmla="*/ 97614 h 29"/>
                  <a:gd name="T26" fmla="*/ 39709 w 19"/>
                  <a:gd name="T27" fmla="*/ 168384 h 29"/>
                  <a:gd name="T28" fmla="*/ 49273 w 19"/>
                  <a:gd name="T29" fmla="*/ 193062 h 29"/>
                  <a:gd name="T30" fmla="*/ 116699 w 19"/>
                  <a:gd name="T31" fmla="*/ 261995 h 29"/>
                  <a:gd name="T32" fmla="*/ 198898 w 19"/>
                  <a:gd name="T33" fmla="*/ 180885 h 29"/>
                  <a:gd name="T34" fmla="*/ 116699 w 19"/>
                  <a:gd name="T35" fmla="*/ 58778 h 29"/>
                  <a:gd name="T36" fmla="*/ 49273 w 19"/>
                  <a:gd name="T37" fmla="*/ 110114 h 29"/>
                  <a:gd name="T38" fmla="*/ 39709 w 19"/>
                  <a:gd name="T39" fmla="*/ 122075 h 29"/>
                  <a:gd name="T40" fmla="*/ 39709 w 19"/>
                  <a:gd name="T41" fmla="*/ 168384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9"/>
                  <a:gd name="T64" fmla="*/ 0 h 29"/>
                  <a:gd name="T65" fmla="*/ 19 w 1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9" h="29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2"/>
                      <a:pt x="7" y="1"/>
                      <a:pt x="10" y="1"/>
                    </a:cubicBezTo>
                    <a:cubicBezTo>
                      <a:pt x="15" y="2"/>
                      <a:pt x="19" y="7"/>
                      <a:pt x="19" y="13"/>
                    </a:cubicBezTo>
                    <a:cubicBezTo>
                      <a:pt x="19" y="20"/>
                      <a:pt x="14" y="23"/>
                      <a:pt x="10" y="22"/>
                    </a:cubicBezTo>
                    <a:cubicBezTo>
                      <a:pt x="7" y="22"/>
                      <a:pt x="5" y="20"/>
                      <a:pt x="4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7"/>
                    </a:lnTo>
                    <a:close/>
                    <a:moveTo>
                      <a:pt x="3" y="12"/>
                    </a:moveTo>
                    <a:cubicBezTo>
                      <a:pt x="3" y="13"/>
                      <a:pt x="4" y="14"/>
                      <a:pt x="4" y="14"/>
                    </a:cubicBezTo>
                    <a:cubicBezTo>
                      <a:pt x="4" y="17"/>
                      <a:pt x="7" y="19"/>
                      <a:pt x="9" y="19"/>
                    </a:cubicBezTo>
                    <a:cubicBezTo>
                      <a:pt x="13" y="20"/>
                      <a:pt x="15" y="17"/>
                      <a:pt x="15" y="13"/>
                    </a:cubicBezTo>
                    <a:cubicBezTo>
                      <a:pt x="15" y="9"/>
                      <a:pt x="13" y="5"/>
                      <a:pt x="9" y="4"/>
                    </a:cubicBezTo>
                    <a:cubicBezTo>
                      <a:pt x="7" y="4"/>
                      <a:pt x="4" y="5"/>
                      <a:pt x="4" y="8"/>
                    </a:cubicBezTo>
                    <a:cubicBezTo>
                      <a:pt x="4" y="8"/>
                      <a:pt x="3" y="9"/>
                      <a:pt x="3" y="9"/>
                    </a:cubicBezTo>
                    <a:lnTo>
                      <a:pt x="3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89" name="Freeform 82"/>
              <p:cNvSpPr>
                <a:spLocks noEditPoints="1"/>
              </p:cNvSpPr>
              <p:nvPr/>
            </p:nvSpPr>
            <p:spPr bwMode="auto">
              <a:xfrm>
                <a:off x="5301" y="1501"/>
                <a:ext cx="61" cy="73"/>
              </a:xfrm>
              <a:custGeom>
                <a:avLst/>
                <a:gdLst>
                  <a:gd name="T0" fmla="*/ 308381 w 26"/>
                  <a:gd name="T1" fmla="*/ 220474 h 31"/>
                  <a:gd name="T2" fmla="*/ 156948 w 26"/>
                  <a:gd name="T3" fmla="*/ 371401 h 31"/>
                  <a:gd name="T4" fmla="*/ 0 w 26"/>
                  <a:gd name="T5" fmla="*/ 173921 h 31"/>
                  <a:gd name="T6" fmla="*/ 156948 w 26"/>
                  <a:gd name="T7" fmla="*/ 11230 h 31"/>
                  <a:gd name="T8" fmla="*/ 308381 w 26"/>
                  <a:gd name="T9" fmla="*/ 220474 h 31"/>
                  <a:gd name="T10" fmla="*/ 44992 w 26"/>
                  <a:gd name="T11" fmla="*/ 173921 h 31"/>
                  <a:gd name="T12" fmla="*/ 156948 w 26"/>
                  <a:gd name="T13" fmla="*/ 336431 h 31"/>
                  <a:gd name="T14" fmla="*/ 262506 w 26"/>
                  <a:gd name="T15" fmla="*/ 208919 h 31"/>
                  <a:gd name="T16" fmla="*/ 156948 w 26"/>
                  <a:gd name="T17" fmla="*/ 46185 h 31"/>
                  <a:gd name="T18" fmla="*/ 44992 w 26"/>
                  <a:gd name="T19" fmla="*/ 173921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31"/>
                  <a:gd name="T32" fmla="*/ 26 w 26"/>
                  <a:gd name="T33" fmla="*/ 31 h 3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31">
                    <a:moveTo>
                      <a:pt x="26" y="18"/>
                    </a:moveTo>
                    <a:cubicBezTo>
                      <a:pt x="26" y="27"/>
                      <a:pt x="20" y="31"/>
                      <a:pt x="13" y="30"/>
                    </a:cubicBezTo>
                    <a:cubicBezTo>
                      <a:pt x="5" y="29"/>
                      <a:pt x="0" y="22"/>
                      <a:pt x="0" y="14"/>
                    </a:cubicBezTo>
                    <a:cubicBezTo>
                      <a:pt x="0" y="5"/>
                      <a:pt x="6" y="0"/>
                      <a:pt x="13" y="1"/>
                    </a:cubicBezTo>
                    <a:cubicBezTo>
                      <a:pt x="21" y="3"/>
                      <a:pt x="26" y="9"/>
                      <a:pt x="26" y="18"/>
                    </a:cubicBezTo>
                    <a:close/>
                    <a:moveTo>
                      <a:pt x="4" y="14"/>
                    </a:moveTo>
                    <a:cubicBezTo>
                      <a:pt x="4" y="20"/>
                      <a:pt x="7" y="26"/>
                      <a:pt x="13" y="27"/>
                    </a:cubicBezTo>
                    <a:cubicBezTo>
                      <a:pt x="19" y="28"/>
                      <a:pt x="22" y="24"/>
                      <a:pt x="22" y="17"/>
                    </a:cubicBezTo>
                    <a:cubicBezTo>
                      <a:pt x="22" y="12"/>
                      <a:pt x="19" y="5"/>
                      <a:pt x="13" y="4"/>
                    </a:cubicBezTo>
                    <a:cubicBezTo>
                      <a:pt x="7" y="3"/>
                      <a:pt x="4" y="8"/>
                      <a:pt x="4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90" name="Freeform 83"/>
              <p:cNvSpPr>
                <a:spLocks/>
              </p:cNvSpPr>
              <p:nvPr/>
            </p:nvSpPr>
            <p:spPr bwMode="auto">
              <a:xfrm>
                <a:off x="5369" y="1513"/>
                <a:ext cx="41" cy="71"/>
              </a:xfrm>
              <a:custGeom>
                <a:avLst/>
                <a:gdLst>
                  <a:gd name="T0" fmla="*/ 13803 w 17"/>
                  <a:gd name="T1" fmla="*/ 298193 h 30"/>
                  <a:gd name="T2" fmla="*/ 113336 w 17"/>
                  <a:gd name="T3" fmla="*/ 342653 h 30"/>
                  <a:gd name="T4" fmla="*/ 207438 w 17"/>
                  <a:gd name="T5" fmla="*/ 298193 h 30"/>
                  <a:gd name="T6" fmla="*/ 127139 w 17"/>
                  <a:gd name="T7" fmla="*/ 209604 h 30"/>
                  <a:gd name="T8" fmla="*/ 0 w 17"/>
                  <a:gd name="T9" fmla="*/ 93611 h 30"/>
                  <a:gd name="T10" fmla="*/ 146638 w 17"/>
                  <a:gd name="T11" fmla="*/ 11573 h 30"/>
                  <a:gd name="T12" fmla="*/ 259566 w 17"/>
                  <a:gd name="T13" fmla="*/ 39554 h 30"/>
                  <a:gd name="T14" fmla="*/ 240040 w 17"/>
                  <a:gd name="T15" fmla="*/ 76992 h 30"/>
                  <a:gd name="T16" fmla="*/ 146638 w 17"/>
                  <a:gd name="T17" fmla="*/ 49009 h 30"/>
                  <a:gd name="T18" fmla="*/ 66524 w 17"/>
                  <a:gd name="T19" fmla="*/ 93611 h 30"/>
                  <a:gd name="T20" fmla="*/ 160440 w 17"/>
                  <a:gd name="T21" fmla="*/ 170099 h 30"/>
                  <a:gd name="T22" fmla="*/ 273340 w 17"/>
                  <a:gd name="T23" fmla="*/ 298193 h 30"/>
                  <a:gd name="T24" fmla="*/ 113336 w 17"/>
                  <a:gd name="T25" fmla="*/ 380075 h 30"/>
                  <a:gd name="T26" fmla="*/ 0 w 17"/>
                  <a:gd name="T27" fmla="*/ 342653 h 30"/>
                  <a:gd name="T28" fmla="*/ 13803 w 17"/>
                  <a:gd name="T29" fmla="*/ 298193 h 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"/>
                  <a:gd name="T46" fmla="*/ 0 h 30"/>
                  <a:gd name="T47" fmla="*/ 17 w 17"/>
                  <a:gd name="T48" fmla="*/ 30 h 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" h="30">
                    <a:moveTo>
                      <a:pt x="1" y="23"/>
                    </a:moveTo>
                    <a:cubicBezTo>
                      <a:pt x="2" y="25"/>
                      <a:pt x="5" y="26"/>
                      <a:pt x="7" y="26"/>
                    </a:cubicBezTo>
                    <a:cubicBezTo>
                      <a:pt x="11" y="27"/>
                      <a:pt x="13" y="25"/>
                      <a:pt x="13" y="23"/>
                    </a:cubicBezTo>
                    <a:cubicBezTo>
                      <a:pt x="13" y="20"/>
                      <a:pt x="12" y="18"/>
                      <a:pt x="8" y="16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4" y="0"/>
                      <a:pt x="9" y="1"/>
                    </a:cubicBezTo>
                    <a:cubicBezTo>
                      <a:pt x="12" y="1"/>
                      <a:pt x="14" y="2"/>
                      <a:pt x="16" y="3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2" y="4"/>
                      <a:pt x="9" y="4"/>
                    </a:cubicBezTo>
                    <a:cubicBezTo>
                      <a:pt x="5" y="3"/>
                      <a:pt x="4" y="5"/>
                      <a:pt x="4" y="7"/>
                    </a:cubicBezTo>
                    <a:cubicBezTo>
                      <a:pt x="4" y="10"/>
                      <a:pt x="6" y="11"/>
                      <a:pt x="10" y="13"/>
                    </a:cubicBezTo>
                    <a:cubicBezTo>
                      <a:pt x="14" y="16"/>
                      <a:pt x="17" y="19"/>
                      <a:pt x="17" y="23"/>
                    </a:cubicBezTo>
                    <a:cubicBezTo>
                      <a:pt x="17" y="27"/>
                      <a:pt x="13" y="30"/>
                      <a:pt x="7" y="29"/>
                    </a:cubicBezTo>
                    <a:cubicBezTo>
                      <a:pt x="4" y="29"/>
                      <a:pt x="1" y="27"/>
                      <a:pt x="0" y="26"/>
                    </a:cubicBez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250" name="Group 84"/>
            <p:cNvGrpSpPr>
              <a:grpSpLocks/>
            </p:cNvGrpSpPr>
            <p:nvPr/>
          </p:nvGrpSpPr>
          <p:grpSpPr bwMode="auto">
            <a:xfrm>
              <a:off x="4574" y="3326"/>
              <a:ext cx="372" cy="694"/>
              <a:chOff x="5183" y="1085"/>
              <a:chExt cx="356" cy="662"/>
            </a:xfrm>
          </p:grpSpPr>
          <p:sp>
            <p:nvSpPr>
              <p:cNvPr id="265" name="Freeform 85"/>
              <p:cNvSpPr>
                <a:spLocks/>
              </p:cNvSpPr>
              <p:nvPr/>
            </p:nvSpPr>
            <p:spPr bwMode="auto">
              <a:xfrm>
                <a:off x="5193" y="1102"/>
                <a:ext cx="316" cy="635"/>
              </a:xfrm>
              <a:custGeom>
                <a:avLst/>
                <a:gdLst>
                  <a:gd name="T0" fmla="*/ 316 w 316"/>
                  <a:gd name="T1" fmla="*/ 54 h 635"/>
                  <a:gd name="T2" fmla="*/ 306 w 316"/>
                  <a:gd name="T3" fmla="*/ 635 h 635"/>
                  <a:gd name="T4" fmla="*/ 0 w 316"/>
                  <a:gd name="T5" fmla="*/ 581 h 635"/>
                  <a:gd name="T6" fmla="*/ 9 w 316"/>
                  <a:gd name="T7" fmla="*/ 0 h 635"/>
                  <a:gd name="T8" fmla="*/ 316 w 316"/>
                  <a:gd name="T9" fmla="*/ 54 h 6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6"/>
                  <a:gd name="T16" fmla="*/ 0 h 635"/>
                  <a:gd name="T17" fmla="*/ 316 w 316"/>
                  <a:gd name="T18" fmla="*/ 635 h 6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6" h="635">
                    <a:moveTo>
                      <a:pt x="316" y="54"/>
                    </a:moveTo>
                    <a:lnTo>
                      <a:pt x="306" y="635"/>
                    </a:lnTo>
                    <a:lnTo>
                      <a:pt x="0" y="581"/>
                    </a:lnTo>
                    <a:lnTo>
                      <a:pt x="9" y="0"/>
                    </a:lnTo>
                    <a:lnTo>
                      <a:pt x="316" y="5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66" name="Freeform 86"/>
              <p:cNvSpPr>
                <a:spLocks/>
              </p:cNvSpPr>
              <p:nvPr/>
            </p:nvSpPr>
            <p:spPr bwMode="auto">
              <a:xfrm>
                <a:off x="5499" y="1151"/>
                <a:ext cx="31" cy="586"/>
              </a:xfrm>
              <a:custGeom>
                <a:avLst/>
                <a:gdLst>
                  <a:gd name="T0" fmla="*/ 10 w 31"/>
                  <a:gd name="T1" fmla="*/ 5 h 586"/>
                  <a:gd name="T2" fmla="*/ 31 w 31"/>
                  <a:gd name="T3" fmla="*/ 0 h 586"/>
                  <a:gd name="T4" fmla="*/ 21 w 31"/>
                  <a:gd name="T5" fmla="*/ 579 h 586"/>
                  <a:gd name="T6" fmla="*/ 0 w 31"/>
                  <a:gd name="T7" fmla="*/ 586 h 586"/>
                  <a:gd name="T8" fmla="*/ 10 w 31"/>
                  <a:gd name="T9" fmla="*/ 5 h 5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586"/>
                  <a:gd name="T17" fmla="*/ 31 w 31"/>
                  <a:gd name="T18" fmla="*/ 586 h 5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586">
                    <a:moveTo>
                      <a:pt x="10" y="5"/>
                    </a:moveTo>
                    <a:lnTo>
                      <a:pt x="31" y="0"/>
                    </a:lnTo>
                    <a:lnTo>
                      <a:pt x="21" y="579"/>
                    </a:lnTo>
                    <a:lnTo>
                      <a:pt x="0" y="586"/>
                    </a:lnTo>
                    <a:lnTo>
                      <a:pt x="10" y="5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67" name="Freeform 87"/>
              <p:cNvSpPr>
                <a:spLocks/>
              </p:cNvSpPr>
              <p:nvPr/>
            </p:nvSpPr>
            <p:spPr bwMode="auto">
              <a:xfrm>
                <a:off x="5202" y="1095"/>
                <a:ext cx="328" cy="61"/>
              </a:xfrm>
              <a:custGeom>
                <a:avLst/>
                <a:gdLst>
                  <a:gd name="T0" fmla="*/ 0 w 328"/>
                  <a:gd name="T1" fmla="*/ 7 h 61"/>
                  <a:gd name="T2" fmla="*/ 21 w 328"/>
                  <a:gd name="T3" fmla="*/ 0 h 61"/>
                  <a:gd name="T4" fmla="*/ 328 w 328"/>
                  <a:gd name="T5" fmla="*/ 56 h 61"/>
                  <a:gd name="T6" fmla="*/ 307 w 328"/>
                  <a:gd name="T7" fmla="*/ 61 h 61"/>
                  <a:gd name="T8" fmla="*/ 0 w 328"/>
                  <a:gd name="T9" fmla="*/ 7 h 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61"/>
                  <a:gd name="T17" fmla="*/ 328 w 328"/>
                  <a:gd name="T18" fmla="*/ 61 h 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61">
                    <a:moveTo>
                      <a:pt x="0" y="7"/>
                    </a:moveTo>
                    <a:lnTo>
                      <a:pt x="21" y="0"/>
                    </a:lnTo>
                    <a:lnTo>
                      <a:pt x="328" y="56"/>
                    </a:lnTo>
                    <a:lnTo>
                      <a:pt x="307" y="61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68" name="Freeform 88"/>
              <p:cNvSpPr>
                <a:spLocks noEditPoints="1"/>
              </p:cNvSpPr>
              <p:nvPr/>
            </p:nvSpPr>
            <p:spPr bwMode="auto">
              <a:xfrm>
                <a:off x="5183" y="1085"/>
                <a:ext cx="356" cy="662"/>
              </a:xfrm>
              <a:custGeom>
                <a:avLst/>
                <a:gdLst>
                  <a:gd name="T0" fmla="*/ 211756 w 151"/>
                  <a:gd name="T1" fmla="*/ 0 h 280"/>
                  <a:gd name="T2" fmla="*/ 202491 w 151"/>
                  <a:gd name="T3" fmla="*/ 11526 h 280"/>
                  <a:gd name="T4" fmla="*/ 89818 w 151"/>
                  <a:gd name="T5" fmla="*/ 39302 h 280"/>
                  <a:gd name="T6" fmla="*/ 47702 w 151"/>
                  <a:gd name="T7" fmla="*/ 92921 h 280"/>
                  <a:gd name="T8" fmla="*/ 0 w 151"/>
                  <a:gd name="T9" fmla="*/ 3263873 h 280"/>
                  <a:gd name="T10" fmla="*/ 38097 w 151"/>
                  <a:gd name="T11" fmla="*/ 3316490 h 280"/>
                  <a:gd name="T12" fmla="*/ 1665627 w 151"/>
                  <a:gd name="T13" fmla="*/ 3612579 h 280"/>
                  <a:gd name="T14" fmla="*/ 1676255 w 151"/>
                  <a:gd name="T15" fmla="*/ 3612579 h 280"/>
                  <a:gd name="T16" fmla="*/ 1687527 w 151"/>
                  <a:gd name="T17" fmla="*/ 3612579 h 280"/>
                  <a:gd name="T18" fmla="*/ 1798484 w 151"/>
                  <a:gd name="T19" fmla="*/ 3575339 h 280"/>
                  <a:gd name="T20" fmla="*/ 1841227 w 151"/>
                  <a:gd name="T21" fmla="*/ 3520809 h 280"/>
                  <a:gd name="T22" fmla="*/ 1887983 w 151"/>
                  <a:gd name="T23" fmla="*/ 360149 h 280"/>
                  <a:gd name="T24" fmla="*/ 1851921 w 151"/>
                  <a:gd name="T25" fmla="*/ 311462 h 280"/>
                  <a:gd name="T26" fmla="*/ 222222 w 151"/>
                  <a:gd name="T27" fmla="*/ 0 h 280"/>
                  <a:gd name="T28" fmla="*/ 211756 w 151"/>
                  <a:gd name="T29" fmla="*/ 0 h 280"/>
                  <a:gd name="T30" fmla="*/ 47702 w 151"/>
                  <a:gd name="T31" fmla="*/ 3263873 h 280"/>
                  <a:gd name="T32" fmla="*/ 101179 w 151"/>
                  <a:gd name="T33" fmla="*/ 92921 h 280"/>
                  <a:gd name="T34" fmla="*/ 211756 w 151"/>
                  <a:gd name="T35" fmla="*/ 48737 h 280"/>
                  <a:gd name="T36" fmla="*/ 1841227 w 151"/>
                  <a:gd name="T37" fmla="*/ 360149 h 280"/>
                  <a:gd name="T38" fmla="*/ 1841227 w 151"/>
                  <a:gd name="T39" fmla="*/ 360149 h 280"/>
                  <a:gd name="T40" fmla="*/ 1841227 w 151"/>
                  <a:gd name="T41" fmla="*/ 360149 h 280"/>
                  <a:gd name="T42" fmla="*/ 1788723 w 151"/>
                  <a:gd name="T43" fmla="*/ 3520809 h 280"/>
                  <a:gd name="T44" fmla="*/ 1676255 w 151"/>
                  <a:gd name="T45" fmla="*/ 3563813 h 280"/>
                  <a:gd name="T46" fmla="*/ 47702 w 151"/>
                  <a:gd name="T47" fmla="*/ 3263873 h 280"/>
                  <a:gd name="T48" fmla="*/ 47702 w 151"/>
                  <a:gd name="T49" fmla="*/ 3263873 h 28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51"/>
                  <a:gd name="T76" fmla="*/ 0 h 280"/>
                  <a:gd name="T77" fmla="*/ 151 w 151"/>
                  <a:gd name="T78" fmla="*/ 280 h 28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51" h="280">
                    <a:moveTo>
                      <a:pt x="17" y="0"/>
                    </a:moveTo>
                    <a:cubicBezTo>
                      <a:pt x="17" y="0"/>
                      <a:pt x="17" y="0"/>
                      <a:pt x="16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5"/>
                      <a:pt x="4" y="7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255"/>
                      <a:pt x="1" y="256"/>
                      <a:pt x="3" y="257"/>
                    </a:cubicBezTo>
                    <a:cubicBezTo>
                      <a:pt x="133" y="280"/>
                      <a:pt x="133" y="280"/>
                      <a:pt x="133" y="280"/>
                    </a:cubicBezTo>
                    <a:cubicBezTo>
                      <a:pt x="133" y="280"/>
                      <a:pt x="134" y="280"/>
                      <a:pt x="134" y="280"/>
                    </a:cubicBezTo>
                    <a:cubicBezTo>
                      <a:pt x="134" y="280"/>
                      <a:pt x="135" y="280"/>
                      <a:pt x="135" y="280"/>
                    </a:cubicBezTo>
                    <a:cubicBezTo>
                      <a:pt x="144" y="277"/>
                      <a:pt x="144" y="277"/>
                      <a:pt x="144" y="277"/>
                    </a:cubicBezTo>
                    <a:cubicBezTo>
                      <a:pt x="146" y="277"/>
                      <a:pt x="147" y="275"/>
                      <a:pt x="147" y="273"/>
                    </a:cubicBezTo>
                    <a:cubicBezTo>
                      <a:pt x="151" y="28"/>
                      <a:pt x="151" y="28"/>
                      <a:pt x="151" y="28"/>
                    </a:cubicBezTo>
                    <a:cubicBezTo>
                      <a:pt x="151" y="26"/>
                      <a:pt x="150" y="24"/>
                      <a:pt x="148" y="2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7" y="0"/>
                    </a:cubicBezTo>
                    <a:close/>
                    <a:moveTo>
                      <a:pt x="4" y="253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3" y="273"/>
                      <a:pt x="143" y="273"/>
                      <a:pt x="143" y="273"/>
                    </a:cubicBezTo>
                    <a:cubicBezTo>
                      <a:pt x="134" y="276"/>
                      <a:pt x="134" y="276"/>
                      <a:pt x="134" y="276"/>
                    </a:cubicBezTo>
                    <a:cubicBezTo>
                      <a:pt x="4" y="253"/>
                      <a:pt x="4" y="253"/>
                      <a:pt x="4" y="253"/>
                    </a:cubicBezTo>
                    <a:cubicBezTo>
                      <a:pt x="4" y="253"/>
                      <a:pt x="4" y="253"/>
                      <a:pt x="4" y="253"/>
                    </a:cubicBezTo>
                    <a:close/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69" name="Freeform 89"/>
              <p:cNvSpPr>
                <a:spLocks/>
              </p:cNvSpPr>
              <p:nvPr/>
            </p:nvSpPr>
            <p:spPr bwMode="auto">
              <a:xfrm>
                <a:off x="5251" y="1144"/>
                <a:ext cx="218" cy="265"/>
              </a:xfrm>
              <a:custGeom>
                <a:avLst/>
                <a:gdLst>
                  <a:gd name="T0" fmla="*/ 1217672 w 92"/>
                  <a:gd name="T1" fmla="*/ 350768 h 112"/>
                  <a:gd name="T2" fmla="*/ 1083495 w 92"/>
                  <a:gd name="T3" fmla="*/ 181750 h 112"/>
                  <a:gd name="T4" fmla="*/ 65514 w 92"/>
                  <a:gd name="T5" fmla="*/ 11565 h 112"/>
                  <a:gd name="T6" fmla="*/ 11668 w 92"/>
                  <a:gd name="T7" fmla="*/ 11565 h 112"/>
                  <a:gd name="T8" fmla="*/ 0 w 92"/>
                  <a:gd name="T9" fmla="*/ 1264197 h 112"/>
                  <a:gd name="T10" fmla="*/ 1189519 w 92"/>
                  <a:gd name="T11" fmla="*/ 1457505 h 112"/>
                  <a:gd name="T12" fmla="*/ 1205500 w 92"/>
                  <a:gd name="T13" fmla="*/ 1417331 h 112"/>
                  <a:gd name="T14" fmla="*/ 1217672 w 92"/>
                  <a:gd name="T15" fmla="*/ 350768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12"/>
                  <a:gd name="T26" fmla="*/ 92 w 92"/>
                  <a:gd name="T27" fmla="*/ 112 h 1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12">
                    <a:moveTo>
                      <a:pt x="92" y="27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90" y="112"/>
                      <a:pt x="90" y="112"/>
                      <a:pt x="90" y="112"/>
                    </a:cubicBezTo>
                    <a:cubicBezTo>
                      <a:pt x="91" y="111"/>
                      <a:pt x="91" y="110"/>
                      <a:pt x="91" y="109"/>
                    </a:cubicBez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F6880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70" name="Freeform 90"/>
              <p:cNvSpPr>
                <a:spLocks/>
              </p:cNvSpPr>
              <p:nvPr/>
            </p:nvSpPr>
            <p:spPr bwMode="auto">
              <a:xfrm>
                <a:off x="5235" y="1144"/>
                <a:ext cx="229" cy="279"/>
              </a:xfrm>
              <a:custGeom>
                <a:avLst/>
                <a:gdLst>
                  <a:gd name="T0" fmla="*/ 90715 w 97"/>
                  <a:gd name="T1" fmla="*/ 1124167 h 118"/>
                  <a:gd name="T2" fmla="*/ 102174 w 97"/>
                  <a:gd name="T3" fmla="*/ 115352 h 118"/>
                  <a:gd name="T4" fmla="*/ 102174 w 97"/>
                  <a:gd name="T5" fmla="*/ 76042 h 118"/>
                  <a:gd name="T6" fmla="*/ 165883 w 97"/>
                  <a:gd name="T7" fmla="*/ 11526 h 118"/>
                  <a:gd name="T8" fmla="*/ 102174 w 97"/>
                  <a:gd name="T9" fmla="*/ 11526 h 118"/>
                  <a:gd name="T10" fmla="*/ 11436 w 97"/>
                  <a:gd name="T11" fmla="*/ 115352 h 118"/>
                  <a:gd name="T12" fmla="*/ 11436 w 97"/>
                  <a:gd name="T13" fmla="*/ 927737 h 118"/>
                  <a:gd name="T14" fmla="*/ 0 w 97"/>
                  <a:gd name="T15" fmla="*/ 1173233 h 118"/>
                  <a:gd name="T16" fmla="*/ 130410 w 97"/>
                  <a:gd name="T17" fmla="*/ 1332247 h 118"/>
                  <a:gd name="T18" fmla="*/ 624164 w 97"/>
                  <a:gd name="T19" fmla="*/ 1420252 h 118"/>
                  <a:gd name="T20" fmla="*/ 1118304 w 97"/>
                  <a:gd name="T21" fmla="*/ 1512696 h 118"/>
                  <a:gd name="T22" fmla="*/ 1232327 w 97"/>
                  <a:gd name="T23" fmla="*/ 1447504 h 118"/>
                  <a:gd name="T24" fmla="*/ 204308 w 97"/>
                  <a:gd name="T25" fmla="*/ 1267741 h 118"/>
                  <a:gd name="T26" fmla="*/ 114094 w 97"/>
                  <a:gd name="T27" fmla="*/ 1228640 h 118"/>
                  <a:gd name="T28" fmla="*/ 90715 w 97"/>
                  <a:gd name="T29" fmla="*/ 1124167 h 11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18"/>
                  <a:gd name="T47" fmla="*/ 97 w 97"/>
                  <a:gd name="T48" fmla="*/ 118 h 11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18">
                    <a:moveTo>
                      <a:pt x="7" y="87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3" y="1"/>
                      <a:pt x="13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4" y="102"/>
                      <a:pt x="10" y="103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92" y="118"/>
                      <a:pt x="96" y="116"/>
                      <a:pt x="97" y="112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98"/>
                      <a:pt x="12" y="98"/>
                      <a:pt x="9" y="95"/>
                    </a:cubicBezTo>
                    <a:cubicBezTo>
                      <a:pt x="6" y="92"/>
                      <a:pt x="7" y="87"/>
                      <a:pt x="7" y="87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71" name="Freeform 91"/>
              <p:cNvSpPr>
                <a:spLocks/>
              </p:cNvSpPr>
              <p:nvPr/>
            </p:nvSpPr>
            <p:spPr bwMode="auto">
              <a:xfrm>
                <a:off x="5251" y="1404"/>
                <a:ext cx="218" cy="265"/>
              </a:xfrm>
              <a:custGeom>
                <a:avLst/>
                <a:gdLst>
                  <a:gd name="T0" fmla="*/ 1217672 w 92"/>
                  <a:gd name="T1" fmla="*/ 350768 h 112"/>
                  <a:gd name="T2" fmla="*/ 1083495 w 92"/>
                  <a:gd name="T3" fmla="*/ 181750 h 112"/>
                  <a:gd name="T4" fmla="*/ 65514 w 92"/>
                  <a:gd name="T5" fmla="*/ 11565 h 112"/>
                  <a:gd name="T6" fmla="*/ 11668 w 92"/>
                  <a:gd name="T7" fmla="*/ 11565 h 112"/>
                  <a:gd name="T8" fmla="*/ 0 w 92"/>
                  <a:gd name="T9" fmla="*/ 1248408 h 112"/>
                  <a:gd name="T10" fmla="*/ 1189519 w 92"/>
                  <a:gd name="T11" fmla="*/ 1457505 h 112"/>
                  <a:gd name="T12" fmla="*/ 1205500 w 92"/>
                  <a:gd name="T13" fmla="*/ 1417331 h 112"/>
                  <a:gd name="T14" fmla="*/ 1217672 w 92"/>
                  <a:gd name="T15" fmla="*/ 350768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12"/>
                  <a:gd name="T26" fmla="*/ 92 w 92"/>
                  <a:gd name="T27" fmla="*/ 112 h 1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12">
                    <a:moveTo>
                      <a:pt x="92" y="27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90" y="112"/>
                      <a:pt x="90" y="112"/>
                      <a:pt x="90" y="112"/>
                    </a:cubicBezTo>
                    <a:cubicBezTo>
                      <a:pt x="91" y="111"/>
                      <a:pt x="91" y="110"/>
                      <a:pt x="91" y="109"/>
                    </a:cubicBez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3569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72" name="Freeform 92"/>
              <p:cNvSpPr>
                <a:spLocks/>
              </p:cNvSpPr>
              <p:nvPr/>
            </p:nvSpPr>
            <p:spPr bwMode="auto">
              <a:xfrm>
                <a:off x="5235" y="1404"/>
                <a:ext cx="229" cy="279"/>
              </a:xfrm>
              <a:custGeom>
                <a:avLst/>
                <a:gdLst>
                  <a:gd name="T0" fmla="*/ 90715 w 97"/>
                  <a:gd name="T1" fmla="*/ 1124167 h 118"/>
                  <a:gd name="T2" fmla="*/ 102174 w 97"/>
                  <a:gd name="T3" fmla="*/ 115352 h 118"/>
                  <a:gd name="T4" fmla="*/ 102174 w 97"/>
                  <a:gd name="T5" fmla="*/ 76042 h 118"/>
                  <a:gd name="T6" fmla="*/ 165883 w 97"/>
                  <a:gd name="T7" fmla="*/ 11526 h 118"/>
                  <a:gd name="T8" fmla="*/ 102174 w 97"/>
                  <a:gd name="T9" fmla="*/ 11526 h 118"/>
                  <a:gd name="T10" fmla="*/ 11436 w 97"/>
                  <a:gd name="T11" fmla="*/ 115352 h 118"/>
                  <a:gd name="T12" fmla="*/ 11436 w 97"/>
                  <a:gd name="T13" fmla="*/ 927737 h 118"/>
                  <a:gd name="T14" fmla="*/ 0 w 97"/>
                  <a:gd name="T15" fmla="*/ 1173233 h 118"/>
                  <a:gd name="T16" fmla="*/ 130410 w 97"/>
                  <a:gd name="T17" fmla="*/ 1332247 h 118"/>
                  <a:gd name="T18" fmla="*/ 624164 w 97"/>
                  <a:gd name="T19" fmla="*/ 1420252 h 118"/>
                  <a:gd name="T20" fmla="*/ 1118304 w 97"/>
                  <a:gd name="T21" fmla="*/ 1512696 h 118"/>
                  <a:gd name="T22" fmla="*/ 1232327 w 97"/>
                  <a:gd name="T23" fmla="*/ 1447504 h 118"/>
                  <a:gd name="T24" fmla="*/ 204308 w 97"/>
                  <a:gd name="T25" fmla="*/ 1267741 h 118"/>
                  <a:gd name="T26" fmla="*/ 114094 w 97"/>
                  <a:gd name="T27" fmla="*/ 1228640 h 118"/>
                  <a:gd name="T28" fmla="*/ 90715 w 97"/>
                  <a:gd name="T29" fmla="*/ 1124167 h 11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18"/>
                  <a:gd name="T47" fmla="*/ 97 w 97"/>
                  <a:gd name="T48" fmla="*/ 118 h 11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18">
                    <a:moveTo>
                      <a:pt x="7" y="87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3" y="1"/>
                      <a:pt x="13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4" y="102"/>
                      <a:pt x="10" y="103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92" y="118"/>
                      <a:pt x="96" y="116"/>
                      <a:pt x="97" y="112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98"/>
                      <a:pt x="12" y="98"/>
                      <a:pt x="9" y="95"/>
                    </a:cubicBezTo>
                    <a:cubicBezTo>
                      <a:pt x="6" y="92"/>
                      <a:pt x="7" y="87"/>
                      <a:pt x="7" y="87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73" name="Freeform 93"/>
              <p:cNvSpPr>
                <a:spLocks noEditPoints="1"/>
              </p:cNvSpPr>
              <p:nvPr/>
            </p:nvSpPr>
            <p:spPr bwMode="auto">
              <a:xfrm>
                <a:off x="5280" y="1232"/>
                <a:ext cx="56" cy="71"/>
              </a:xfrm>
              <a:custGeom>
                <a:avLst/>
                <a:gdLst>
                  <a:gd name="T0" fmla="*/ 75677 w 24"/>
                  <a:gd name="T1" fmla="*/ 237083 h 30"/>
                  <a:gd name="T2" fmla="*/ 42952 w 24"/>
                  <a:gd name="T3" fmla="*/ 351403 h 30"/>
                  <a:gd name="T4" fmla="*/ 0 w 24"/>
                  <a:gd name="T5" fmla="*/ 342653 h 30"/>
                  <a:gd name="T6" fmla="*/ 110740 w 24"/>
                  <a:gd name="T7" fmla="*/ 0 h 30"/>
                  <a:gd name="T8" fmla="*/ 158172 w 24"/>
                  <a:gd name="T9" fmla="*/ 11573 h 30"/>
                  <a:gd name="T10" fmla="*/ 268847 w 24"/>
                  <a:gd name="T11" fmla="*/ 391646 h 30"/>
                  <a:gd name="T12" fmla="*/ 225960 w 24"/>
                  <a:gd name="T13" fmla="*/ 380075 h 30"/>
                  <a:gd name="T14" fmla="*/ 190631 w 24"/>
                  <a:gd name="T15" fmla="*/ 258665 h 30"/>
                  <a:gd name="T16" fmla="*/ 75677 w 24"/>
                  <a:gd name="T17" fmla="*/ 237083 h 30"/>
                  <a:gd name="T18" fmla="*/ 176580 w 24"/>
                  <a:gd name="T19" fmla="*/ 221546 h 30"/>
                  <a:gd name="T20" fmla="*/ 143173 w 24"/>
                  <a:gd name="T21" fmla="*/ 115988 h 30"/>
                  <a:gd name="T22" fmla="*/ 133628 w 24"/>
                  <a:gd name="T23" fmla="*/ 39554 h 30"/>
                  <a:gd name="T24" fmla="*/ 133628 w 24"/>
                  <a:gd name="T25" fmla="*/ 39554 h 30"/>
                  <a:gd name="T26" fmla="*/ 110740 w 24"/>
                  <a:gd name="T27" fmla="*/ 105291 h 30"/>
                  <a:gd name="T28" fmla="*/ 90410 w 24"/>
                  <a:gd name="T29" fmla="*/ 209604 h 30"/>
                  <a:gd name="T30" fmla="*/ 176580 w 24"/>
                  <a:gd name="T31" fmla="*/ 221546 h 3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4"/>
                  <a:gd name="T49" fmla="*/ 0 h 30"/>
                  <a:gd name="T50" fmla="*/ 24 w 24"/>
                  <a:gd name="T51" fmla="*/ 30 h 30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4" h="30">
                    <a:moveTo>
                      <a:pt x="7" y="18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17" y="20"/>
                      <a:pt x="17" y="20"/>
                      <a:pt x="17" y="20"/>
                    </a:cubicBezTo>
                    <a:lnTo>
                      <a:pt x="7" y="18"/>
                    </a:lnTo>
                    <a:close/>
                    <a:moveTo>
                      <a:pt x="16" y="17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3" y="7"/>
                      <a:pt x="12" y="5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5"/>
                      <a:pt x="11" y="7"/>
                      <a:pt x="10" y="8"/>
                    </a:cubicBezTo>
                    <a:cubicBezTo>
                      <a:pt x="8" y="16"/>
                      <a:pt x="8" y="16"/>
                      <a:pt x="8" y="16"/>
                    </a:cubicBezTo>
                    <a:lnTo>
                      <a:pt x="16" y="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74" name="Freeform 94"/>
              <p:cNvSpPr>
                <a:spLocks noEditPoints="1"/>
              </p:cNvSpPr>
              <p:nvPr/>
            </p:nvSpPr>
            <p:spPr bwMode="auto">
              <a:xfrm>
                <a:off x="5343" y="1258"/>
                <a:ext cx="45" cy="68"/>
              </a:xfrm>
              <a:custGeom>
                <a:avLst/>
                <a:gdLst>
                  <a:gd name="T0" fmla="*/ 0 w 19"/>
                  <a:gd name="T1" fmla="*/ 70471 h 29"/>
                  <a:gd name="T2" fmla="*/ 0 w 19"/>
                  <a:gd name="T3" fmla="*/ 0 h 29"/>
                  <a:gd name="T4" fmla="*/ 39709 w 19"/>
                  <a:gd name="T5" fmla="*/ 0 h 29"/>
                  <a:gd name="T6" fmla="*/ 49273 w 19"/>
                  <a:gd name="T7" fmla="*/ 44866 h 29"/>
                  <a:gd name="T8" fmla="*/ 49273 w 19"/>
                  <a:gd name="T9" fmla="*/ 44866 h 29"/>
                  <a:gd name="T10" fmla="*/ 145464 w 19"/>
                  <a:gd name="T11" fmla="*/ 10969 h 29"/>
                  <a:gd name="T12" fmla="*/ 250472 w 19"/>
                  <a:gd name="T13" fmla="*/ 150069 h 29"/>
                  <a:gd name="T14" fmla="*/ 133757 w 19"/>
                  <a:gd name="T15" fmla="*/ 261430 h 29"/>
                  <a:gd name="T16" fmla="*/ 49273 w 19"/>
                  <a:gd name="T17" fmla="*/ 210108 h 29"/>
                  <a:gd name="T18" fmla="*/ 49273 w 19"/>
                  <a:gd name="T19" fmla="*/ 210108 h 29"/>
                  <a:gd name="T20" fmla="*/ 49273 w 19"/>
                  <a:gd name="T21" fmla="*/ 341093 h 29"/>
                  <a:gd name="T22" fmla="*/ 0 w 19"/>
                  <a:gd name="T23" fmla="*/ 331592 h 29"/>
                  <a:gd name="T24" fmla="*/ 0 w 19"/>
                  <a:gd name="T25" fmla="*/ 70471 h 29"/>
                  <a:gd name="T26" fmla="*/ 49273 w 19"/>
                  <a:gd name="T27" fmla="*/ 141414 h 29"/>
                  <a:gd name="T28" fmla="*/ 49273 w 19"/>
                  <a:gd name="T29" fmla="*/ 165242 h 29"/>
                  <a:gd name="T30" fmla="*/ 133757 w 19"/>
                  <a:gd name="T31" fmla="*/ 227549 h 29"/>
                  <a:gd name="T32" fmla="*/ 210763 w 19"/>
                  <a:gd name="T33" fmla="*/ 141414 h 29"/>
                  <a:gd name="T34" fmla="*/ 133757 w 19"/>
                  <a:gd name="T35" fmla="*/ 44866 h 29"/>
                  <a:gd name="T36" fmla="*/ 49273 w 19"/>
                  <a:gd name="T37" fmla="*/ 81441 h 29"/>
                  <a:gd name="T38" fmla="*/ 49273 w 19"/>
                  <a:gd name="T39" fmla="*/ 105203 h 29"/>
                  <a:gd name="T40" fmla="*/ 49273 w 19"/>
                  <a:gd name="T41" fmla="*/ 141414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9"/>
                  <a:gd name="T64" fmla="*/ 0 h 29"/>
                  <a:gd name="T65" fmla="*/ 19 w 1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9" h="29">
                    <a:moveTo>
                      <a:pt x="0" y="6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2"/>
                      <a:pt x="8" y="1"/>
                      <a:pt x="11" y="1"/>
                    </a:cubicBezTo>
                    <a:cubicBezTo>
                      <a:pt x="16" y="2"/>
                      <a:pt x="19" y="7"/>
                      <a:pt x="19" y="13"/>
                    </a:cubicBezTo>
                    <a:cubicBezTo>
                      <a:pt x="19" y="20"/>
                      <a:pt x="15" y="23"/>
                      <a:pt x="10" y="22"/>
                    </a:cubicBezTo>
                    <a:cubicBezTo>
                      <a:pt x="8" y="22"/>
                      <a:pt x="5" y="20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6"/>
                    </a:lnTo>
                    <a:close/>
                    <a:moveTo>
                      <a:pt x="4" y="12"/>
                    </a:moveTo>
                    <a:cubicBezTo>
                      <a:pt x="4" y="13"/>
                      <a:pt x="4" y="13"/>
                      <a:pt x="4" y="14"/>
                    </a:cubicBezTo>
                    <a:cubicBezTo>
                      <a:pt x="5" y="16"/>
                      <a:pt x="7" y="19"/>
                      <a:pt x="10" y="19"/>
                    </a:cubicBezTo>
                    <a:cubicBezTo>
                      <a:pt x="13" y="20"/>
                      <a:pt x="16" y="17"/>
                      <a:pt x="16" y="12"/>
                    </a:cubicBezTo>
                    <a:cubicBezTo>
                      <a:pt x="16" y="8"/>
                      <a:pt x="14" y="5"/>
                      <a:pt x="10" y="4"/>
                    </a:cubicBezTo>
                    <a:cubicBezTo>
                      <a:pt x="7" y="3"/>
                      <a:pt x="5" y="5"/>
                      <a:pt x="4" y="7"/>
                    </a:cubicBezTo>
                    <a:cubicBezTo>
                      <a:pt x="4" y="8"/>
                      <a:pt x="4" y="8"/>
                      <a:pt x="4" y="9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75" name="Freeform 95"/>
              <p:cNvSpPr>
                <a:spLocks noEditPoints="1"/>
              </p:cNvSpPr>
              <p:nvPr/>
            </p:nvSpPr>
            <p:spPr bwMode="auto">
              <a:xfrm>
                <a:off x="5400" y="1267"/>
                <a:ext cx="45" cy="69"/>
              </a:xfrm>
              <a:custGeom>
                <a:avLst/>
                <a:gdLst>
                  <a:gd name="T0" fmla="*/ 0 w 19"/>
                  <a:gd name="T1" fmla="*/ 97614 h 29"/>
                  <a:gd name="T2" fmla="*/ 0 w 19"/>
                  <a:gd name="T3" fmla="*/ 0 h 29"/>
                  <a:gd name="T4" fmla="*/ 39709 w 19"/>
                  <a:gd name="T5" fmla="*/ 12501 h 29"/>
                  <a:gd name="T6" fmla="*/ 39709 w 19"/>
                  <a:gd name="T7" fmla="*/ 58778 h 29"/>
                  <a:gd name="T8" fmla="*/ 39709 w 19"/>
                  <a:gd name="T9" fmla="*/ 58778 h 29"/>
                  <a:gd name="T10" fmla="*/ 133757 w 19"/>
                  <a:gd name="T11" fmla="*/ 12501 h 29"/>
                  <a:gd name="T12" fmla="*/ 250472 w 19"/>
                  <a:gd name="T13" fmla="*/ 180885 h 29"/>
                  <a:gd name="T14" fmla="*/ 133757 w 19"/>
                  <a:gd name="T15" fmla="*/ 302955 h 29"/>
                  <a:gd name="T16" fmla="*/ 49273 w 19"/>
                  <a:gd name="T17" fmla="*/ 249497 h 29"/>
                  <a:gd name="T18" fmla="*/ 39709 w 19"/>
                  <a:gd name="T19" fmla="*/ 249497 h 29"/>
                  <a:gd name="T20" fmla="*/ 39709 w 19"/>
                  <a:gd name="T21" fmla="*/ 400638 h 29"/>
                  <a:gd name="T22" fmla="*/ 0 w 19"/>
                  <a:gd name="T23" fmla="*/ 388047 h 29"/>
                  <a:gd name="T24" fmla="*/ 0 w 19"/>
                  <a:gd name="T25" fmla="*/ 97614 h 29"/>
                  <a:gd name="T26" fmla="*/ 39709 w 19"/>
                  <a:gd name="T27" fmla="*/ 168384 h 29"/>
                  <a:gd name="T28" fmla="*/ 49273 w 19"/>
                  <a:gd name="T29" fmla="*/ 193062 h 29"/>
                  <a:gd name="T30" fmla="*/ 116699 w 19"/>
                  <a:gd name="T31" fmla="*/ 261995 h 29"/>
                  <a:gd name="T32" fmla="*/ 198898 w 19"/>
                  <a:gd name="T33" fmla="*/ 180885 h 29"/>
                  <a:gd name="T34" fmla="*/ 116699 w 19"/>
                  <a:gd name="T35" fmla="*/ 58778 h 29"/>
                  <a:gd name="T36" fmla="*/ 49273 w 19"/>
                  <a:gd name="T37" fmla="*/ 110114 h 29"/>
                  <a:gd name="T38" fmla="*/ 39709 w 19"/>
                  <a:gd name="T39" fmla="*/ 122075 h 29"/>
                  <a:gd name="T40" fmla="*/ 39709 w 19"/>
                  <a:gd name="T41" fmla="*/ 168384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9"/>
                  <a:gd name="T64" fmla="*/ 0 h 29"/>
                  <a:gd name="T65" fmla="*/ 19 w 1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9" h="29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2"/>
                      <a:pt x="7" y="1"/>
                      <a:pt x="10" y="1"/>
                    </a:cubicBezTo>
                    <a:cubicBezTo>
                      <a:pt x="15" y="2"/>
                      <a:pt x="19" y="7"/>
                      <a:pt x="19" y="13"/>
                    </a:cubicBezTo>
                    <a:cubicBezTo>
                      <a:pt x="19" y="20"/>
                      <a:pt x="14" y="23"/>
                      <a:pt x="10" y="22"/>
                    </a:cubicBezTo>
                    <a:cubicBezTo>
                      <a:pt x="7" y="22"/>
                      <a:pt x="5" y="20"/>
                      <a:pt x="4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7"/>
                    </a:lnTo>
                    <a:close/>
                    <a:moveTo>
                      <a:pt x="3" y="12"/>
                    </a:moveTo>
                    <a:cubicBezTo>
                      <a:pt x="3" y="13"/>
                      <a:pt x="4" y="14"/>
                      <a:pt x="4" y="14"/>
                    </a:cubicBezTo>
                    <a:cubicBezTo>
                      <a:pt x="4" y="17"/>
                      <a:pt x="7" y="19"/>
                      <a:pt x="9" y="19"/>
                    </a:cubicBezTo>
                    <a:cubicBezTo>
                      <a:pt x="13" y="20"/>
                      <a:pt x="15" y="17"/>
                      <a:pt x="15" y="13"/>
                    </a:cubicBezTo>
                    <a:cubicBezTo>
                      <a:pt x="15" y="9"/>
                      <a:pt x="13" y="5"/>
                      <a:pt x="9" y="4"/>
                    </a:cubicBezTo>
                    <a:cubicBezTo>
                      <a:pt x="7" y="4"/>
                      <a:pt x="4" y="5"/>
                      <a:pt x="4" y="8"/>
                    </a:cubicBezTo>
                    <a:cubicBezTo>
                      <a:pt x="4" y="8"/>
                      <a:pt x="3" y="9"/>
                      <a:pt x="3" y="9"/>
                    </a:cubicBezTo>
                    <a:lnTo>
                      <a:pt x="3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76" name="Freeform 96"/>
              <p:cNvSpPr>
                <a:spLocks noEditPoints="1"/>
              </p:cNvSpPr>
              <p:nvPr/>
            </p:nvSpPr>
            <p:spPr bwMode="auto">
              <a:xfrm>
                <a:off x="5301" y="1501"/>
                <a:ext cx="61" cy="73"/>
              </a:xfrm>
              <a:custGeom>
                <a:avLst/>
                <a:gdLst>
                  <a:gd name="T0" fmla="*/ 308381 w 26"/>
                  <a:gd name="T1" fmla="*/ 220474 h 31"/>
                  <a:gd name="T2" fmla="*/ 156948 w 26"/>
                  <a:gd name="T3" fmla="*/ 371401 h 31"/>
                  <a:gd name="T4" fmla="*/ 0 w 26"/>
                  <a:gd name="T5" fmla="*/ 173921 h 31"/>
                  <a:gd name="T6" fmla="*/ 156948 w 26"/>
                  <a:gd name="T7" fmla="*/ 11230 h 31"/>
                  <a:gd name="T8" fmla="*/ 308381 w 26"/>
                  <a:gd name="T9" fmla="*/ 220474 h 31"/>
                  <a:gd name="T10" fmla="*/ 44992 w 26"/>
                  <a:gd name="T11" fmla="*/ 173921 h 31"/>
                  <a:gd name="T12" fmla="*/ 156948 w 26"/>
                  <a:gd name="T13" fmla="*/ 336431 h 31"/>
                  <a:gd name="T14" fmla="*/ 262506 w 26"/>
                  <a:gd name="T15" fmla="*/ 208919 h 31"/>
                  <a:gd name="T16" fmla="*/ 156948 w 26"/>
                  <a:gd name="T17" fmla="*/ 46185 h 31"/>
                  <a:gd name="T18" fmla="*/ 44992 w 26"/>
                  <a:gd name="T19" fmla="*/ 173921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31"/>
                  <a:gd name="T32" fmla="*/ 26 w 26"/>
                  <a:gd name="T33" fmla="*/ 31 h 3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31">
                    <a:moveTo>
                      <a:pt x="26" y="18"/>
                    </a:moveTo>
                    <a:cubicBezTo>
                      <a:pt x="26" y="27"/>
                      <a:pt x="20" y="31"/>
                      <a:pt x="13" y="30"/>
                    </a:cubicBezTo>
                    <a:cubicBezTo>
                      <a:pt x="5" y="29"/>
                      <a:pt x="0" y="22"/>
                      <a:pt x="0" y="14"/>
                    </a:cubicBezTo>
                    <a:cubicBezTo>
                      <a:pt x="0" y="5"/>
                      <a:pt x="6" y="0"/>
                      <a:pt x="13" y="1"/>
                    </a:cubicBezTo>
                    <a:cubicBezTo>
                      <a:pt x="21" y="3"/>
                      <a:pt x="26" y="9"/>
                      <a:pt x="26" y="18"/>
                    </a:cubicBezTo>
                    <a:close/>
                    <a:moveTo>
                      <a:pt x="4" y="14"/>
                    </a:moveTo>
                    <a:cubicBezTo>
                      <a:pt x="4" y="20"/>
                      <a:pt x="7" y="26"/>
                      <a:pt x="13" y="27"/>
                    </a:cubicBezTo>
                    <a:cubicBezTo>
                      <a:pt x="19" y="28"/>
                      <a:pt x="22" y="24"/>
                      <a:pt x="22" y="17"/>
                    </a:cubicBezTo>
                    <a:cubicBezTo>
                      <a:pt x="22" y="12"/>
                      <a:pt x="19" y="5"/>
                      <a:pt x="13" y="4"/>
                    </a:cubicBezTo>
                    <a:cubicBezTo>
                      <a:pt x="7" y="3"/>
                      <a:pt x="4" y="8"/>
                      <a:pt x="4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77" name="Freeform 97"/>
              <p:cNvSpPr>
                <a:spLocks/>
              </p:cNvSpPr>
              <p:nvPr/>
            </p:nvSpPr>
            <p:spPr bwMode="auto">
              <a:xfrm>
                <a:off x="5369" y="1513"/>
                <a:ext cx="41" cy="71"/>
              </a:xfrm>
              <a:custGeom>
                <a:avLst/>
                <a:gdLst>
                  <a:gd name="T0" fmla="*/ 13803 w 17"/>
                  <a:gd name="T1" fmla="*/ 298193 h 30"/>
                  <a:gd name="T2" fmla="*/ 113336 w 17"/>
                  <a:gd name="T3" fmla="*/ 342653 h 30"/>
                  <a:gd name="T4" fmla="*/ 207438 w 17"/>
                  <a:gd name="T5" fmla="*/ 298193 h 30"/>
                  <a:gd name="T6" fmla="*/ 127139 w 17"/>
                  <a:gd name="T7" fmla="*/ 209604 h 30"/>
                  <a:gd name="T8" fmla="*/ 0 w 17"/>
                  <a:gd name="T9" fmla="*/ 93611 h 30"/>
                  <a:gd name="T10" fmla="*/ 146638 w 17"/>
                  <a:gd name="T11" fmla="*/ 11573 h 30"/>
                  <a:gd name="T12" fmla="*/ 259566 w 17"/>
                  <a:gd name="T13" fmla="*/ 39554 h 30"/>
                  <a:gd name="T14" fmla="*/ 240040 w 17"/>
                  <a:gd name="T15" fmla="*/ 76992 h 30"/>
                  <a:gd name="T16" fmla="*/ 146638 w 17"/>
                  <a:gd name="T17" fmla="*/ 49009 h 30"/>
                  <a:gd name="T18" fmla="*/ 66524 w 17"/>
                  <a:gd name="T19" fmla="*/ 93611 h 30"/>
                  <a:gd name="T20" fmla="*/ 160440 w 17"/>
                  <a:gd name="T21" fmla="*/ 170099 h 30"/>
                  <a:gd name="T22" fmla="*/ 273340 w 17"/>
                  <a:gd name="T23" fmla="*/ 298193 h 30"/>
                  <a:gd name="T24" fmla="*/ 113336 w 17"/>
                  <a:gd name="T25" fmla="*/ 380075 h 30"/>
                  <a:gd name="T26" fmla="*/ 0 w 17"/>
                  <a:gd name="T27" fmla="*/ 342653 h 30"/>
                  <a:gd name="T28" fmla="*/ 13803 w 17"/>
                  <a:gd name="T29" fmla="*/ 298193 h 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"/>
                  <a:gd name="T46" fmla="*/ 0 h 30"/>
                  <a:gd name="T47" fmla="*/ 17 w 17"/>
                  <a:gd name="T48" fmla="*/ 30 h 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" h="30">
                    <a:moveTo>
                      <a:pt x="1" y="23"/>
                    </a:moveTo>
                    <a:cubicBezTo>
                      <a:pt x="2" y="25"/>
                      <a:pt x="5" y="26"/>
                      <a:pt x="7" y="26"/>
                    </a:cubicBezTo>
                    <a:cubicBezTo>
                      <a:pt x="11" y="27"/>
                      <a:pt x="13" y="25"/>
                      <a:pt x="13" y="23"/>
                    </a:cubicBezTo>
                    <a:cubicBezTo>
                      <a:pt x="13" y="20"/>
                      <a:pt x="12" y="18"/>
                      <a:pt x="8" y="16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4" y="0"/>
                      <a:pt x="9" y="1"/>
                    </a:cubicBezTo>
                    <a:cubicBezTo>
                      <a:pt x="12" y="1"/>
                      <a:pt x="14" y="2"/>
                      <a:pt x="16" y="3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2" y="4"/>
                      <a:pt x="9" y="4"/>
                    </a:cubicBezTo>
                    <a:cubicBezTo>
                      <a:pt x="5" y="3"/>
                      <a:pt x="4" y="5"/>
                      <a:pt x="4" y="7"/>
                    </a:cubicBezTo>
                    <a:cubicBezTo>
                      <a:pt x="4" y="10"/>
                      <a:pt x="6" y="11"/>
                      <a:pt x="10" y="13"/>
                    </a:cubicBezTo>
                    <a:cubicBezTo>
                      <a:pt x="14" y="16"/>
                      <a:pt x="17" y="19"/>
                      <a:pt x="17" y="23"/>
                    </a:cubicBezTo>
                    <a:cubicBezTo>
                      <a:pt x="17" y="27"/>
                      <a:pt x="13" y="30"/>
                      <a:pt x="7" y="29"/>
                    </a:cubicBezTo>
                    <a:cubicBezTo>
                      <a:pt x="4" y="29"/>
                      <a:pt x="1" y="27"/>
                      <a:pt x="0" y="26"/>
                    </a:cubicBez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251" name="Group 98"/>
            <p:cNvGrpSpPr>
              <a:grpSpLocks/>
            </p:cNvGrpSpPr>
            <p:nvPr/>
          </p:nvGrpSpPr>
          <p:grpSpPr bwMode="auto">
            <a:xfrm>
              <a:off x="4446" y="3382"/>
              <a:ext cx="372" cy="694"/>
              <a:chOff x="5183" y="1085"/>
              <a:chExt cx="356" cy="662"/>
            </a:xfrm>
          </p:grpSpPr>
          <p:sp>
            <p:nvSpPr>
              <p:cNvPr id="252" name="Freeform 99"/>
              <p:cNvSpPr>
                <a:spLocks/>
              </p:cNvSpPr>
              <p:nvPr/>
            </p:nvSpPr>
            <p:spPr bwMode="auto">
              <a:xfrm>
                <a:off x="5193" y="1102"/>
                <a:ext cx="316" cy="635"/>
              </a:xfrm>
              <a:custGeom>
                <a:avLst/>
                <a:gdLst>
                  <a:gd name="T0" fmla="*/ 316 w 316"/>
                  <a:gd name="T1" fmla="*/ 54 h 635"/>
                  <a:gd name="T2" fmla="*/ 306 w 316"/>
                  <a:gd name="T3" fmla="*/ 635 h 635"/>
                  <a:gd name="T4" fmla="*/ 0 w 316"/>
                  <a:gd name="T5" fmla="*/ 581 h 635"/>
                  <a:gd name="T6" fmla="*/ 9 w 316"/>
                  <a:gd name="T7" fmla="*/ 0 h 635"/>
                  <a:gd name="T8" fmla="*/ 316 w 316"/>
                  <a:gd name="T9" fmla="*/ 54 h 6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6"/>
                  <a:gd name="T16" fmla="*/ 0 h 635"/>
                  <a:gd name="T17" fmla="*/ 316 w 316"/>
                  <a:gd name="T18" fmla="*/ 635 h 6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6" h="635">
                    <a:moveTo>
                      <a:pt x="316" y="54"/>
                    </a:moveTo>
                    <a:lnTo>
                      <a:pt x="306" y="635"/>
                    </a:lnTo>
                    <a:lnTo>
                      <a:pt x="0" y="581"/>
                    </a:lnTo>
                    <a:lnTo>
                      <a:pt x="9" y="0"/>
                    </a:lnTo>
                    <a:lnTo>
                      <a:pt x="316" y="5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53" name="Freeform 100"/>
              <p:cNvSpPr>
                <a:spLocks/>
              </p:cNvSpPr>
              <p:nvPr/>
            </p:nvSpPr>
            <p:spPr bwMode="auto">
              <a:xfrm>
                <a:off x="5499" y="1151"/>
                <a:ext cx="31" cy="586"/>
              </a:xfrm>
              <a:custGeom>
                <a:avLst/>
                <a:gdLst>
                  <a:gd name="T0" fmla="*/ 10 w 31"/>
                  <a:gd name="T1" fmla="*/ 5 h 586"/>
                  <a:gd name="T2" fmla="*/ 31 w 31"/>
                  <a:gd name="T3" fmla="*/ 0 h 586"/>
                  <a:gd name="T4" fmla="*/ 21 w 31"/>
                  <a:gd name="T5" fmla="*/ 579 h 586"/>
                  <a:gd name="T6" fmla="*/ 0 w 31"/>
                  <a:gd name="T7" fmla="*/ 586 h 586"/>
                  <a:gd name="T8" fmla="*/ 10 w 31"/>
                  <a:gd name="T9" fmla="*/ 5 h 5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586"/>
                  <a:gd name="T17" fmla="*/ 31 w 31"/>
                  <a:gd name="T18" fmla="*/ 586 h 5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586">
                    <a:moveTo>
                      <a:pt x="10" y="5"/>
                    </a:moveTo>
                    <a:lnTo>
                      <a:pt x="31" y="0"/>
                    </a:lnTo>
                    <a:lnTo>
                      <a:pt x="21" y="579"/>
                    </a:lnTo>
                    <a:lnTo>
                      <a:pt x="0" y="586"/>
                    </a:lnTo>
                    <a:lnTo>
                      <a:pt x="10" y="5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54" name="Freeform 101"/>
              <p:cNvSpPr>
                <a:spLocks/>
              </p:cNvSpPr>
              <p:nvPr/>
            </p:nvSpPr>
            <p:spPr bwMode="auto">
              <a:xfrm>
                <a:off x="5202" y="1095"/>
                <a:ext cx="328" cy="61"/>
              </a:xfrm>
              <a:custGeom>
                <a:avLst/>
                <a:gdLst>
                  <a:gd name="T0" fmla="*/ 0 w 328"/>
                  <a:gd name="T1" fmla="*/ 7 h 61"/>
                  <a:gd name="T2" fmla="*/ 21 w 328"/>
                  <a:gd name="T3" fmla="*/ 0 h 61"/>
                  <a:gd name="T4" fmla="*/ 328 w 328"/>
                  <a:gd name="T5" fmla="*/ 56 h 61"/>
                  <a:gd name="T6" fmla="*/ 307 w 328"/>
                  <a:gd name="T7" fmla="*/ 61 h 61"/>
                  <a:gd name="T8" fmla="*/ 0 w 328"/>
                  <a:gd name="T9" fmla="*/ 7 h 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61"/>
                  <a:gd name="T17" fmla="*/ 328 w 328"/>
                  <a:gd name="T18" fmla="*/ 61 h 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61">
                    <a:moveTo>
                      <a:pt x="0" y="7"/>
                    </a:moveTo>
                    <a:lnTo>
                      <a:pt x="21" y="0"/>
                    </a:lnTo>
                    <a:lnTo>
                      <a:pt x="328" y="56"/>
                    </a:lnTo>
                    <a:lnTo>
                      <a:pt x="307" y="61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55" name="Freeform 102"/>
              <p:cNvSpPr>
                <a:spLocks noEditPoints="1"/>
              </p:cNvSpPr>
              <p:nvPr/>
            </p:nvSpPr>
            <p:spPr bwMode="auto">
              <a:xfrm>
                <a:off x="5183" y="1085"/>
                <a:ext cx="356" cy="662"/>
              </a:xfrm>
              <a:custGeom>
                <a:avLst/>
                <a:gdLst>
                  <a:gd name="T0" fmla="*/ 211756 w 151"/>
                  <a:gd name="T1" fmla="*/ 0 h 280"/>
                  <a:gd name="T2" fmla="*/ 202491 w 151"/>
                  <a:gd name="T3" fmla="*/ 11526 h 280"/>
                  <a:gd name="T4" fmla="*/ 89818 w 151"/>
                  <a:gd name="T5" fmla="*/ 39302 h 280"/>
                  <a:gd name="T6" fmla="*/ 47702 w 151"/>
                  <a:gd name="T7" fmla="*/ 92921 h 280"/>
                  <a:gd name="T8" fmla="*/ 0 w 151"/>
                  <a:gd name="T9" fmla="*/ 3263873 h 280"/>
                  <a:gd name="T10" fmla="*/ 38097 w 151"/>
                  <a:gd name="T11" fmla="*/ 3316490 h 280"/>
                  <a:gd name="T12" fmla="*/ 1665627 w 151"/>
                  <a:gd name="T13" fmla="*/ 3612579 h 280"/>
                  <a:gd name="T14" fmla="*/ 1676255 w 151"/>
                  <a:gd name="T15" fmla="*/ 3612579 h 280"/>
                  <a:gd name="T16" fmla="*/ 1687527 w 151"/>
                  <a:gd name="T17" fmla="*/ 3612579 h 280"/>
                  <a:gd name="T18" fmla="*/ 1798484 w 151"/>
                  <a:gd name="T19" fmla="*/ 3575339 h 280"/>
                  <a:gd name="T20" fmla="*/ 1841227 w 151"/>
                  <a:gd name="T21" fmla="*/ 3520809 h 280"/>
                  <a:gd name="T22" fmla="*/ 1887983 w 151"/>
                  <a:gd name="T23" fmla="*/ 360149 h 280"/>
                  <a:gd name="T24" fmla="*/ 1851921 w 151"/>
                  <a:gd name="T25" fmla="*/ 311462 h 280"/>
                  <a:gd name="T26" fmla="*/ 222222 w 151"/>
                  <a:gd name="T27" fmla="*/ 0 h 280"/>
                  <a:gd name="T28" fmla="*/ 211756 w 151"/>
                  <a:gd name="T29" fmla="*/ 0 h 280"/>
                  <a:gd name="T30" fmla="*/ 47702 w 151"/>
                  <a:gd name="T31" fmla="*/ 3263873 h 280"/>
                  <a:gd name="T32" fmla="*/ 101179 w 151"/>
                  <a:gd name="T33" fmla="*/ 92921 h 280"/>
                  <a:gd name="T34" fmla="*/ 211756 w 151"/>
                  <a:gd name="T35" fmla="*/ 48737 h 280"/>
                  <a:gd name="T36" fmla="*/ 1841227 w 151"/>
                  <a:gd name="T37" fmla="*/ 360149 h 280"/>
                  <a:gd name="T38" fmla="*/ 1841227 w 151"/>
                  <a:gd name="T39" fmla="*/ 360149 h 280"/>
                  <a:gd name="T40" fmla="*/ 1841227 w 151"/>
                  <a:gd name="T41" fmla="*/ 360149 h 280"/>
                  <a:gd name="T42" fmla="*/ 1788723 w 151"/>
                  <a:gd name="T43" fmla="*/ 3520809 h 280"/>
                  <a:gd name="T44" fmla="*/ 1676255 w 151"/>
                  <a:gd name="T45" fmla="*/ 3563813 h 280"/>
                  <a:gd name="T46" fmla="*/ 47702 w 151"/>
                  <a:gd name="T47" fmla="*/ 3263873 h 280"/>
                  <a:gd name="T48" fmla="*/ 47702 w 151"/>
                  <a:gd name="T49" fmla="*/ 3263873 h 28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51"/>
                  <a:gd name="T76" fmla="*/ 0 h 280"/>
                  <a:gd name="T77" fmla="*/ 151 w 151"/>
                  <a:gd name="T78" fmla="*/ 280 h 28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51" h="280">
                    <a:moveTo>
                      <a:pt x="17" y="0"/>
                    </a:moveTo>
                    <a:cubicBezTo>
                      <a:pt x="17" y="0"/>
                      <a:pt x="17" y="0"/>
                      <a:pt x="16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5"/>
                      <a:pt x="4" y="7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255"/>
                      <a:pt x="1" y="256"/>
                      <a:pt x="3" y="257"/>
                    </a:cubicBezTo>
                    <a:cubicBezTo>
                      <a:pt x="133" y="280"/>
                      <a:pt x="133" y="280"/>
                      <a:pt x="133" y="280"/>
                    </a:cubicBezTo>
                    <a:cubicBezTo>
                      <a:pt x="133" y="280"/>
                      <a:pt x="134" y="280"/>
                      <a:pt x="134" y="280"/>
                    </a:cubicBezTo>
                    <a:cubicBezTo>
                      <a:pt x="134" y="280"/>
                      <a:pt x="135" y="280"/>
                      <a:pt x="135" y="280"/>
                    </a:cubicBezTo>
                    <a:cubicBezTo>
                      <a:pt x="144" y="277"/>
                      <a:pt x="144" y="277"/>
                      <a:pt x="144" y="277"/>
                    </a:cubicBezTo>
                    <a:cubicBezTo>
                      <a:pt x="146" y="277"/>
                      <a:pt x="147" y="275"/>
                      <a:pt x="147" y="273"/>
                    </a:cubicBezTo>
                    <a:cubicBezTo>
                      <a:pt x="151" y="28"/>
                      <a:pt x="151" y="28"/>
                      <a:pt x="151" y="28"/>
                    </a:cubicBezTo>
                    <a:cubicBezTo>
                      <a:pt x="151" y="26"/>
                      <a:pt x="150" y="24"/>
                      <a:pt x="148" y="2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7" y="0"/>
                    </a:cubicBezTo>
                    <a:close/>
                    <a:moveTo>
                      <a:pt x="4" y="253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3" y="273"/>
                      <a:pt x="143" y="273"/>
                      <a:pt x="143" y="273"/>
                    </a:cubicBezTo>
                    <a:cubicBezTo>
                      <a:pt x="134" y="276"/>
                      <a:pt x="134" y="276"/>
                      <a:pt x="134" y="276"/>
                    </a:cubicBezTo>
                    <a:cubicBezTo>
                      <a:pt x="4" y="253"/>
                      <a:pt x="4" y="253"/>
                      <a:pt x="4" y="253"/>
                    </a:cubicBezTo>
                    <a:cubicBezTo>
                      <a:pt x="4" y="253"/>
                      <a:pt x="4" y="253"/>
                      <a:pt x="4" y="253"/>
                    </a:cubicBezTo>
                    <a:close/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56" name="Freeform 103"/>
              <p:cNvSpPr>
                <a:spLocks/>
              </p:cNvSpPr>
              <p:nvPr/>
            </p:nvSpPr>
            <p:spPr bwMode="auto">
              <a:xfrm>
                <a:off x="5251" y="1144"/>
                <a:ext cx="218" cy="265"/>
              </a:xfrm>
              <a:custGeom>
                <a:avLst/>
                <a:gdLst>
                  <a:gd name="T0" fmla="*/ 1217672 w 92"/>
                  <a:gd name="T1" fmla="*/ 350768 h 112"/>
                  <a:gd name="T2" fmla="*/ 1083495 w 92"/>
                  <a:gd name="T3" fmla="*/ 181750 h 112"/>
                  <a:gd name="T4" fmla="*/ 65514 w 92"/>
                  <a:gd name="T5" fmla="*/ 11565 h 112"/>
                  <a:gd name="T6" fmla="*/ 11668 w 92"/>
                  <a:gd name="T7" fmla="*/ 11565 h 112"/>
                  <a:gd name="T8" fmla="*/ 0 w 92"/>
                  <a:gd name="T9" fmla="*/ 1264197 h 112"/>
                  <a:gd name="T10" fmla="*/ 1189519 w 92"/>
                  <a:gd name="T11" fmla="*/ 1457505 h 112"/>
                  <a:gd name="T12" fmla="*/ 1205500 w 92"/>
                  <a:gd name="T13" fmla="*/ 1417331 h 112"/>
                  <a:gd name="T14" fmla="*/ 1217672 w 92"/>
                  <a:gd name="T15" fmla="*/ 350768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12"/>
                  <a:gd name="T26" fmla="*/ 92 w 92"/>
                  <a:gd name="T27" fmla="*/ 112 h 1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12">
                    <a:moveTo>
                      <a:pt x="92" y="27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90" y="112"/>
                      <a:pt x="90" y="112"/>
                      <a:pt x="90" y="112"/>
                    </a:cubicBezTo>
                    <a:cubicBezTo>
                      <a:pt x="91" y="111"/>
                      <a:pt x="91" y="110"/>
                      <a:pt x="91" y="109"/>
                    </a:cubicBez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F6880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57" name="Freeform 104"/>
              <p:cNvSpPr>
                <a:spLocks/>
              </p:cNvSpPr>
              <p:nvPr/>
            </p:nvSpPr>
            <p:spPr bwMode="auto">
              <a:xfrm>
                <a:off x="5235" y="1144"/>
                <a:ext cx="229" cy="279"/>
              </a:xfrm>
              <a:custGeom>
                <a:avLst/>
                <a:gdLst>
                  <a:gd name="T0" fmla="*/ 90715 w 97"/>
                  <a:gd name="T1" fmla="*/ 1124167 h 118"/>
                  <a:gd name="T2" fmla="*/ 102174 w 97"/>
                  <a:gd name="T3" fmla="*/ 115352 h 118"/>
                  <a:gd name="T4" fmla="*/ 102174 w 97"/>
                  <a:gd name="T5" fmla="*/ 76042 h 118"/>
                  <a:gd name="T6" fmla="*/ 165883 w 97"/>
                  <a:gd name="T7" fmla="*/ 11526 h 118"/>
                  <a:gd name="T8" fmla="*/ 102174 w 97"/>
                  <a:gd name="T9" fmla="*/ 11526 h 118"/>
                  <a:gd name="T10" fmla="*/ 11436 w 97"/>
                  <a:gd name="T11" fmla="*/ 115352 h 118"/>
                  <a:gd name="T12" fmla="*/ 11436 w 97"/>
                  <a:gd name="T13" fmla="*/ 927737 h 118"/>
                  <a:gd name="T14" fmla="*/ 0 w 97"/>
                  <a:gd name="T15" fmla="*/ 1173233 h 118"/>
                  <a:gd name="T16" fmla="*/ 130410 w 97"/>
                  <a:gd name="T17" fmla="*/ 1332247 h 118"/>
                  <a:gd name="T18" fmla="*/ 624164 w 97"/>
                  <a:gd name="T19" fmla="*/ 1420252 h 118"/>
                  <a:gd name="T20" fmla="*/ 1118304 w 97"/>
                  <a:gd name="T21" fmla="*/ 1512696 h 118"/>
                  <a:gd name="T22" fmla="*/ 1232327 w 97"/>
                  <a:gd name="T23" fmla="*/ 1447504 h 118"/>
                  <a:gd name="T24" fmla="*/ 204308 w 97"/>
                  <a:gd name="T25" fmla="*/ 1267741 h 118"/>
                  <a:gd name="T26" fmla="*/ 114094 w 97"/>
                  <a:gd name="T27" fmla="*/ 1228640 h 118"/>
                  <a:gd name="T28" fmla="*/ 90715 w 97"/>
                  <a:gd name="T29" fmla="*/ 1124167 h 11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18"/>
                  <a:gd name="T47" fmla="*/ 97 w 97"/>
                  <a:gd name="T48" fmla="*/ 118 h 11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18">
                    <a:moveTo>
                      <a:pt x="7" y="87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3" y="1"/>
                      <a:pt x="13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4" y="102"/>
                      <a:pt x="10" y="103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92" y="118"/>
                      <a:pt x="96" y="116"/>
                      <a:pt x="97" y="112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98"/>
                      <a:pt x="12" y="98"/>
                      <a:pt x="9" y="95"/>
                    </a:cubicBezTo>
                    <a:cubicBezTo>
                      <a:pt x="6" y="92"/>
                      <a:pt x="7" y="87"/>
                      <a:pt x="7" y="87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58" name="Freeform 105"/>
              <p:cNvSpPr>
                <a:spLocks/>
              </p:cNvSpPr>
              <p:nvPr/>
            </p:nvSpPr>
            <p:spPr bwMode="auto">
              <a:xfrm>
                <a:off x="5251" y="1404"/>
                <a:ext cx="218" cy="265"/>
              </a:xfrm>
              <a:custGeom>
                <a:avLst/>
                <a:gdLst>
                  <a:gd name="T0" fmla="*/ 1217672 w 92"/>
                  <a:gd name="T1" fmla="*/ 350768 h 112"/>
                  <a:gd name="T2" fmla="*/ 1083495 w 92"/>
                  <a:gd name="T3" fmla="*/ 181750 h 112"/>
                  <a:gd name="T4" fmla="*/ 65514 w 92"/>
                  <a:gd name="T5" fmla="*/ 11565 h 112"/>
                  <a:gd name="T6" fmla="*/ 11668 w 92"/>
                  <a:gd name="T7" fmla="*/ 11565 h 112"/>
                  <a:gd name="T8" fmla="*/ 0 w 92"/>
                  <a:gd name="T9" fmla="*/ 1248408 h 112"/>
                  <a:gd name="T10" fmla="*/ 1189519 w 92"/>
                  <a:gd name="T11" fmla="*/ 1457505 h 112"/>
                  <a:gd name="T12" fmla="*/ 1205500 w 92"/>
                  <a:gd name="T13" fmla="*/ 1417331 h 112"/>
                  <a:gd name="T14" fmla="*/ 1217672 w 92"/>
                  <a:gd name="T15" fmla="*/ 350768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12"/>
                  <a:gd name="T26" fmla="*/ 92 w 92"/>
                  <a:gd name="T27" fmla="*/ 112 h 1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12">
                    <a:moveTo>
                      <a:pt x="92" y="27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90" y="112"/>
                      <a:pt x="90" y="112"/>
                      <a:pt x="90" y="112"/>
                    </a:cubicBezTo>
                    <a:cubicBezTo>
                      <a:pt x="91" y="111"/>
                      <a:pt x="91" y="110"/>
                      <a:pt x="91" y="109"/>
                    </a:cubicBez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3569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59" name="Freeform 106"/>
              <p:cNvSpPr>
                <a:spLocks/>
              </p:cNvSpPr>
              <p:nvPr/>
            </p:nvSpPr>
            <p:spPr bwMode="auto">
              <a:xfrm>
                <a:off x="5235" y="1404"/>
                <a:ext cx="229" cy="279"/>
              </a:xfrm>
              <a:custGeom>
                <a:avLst/>
                <a:gdLst>
                  <a:gd name="T0" fmla="*/ 90715 w 97"/>
                  <a:gd name="T1" fmla="*/ 1124167 h 118"/>
                  <a:gd name="T2" fmla="*/ 102174 w 97"/>
                  <a:gd name="T3" fmla="*/ 115352 h 118"/>
                  <a:gd name="T4" fmla="*/ 102174 w 97"/>
                  <a:gd name="T5" fmla="*/ 76042 h 118"/>
                  <a:gd name="T6" fmla="*/ 165883 w 97"/>
                  <a:gd name="T7" fmla="*/ 11526 h 118"/>
                  <a:gd name="T8" fmla="*/ 102174 w 97"/>
                  <a:gd name="T9" fmla="*/ 11526 h 118"/>
                  <a:gd name="T10" fmla="*/ 11436 w 97"/>
                  <a:gd name="T11" fmla="*/ 115352 h 118"/>
                  <a:gd name="T12" fmla="*/ 11436 w 97"/>
                  <a:gd name="T13" fmla="*/ 927737 h 118"/>
                  <a:gd name="T14" fmla="*/ 0 w 97"/>
                  <a:gd name="T15" fmla="*/ 1173233 h 118"/>
                  <a:gd name="T16" fmla="*/ 130410 w 97"/>
                  <a:gd name="T17" fmla="*/ 1332247 h 118"/>
                  <a:gd name="T18" fmla="*/ 624164 w 97"/>
                  <a:gd name="T19" fmla="*/ 1420252 h 118"/>
                  <a:gd name="T20" fmla="*/ 1118304 w 97"/>
                  <a:gd name="T21" fmla="*/ 1512696 h 118"/>
                  <a:gd name="T22" fmla="*/ 1232327 w 97"/>
                  <a:gd name="T23" fmla="*/ 1447504 h 118"/>
                  <a:gd name="T24" fmla="*/ 204308 w 97"/>
                  <a:gd name="T25" fmla="*/ 1267741 h 118"/>
                  <a:gd name="T26" fmla="*/ 114094 w 97"/>
                  <a:gd name="T27" fmla="*/ 1228640 h 118"/>
                  <a:gd name="T28" fmla="*/ 90715 w 97"/>
                  <a:gd name="T29" fmla="*/ 1124167 h 11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18"/>
                  <a:gd name="T47" fmla="*/ 97 w 97"/>
                  <a:gd name="T48" fmla="*/ 118 h 11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18">
                    <a:moveTo>
                      <a:pt x="7" y="87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3" y="1"/>
                      <a:pt x="13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4" y="102"/>
                      <a:pt x="10" y="103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92" y="118"/>
                      <a:pt x="96" y="116"/>
                      <a:pt x="97" y="112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98"/>
                      <a:pt x="12" y="98"/>
                      <a:pt x="9" y="95"/>
                    </a:cubicBezTo>
                    <a:cubicBezTo>
                      <a:pt x="6" y="92"/>
                      <a:pt x="7" y="87"/>
                      <a:pt x="7" y="87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60" name="Freeform 107"/>
              <p:cNvSpPr>
                <a:spLocks noEditPoints="1"/>
              </p:cNvSpPr>
              <p:nvPr/>
            </p:nvSpPr>
            <p:spPr bwMode="auto">
              <a:xfrm>
                <a:off x="5280" y="1232"/>
                <a:ext cx="56" cy="71"/>
              </a:xfrm>
              <a:custGeom>
                <a:avLst/>
                <a:gdLst>
                  <a:gd name="T0" fmla="*/ 75677 w 24"/>
                  <a:gd name="T1" fmla="*/ 237083 h 30"/>
                  <a:gd name="T2" fmla="*/ 42952 w 24"/>
                  <a:gd name="T3" fmla="*/ 351403 h 30"/>
                  <a:gd name="T4" fmla="*/ 0 w 24"/>
                  <a:gd name="T5" fmla="*/ 342653 h 30"/>
                  <a:gd name="T6" fmla="*/ 110740 w 24"/>
                  <a:gd name="T7" fmla="*/ 0 h 30"/>
                  <a:gd name="T8" fmla="*/ 158172 w 24"/>
                  <a:gd name="T9" fmla="*/ 11573 h 30"/>
                  <a:gd name="T10" fmla="*/ 268847 w 24"/>
                  <a:gd name="T11" fmla="*/ 391646 h 30"/>
                  <a:gd name="T12" fmla="*/ 225960 w 24"/>
                  <a:gd name="T13" fmla="*/ 380075 h 30"/>
                  <a:gd name="T14" fmla="*/ 190631 w 24"/>
                  <a:gd name="T15" fmla="*/ 258665 h 30"/>
                  <a:gd name="T16" fmla="*/ 75677 w 24"/>
                  <a:gd name="T17" fmla="*/ 237083 h 30"/>
                  <a:gd name="T18" fmla="*/ 176580 w 24"/>
                  <a:gd name="T19" fmla="*/ 221546 h 30"/>
                  <a:gd name="T20" fmla="*/ 143173 w 24"/>
                  <a:gd name="T21" fmla="*/ 115988 h 30"/>
                  <a:gd name="T22" fmla="*/ 133628 w 24"/>
                  <a:gd name="T23" fmla="*/ 39554 h 30"/>
                  <a:gd name="T24" fmla="*/ 133628 w 24"/>
                  <a:gd name="T25" fmla="*/ 39554 h 30"/>
                  <a:gd name="T26" fmla="*/ 110740 w 24"/>
                  <a:gd name="T27" fmla="*/ 105291 h 30"/>
                  <a:gd name="T28" fmla="*/ 90410 w 24"/>
                  <a:gd name="T29" fmla="*/ 209604 h 30"/>
                  <a:gd name="T30" fmla="*/ 176580 w 24"/>
                  <a:gd name="T31" fmla="*/ 221546 h 3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4"/>
                  <a:gd name="T49" fmla="*/ 0 h 30"/>
                  <a:gd name="T50" fmla="*/ 24 w 24"/>
                  <a:gd name="T51" fmla="*/ 30 h 30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4" h="30">
                    <a:moveTo>
                      <a:pt x="7" y="18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17" y="20"/>
                      <a:pt x="17" y="20"/>
                      <a:pt x="17" y="20"/>
                    </a:cubicBezTo>
                    <a:lnTo>
                      <a:pt x="7" y="18"/>
                    </a:lnTo>
                    <a:close/>
                    <a:moveTo>
                      <a:pt x="16" y="17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3" y="7"/>
                      <a:pt x="12" y="5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5"/>
                      <a:pt x="11" y="7"/>
                      <a:pt x="10" y="8"/>
                    </a:cubicBezTo>
                    <a:cubicBezTo>
                      <a:pt x="8" y="16"/>
                      <a:pt x="8" y="16"/>
                      <a:pt x="8" y="16"/>
                    </a:cubicBezTo>
                    <a:lnTo>
                      <a:pt x="16" y="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61" name="Freeform 108"/>
              <p:cNvSpPr>
                <a:spLocks noEditPoints="1"/>
              </p:cNvSpPr>
              <p:nvPr/>
            </p:nvSpPr>
            <p:spPr bwMode="auto">
              <a:xfrm>
                <a:off x="5343" y="1258"/>
                <a:ext cx="45" cy="68"/>
              </a:xfrm>
              <a:custGeom>
                <a:avLst/>
                <a:gdLst>
                  <a:gd name="T0" fmla="*/ 0 w 19"/>
                  <a:gd name="T1" fmla="*/ 70471 h 29"/>
                  <a:gd name="T2" fmla="*/ 0 w 19"/>
                  <a:gd name="T3" fmla="*/ 0 h 29"/>
                  <a:gd name="T4" fmla="*/ 39709 w 19"/>
                  <a:gd name="T5" fmla="*/ 0 h 29"/>
                  <a:gd name="T6" fmla="*/ 49273 w 19"/>
                  <a:gd name="T7" fmla="*/ 44866 h 29"/>
                  <a:gd name="T8" fmla="*/ 49273 w 19"/>
                  <a:gd name="T9" fmla="*/ 44866 h 29"/>
                  <a:gd name="T10" fmla="*/ 145464 w 19"/>
                  <a:gd name="T11" fmla="*/ 10969 h 29"/>
                  <a:gd name="T12" fmla="*/ 250472 w 19"/>
                  <a:gd name="T13" fmla="*/ 150069 h 29"/>
                  <a:gd name="T14" fmla="*/ 133757 w 19"/>
                  <a:gd name="T15" fmla="*/ 261430 h 29"/>
                  <a:gd name="T16" fmla="*/ 49273 w 19"/>
                  <a:gd name="T17" fmla="*/ 210108 h 29"/>
                  <a:gd name="T18" fmla="*/ 49273 w 19"/>
                  <a:gd name="T19" fmla="*/ 210108 h 29"/>
                  <a:gd name="T20" fmla="*/ 49273 w 19"/>
                  <a:gd name="T21" fmla="*/ 341093 h 29"/>
                  <a:gd name="T22" fmla="*/ 0 w 19"/>
                  <a:gd name="T23" fmla="*/ 331592 h 29"/>
                  <a:gd name="T24" fmla="*/ 0 w 19"/>
                  <a:gd name="T25" fmla="*/ 70471 h 29"/>
                  <a:gd name="T26" fmla="*/ 49273 w 19"/>
                  <a:gd name="T27" fmla="*/ 141414 h 29"/>
                  <a:gd name="T28" fmla="*/ 49273 w 19"/>
                  <a:gd name="T29" fmla="*/ 165242 h 29"/>
                  <a:gd name="T30" fmla="*/ 133757 w 19"/>
                  <a:gd name="T31" fmla="*/ 227549 h 29"/>
                  <a:gd name="T32" fmla="*/ 210763 w 19"/>
                  <a:gd name="T33" fmla="*/ 141414 h 29"/>
                  <a:gd name="T34" fmla="*/ 133757 w 19"/>
                  <a:gd name="T35" fmla="*/ 44866 h 29"/>
                  <a:gd name="T36" fmla="*/ 49273 w 19"/>
                  <a:gd name="T37" fmla="*/ 81441 h 29"/>
                  <a:gd name="T38" fmla="*/ 49273 w 19"/>
                  <a:gd name="T39" fmla="*/ 105203 h 29"/>
                  <a:gd name="T40" fmla="*/ 49273 w 19"/>
                  <a:gd name="T41" fmla="*/ 141414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9"/>
                  <a:gd name="T64" fmla="*/ 0 h 29"/>
                  <a:gd name="T65" fmla="*/ 19 w 1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9" h="29">
                    <a:moveTo>
                      <a:pt x="0" y="6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2"/>
                      <a:pt x="8" y="1"/>
                      <a:pt x="11" y="1"/>
                    </a:cubicBezTo>
                    <a:cubicBezTo>
                      <a:pt x="16" y="2"/>
                      <a:pt x="19" y="7"/>
                      <a:pt x="19" y="13"/>
                    </a:cubicBezTo>
                    <a:cubicBezTo>
                      <a:pt x="19" y="20"/>
                      <a:pt x="15" y="23"/>
                      <a:pt x="10" y="22"/>
                    </a:cubicBezTo>
                    <a:cubicBezTo>
                      <a:pt x="8" y="22"/>
                      <a:pt x="5" y="20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6"/>
                    </a:lnTo>
                    <a:close/>
                    <a:moveTo>
                      <a:pt x="4" y="12"/>
                    </a:moveTo>
                    <a:cubicBezTo>
                      <a:pt x="4" y="13"/>
                      <a:pt x="4" y="13"/>
                      <a:pt x="4" y="14"/>
                    </a:cubicBezTo>
                    <a:cubicBezTo>
                      <a:pt x="5" y="16"/>
                      <a:pt x="7" y="19"/>
                      <a:pt x="10" y="19"/>
                    </a:cubicBezTo>
                    <a:cubicBezTo>
                      <a:pt x="13" y="20"/>
                      <a:pt x="16" y="17"/>
                      <a:pt x="16" y="12"/>
                    </a:cubicBezTo>
                    <a:cubicBezTo>
                      <a:pt x="16" y="8"/>
                      <a:pt x="14" y="5"/>
                      <a:pt x="10" y="4"/>
                    </a:cubicBezTo>
                    <a:cubicBezTo>
                      <a:pt x="7" y="3"/>
                      <a:pt x="5" y="5"/>
                      <a:pt x="4" y="7"/>
                    </a:cubicBezTo>
                    <a:cubicBezTo>
                      <a:pt x="4" y="8"/>
                      <a:pt x="4" y="8"/>
                      <a:pt x="4" y="9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62" name="Freeform 109"/>
              <p:cNvSpPr>
                <a:spLocks noEditPoints="1"/>
              </p:cNvSpPr>
              <p:nvPr/>
            </p:nvSpPr>
            <p:spPr bwMode="auto">
              <a:xfrm>
                <a:off x="5400" y="1267"/>
                <a:ext cx="45" cy="69"/>
              </a:xfrm>
              <a:custGeom>
                <a:avLst/>
                <a:gdLst>
                  <a:gd name="T0" fmla="*/ 0 w 19"/>
                  <a:gd name="T1" fmla="*/ 97614 h 29"/>
                  <a:gd name="T2" fmla="*/ 0 w 19"/>
                  <a:gd name="T3" fmla="*/ 0 h 29"/>
                  <a:gd name="T4" fmla="*/ 39709 w 19"/>
                  <a:gd name="T5" fmla="*/ 12501 h 29"/>
                  <a:gd name="T6" fmla="*/ 39709 w 19"/>
                  <a:gd name="T7" fmla="*/ 58778 h 29"/>
                  <a:gd name="T8" fmla="*/ 39709 w 19"/>
                  <a:gd name="T9" fmla="*/ 58778 h 29"/>
                  <a:gd name="T10" fmla="*/ 133757 w 19"/>
                  <a:gd name="T11" fmla="*/ 12501 h 29"/>
                  <a:gd name="T12" fmla="*/ 250472 w 19"/>
                  <a:gd name="T13" fmla="*/ 180885 h 29"/>
                  <a:gd name="T14" fmla="*/ 133757 w 19"/>
                  <a:gd name="T15" fmla="*/ 302955 h 29"/>
                  <a:gd name="T16" fmla="*/ 49273 w 19"/>
                  <a:gd name="T17" fmla="*/ 249497 h 29"/>
                  <a:gd name="T18" fmla="*/ 39709 w 19"/>
                  <a:gd name="T19" fmla="*/ 249497 h 29"/>
                  <a:gd name="T20" fmla="*/ 39709 w 19"/>
                  <a:gd name="T21" fmla="*/ 400638 h 29"/>
                  <a:gd name="T22" fmla="*/ 0 w 19"/>
                  <a:gd name="T23" fmla="*/ 388047 h 29"/>
                  <a:gd name="T24" fmla="*/ 0 w 19"/>
                  <a:gd name="T25" fmla="*/ 97614 h 29"/>
                  <a:gd name="T26" fmla="*/ 39709 w 19"/>
                  <a:gd name="T27" fmla="*/ 168384 h 29"/>
                  <a:gd name="T28" fmla="*/ 49273 w 19"/>
                  <a:gd name="T29" fmla="*/ 193062 h 29"/>
                  <a:gd name="T30" fmla="*/ 116699 w 19"/>
                  <a:gd name="T31" fmla="*/ 261995 h 29"/>
                  <a:gd name="T32" fmla="*/ 198898 w 19"/>
                  <a:gd name="T33" fmla="*/ 180885 h 29"/>
                  <a:gd name="T34" fmla="*/ 116699 w 19"/>
                  <a:gd name="T35" fmla="*/ 58778 h 29"/>
                  <a:gd name="T36" fmla="*/ 49273 w 19"/>
                  <a:gd name="T37" fmla="*/ 110114 h 29"/>
                  <a:gd name="T38" fmla="*/ 39709 w 19"/>
                  <a:gd name="T39" fmla="*/ 122075 h 29"/>
                  <a:gd name="T40" fmla="*/ 39709 w 19"/>
                  <a:gd name="T41" fmla="*/ 168384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9"/>
                  <a:gd name="T64" fmla="*/ 0 h 29"/>
                  <a:gd name="T65" fmla="*/ 19 w 1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9" h="29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2"/>
                      <a:pt x="7" y="1"/>
                      <a:pt x="10" y="1"/>
                    </a:cubicBezTo>
                    <a:cubicBezTo>
                      <a:pt x="15" y="2"/>
                      <a:pt x="19" y="7"/>
                      <a:pt x="19" y="13"/>
                    </a:cubicBezTo>
                    <a:cubicBezTo>
                      <a:pt x="19" y="20"/>
                      <a:pt x="14" y="23"/>
                      <a:pt x="10" y="22"/>
                    </a:cubicBezTo>
                    <a:cubicBezTo>
                      <a:pt x="7" y="22"/>
                      <a:pt x="5" y="20"/>
                      <a:pt x="4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7"/>
                    </a:lnTo>
                    <a:close/>
                    <a:moveTo>
                      <a:pt x="3" y="12"/>
                    </a:moveTo>
                    <a:cubicBezTo>
                      <a:pt x="3" y="13"/>
                      <a:pt x="4" y="14"/>
                      <a:pt x="4" y="14"/>
                    </a:cubicBezTo>
                    <a:cubicBezTo>
                      <a:pt x="4" y="17"/>
                      <a:pt x="7" y="19"/>
                      <a:pt x="9" y="19"/>
                    </a:cubicBezTo>
                    <a:cubicBezTo>
                      <a:pt x="13" y="20"/>
                      <a:pt x="15" y="17"/>
                      <a:pt x="15" y="13"/>
                    </a:cubicBezTo>
                    <a:cubicBezTo>
                      <a:pt x="15" y="9"/>
                      <a:pt x="13" y="5"/>
                      <a:pt x="9" y="4"/>
                    </a:cubicBezTo>
                    <a:cubicBezTo>
                      <a:pt x="7" y="4"/>
                      <a:pt x="4" y="5"/>
                      <a:pt x="4" y="8"/>
                    </a:cubicBezTo>
                    <a:cubicBezTo>
                      <a:pt x="4" y="8"/>
                      <a:pt x="3" y="9"/>
                      <a:pt x="3" y="9"/>
                    </a:cubicBezTo>
                    <a:lnTo>
                      <a:pt x="3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63" name="Freeform 110"/>
              <p:cNvSpPr>
                <a:spLocks noEditPoints="1"/>
              </p:cNvSpPr>
              <p:nvPr/>
            </p:nvSpPr>
            <p:spPr bwMode="auto">
              <a:xfrm>
                <a:off x="5301" y="1501"/>
                <a:ext cx="61" cy="73"/>
              </a:xfrm>
              <a:custGeom>
                <a:avLst/>
                <a:gdLst>
                  <a:gd name="T0" fmla="*/ 308381 w 26"/>
                  <a:gd name="T1" fmla="*/ 220474 h 31"/>
                  <a:gd name="T2" fmla="*/ 156948 w 26"/>
                  <a:gd name="T3" fmla="*/ 371401 h 31"/>
                  <a:gd name="T4" fmla="*/ 0 w 26"/>
                  <a:gd name="T5" fmla="*/ 173921 h 31"/>
                  <a:gd name="T6" fmla="*/ 156948 w 26"/>
                  <a:gd name="T7" fmla="*/ 11230 h 31"/>
                  <a:gd name="T8" fmla="*/ 308381 w 26"/>
                  <a:gd name="T9" fmla="*/ 220474 h 31"/>
                  <a:gd name="T10" fmla="*/ 44992 w 26"/>
                  <a:gd name="T11" fmla="*/ 173921 h 31"/>
                  <a:gd name="T12" fmla="*/ 156948 w 26"/>
                  <a:gd name="T13" fmla="*/ 336431 h 31"/>
                  <a:gd name="T14" fmla="*/ 262506 w 26"/>
                  <a:gd name="T15" fmla="*/ 208919 h 31"/>
                  <a:gd name="T16" fmla="*/ 156948 w 26"/>
                  <a:gd name="T17" fmla="*/ 46185 h 31"/>
                  <a:gd name="T18" fmla="*/ 44992 w 26"/>
                  <a:gd name="T19" fmla="*/ 173921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31"/>
                  <a:gd name="T32" fmla="*/ 26 w 26"/>
                  <a:gd name="T33" fmla="*/ 31 h 3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31">
                    <a:moveTo>
                      <a:pt x="26" y="18"/>
                    </a:moveTo>
                    <a:cubicBezTo>
                      <a:pt x="26" y="27"/>
                      <a:pt x="20" y="31"/>
                      <a:pt x="13" y="30"/>
                    </a:cubicBezTo>
                    <a:cubicBezTo>
                      <a:pt x="5" y="29"/>
                      <a:pt x="0" y="22"/>
                      <a:pt x="0" y="14"/>
                    </a:cubicBezTo>
                    <a:cubicBezTo>
                      <a:pt x="0" y="5"/>
                      <a:pt x="6" y="0"/>
                      <a:pt x="13" y="1"/>
                    </a:cubicBezTo>
                    <a:cubicBezTo>
                      <a:pt x="21" y="3"/>
                      <a:pt x="26" y="9"/>
                      <a:pt x="26" y="18"/>
                    </a:cubicBezTo>
                    <a:close/>
                    <a:moveTo>
                      <a:pt x="4" y="14"/>
                    </a:moveTo>
                    <a:cubicBezTo>
                      <a:pt x="4" y="20"/>
                      <a:pt x="7" y="26"/>
                      <a:pt x="13" y="27"/>
                    </a:cubicBezTo>
                    <a:cubicBezTo>
                      <a:pt x="19" y="28"/>
                      <a:pt x="22" y="24"/>
                      <a:pt x="22" y="17"/>
                    </a:cubicBezTo>
                    <a:cubicBezTo>
                      <a:pt x="22" y="12"/>
                      <a:pt x="19" y="5"/>
                      <a:pt x="13" y="4"/>
                    </a:cubicBezTo>
                    <a:cubicBezTo>
                      <a:pt x="7" y="3"/>
                      <a:pt x="4" y="8"/>
                      <a:pt x="4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264" name="Freeform 111"/>
              <p:cNvSpPr>
                <a:spLocks/>
              </p:cNvSpPr>
              <p:nvPr/>
            </p:nvSpPr>
            <p:spPr bwMode="auto">
              <a:xfrm>
                <a:off x="5369" y="1513"/>
                <a:ext cx="41" cy="71"/>
              </a:xfrm>
              <a:custGeom>
                <a:avLst/>
                <a:gdLst>
                  <a:gd name="T0" fmla="*/ 13803 w 17"/>
                  <a:gd name="T1" fmla="*/ 298193 h 30"/>
                  <a:gd name="T2" fmla="*/ 113336 w 17"/>
                  <a:gd name="T3" fmla="*/ 342653 h 30"/>
                  <a:gd name="T4" fmla="*/ 207438 w 17"/>
                  <a:gd name="T5" fmla="*/ 298193 h 30"/>
                  <a:gd name="T6" fmla="*/ 127139 w 17"/>
                  <a:gd name="T7" fmla="*/ 209604 h 30"/>
                  <a:gd name="T8" fmla="*/ 0 w 17"/>
                  <a:gd name="T9" fmla="*/ 93611 h 30"/>
                  <a:gd name="T10" fmla="*/ 146638 w 17"/>
                  <a:gd name="T11" fmla="*/ 11573 h 30"/>
                  <a:gd name="T12" fmla="*/ 259566 w 17"/>
                  <a:gd name="T13" fmla="*/ 39554 h 30"/>
                  <a:gd name="T14" fmla="*/ 240040 w 17"/>
                  <a:gd name="T15" fmla="*/ 76992 h 30"/>
                  <a:gd name="T16" fmla="*/ 146638 w 17"/>
                  <a:gd name="T17" fmla="*/ 49009 h 30"/>
                  <a:gd name="T18" fmla="*/ 66524 w 17"/>
                  <a:gd name="T19" fmla="*/ 93611 h 30"/>
                  <a:gd name="T20" fmla="*/ 160440 w 17"/>
                  <a:gd name="T21" fmla="*/ 170099 h 30"/>
                  <a:gd name="T22" fmla="*/ 273340 w 17"/>
                  <a:gd name="T23" fmla="*/ 298193 h 30"/>
                  <a:gd name="T24" fmla="*/ 113336 w 17"/>
                  <a:gd name="T25" fmla="*/ 380075 h 30"/>
                  <a:gd name="T26" fmla="*/ 0 w 17"/>
                  <a:gd name="T27" fmla="*/ 342653 h 30"/>
                  <a:gd name="T28" fmla="*/ 13803 w 17"/>
                  <a:gd name="T29" fmla="*/ 298193 h 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"/>
                  <a:gd name="T46" fmla="*/ 0 h 30"/>
                  <a:gd name="T47" fmla="*/ 17 w 17"/>
                  <a:gd name="T48" fmla="*/ 30 h 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" h="30">
                    <a:moveTo>
                      <a:pt x="1" y="23"/>
                    </a:moveTo>
                    <a:cubicBezTo>
                      <a:pt x="2" y="25"/>
                      <a:pt x="5" y="26"/>
                      <a:pt x="7" y="26"/>
                    </a:cubicBezTo>
                    <a:cubicBezTo>
                      <a:pt x="11" y="27"/>
                      <a:pt x="13" y="25"/>
                      <a:pt x="13" y="23"/>
                    </a:cubicBezTo>
                    <a:cubicBezTo>
                      <a:pt x="13" y="20"/>
                      <a:pt x="12" y="18"/>
                      <a:pt x="8" y="16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4" y="0"/>
                      <a:pt x="9" y="1"/>
                    </a:cubicBezTo>
                    <a:cubicBezTo>
                      <a:pt x="12" y="1"/>
                      <a:pt x="14" y="2"/>
                      <a:pt x="16" y="3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2" y="4"/>
                      <a:pt x="9" y="4"/>
                    </a:cubicBezTo>
                    <a:cubicBezTo>
                      <a:pt x="5" y="3"/>
                      <a:pt x="4" y="5"/>
                      <a:pt x="4" y="7"/>
                    </a:cubicBezTo>
                    <a:cubicBezTo>
                      <a:pt x="4" y="10"/>
                      <a:pt x="6" y="11"/>
                      <a:pt x="10" y="13"/>
                    </a:cubicBezTo>
                    <a:cubicBezTo>
                      <a:pt x="14" y="16"/>
                      <a:pt x="17" y="19"/>
                      <a:pt x="17" y="23"/>
                    </a:cubicBezTo>
                    <a:cubicBezTo>
                      <a:pt x="17" y="27"/>
                      <a:pt x="13" y="30"/>
                      <a:pt x="7" y="29"/>
                    </a:cubicBezTo>
                    <a:cubicBezTo>
                      <a:pt x="4" y="29"/>
                      <a:pt x="1" y="27"/>
                      <a:pt x="0" y="26"/>
                    </a:cubicBez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</p:grpSp>
      <p:grpSp>
        <p:nvGrpSpPr>
          <p:cNvPr id="351" name="Group 5"/>
          <p:cNvGrpSpPr>
            <a:grpSpLocks/>
          </p:cNvGrpSpPr>
          <p:nvPr/>
        </p:nvGrpSpPr>
        <p:grpSpPr bwMode="auto">
          <a:xfrm>
            <a:off x="8578907" y="1737257"/>
            <a:ext cx="673100" cy="1530350"/>
            <a:chOff x="4446" y="3238"/>
            <a:chExt cx="783" cy="1782"/>
          </a:xfrm>
        </p:grpSpPr>
        <p:grpSp>
          <p:nvGrpSpPr>
            <p:cNvPr id="352" name="Group 6"/>
            <p:cNvGrpSpPr>
              <a:grpSpLocks/>
            </p:cNvGrpSpPr>
            <p:nvPr/>
          </p:nvGrpSpPr>
          <p:grpSpPr bwMode="auto">
            <a:xfrm>
              <a:off x="4452" y="4066"/>
              <a:ext cx="775" cy="956"/>
              <a:chOff x="473" y="789"/>
              <a:chExt cx="798" cy="983"/>
            </a:xfrm>
          </p:grpSpPr>
          <p:sp>
            <p:nvSpPr>
              <p:cNvPr id="438" name="Freeform 7"/>
              <p:cNvSpPr>
                <a:spLocks/>
              </p:cNvSpPr>
              <p:nvPr/>
            </p:nvSpPr>
            <p:spPr bwMode="auto">
              <a:xfrm>
                <a:off x="482" y="955"/>
                <a:ext cx="317" cy="808"/>
              </a:xfrm>
              <a:custGeom>
                <a:avLst/>
                <a:gdLst>
                  <a:gd name="T0" fmla="*/ 317 w 317"/>
                  <a:gd name="T1" fmla="*/ 54 h 808"/>
                  <a:gd name="T2" fmla="*/ 307 w 317"/>
                  <a:gd name="T3" fmla="*/ 808 h 808"/>
                  <a:gd name="T4" fmla="*/ 0 w 317"/>
                  <a:gd name="T5" fmla="*/ 753 h 808"/>
                  <a:gd name="T6" fmla="*/ 10 w 317"/>
                  <a:gd name="T7" fmla="*/ 0 h 808"/>
                  <a:gd name="T8" fmla="*/ 317 w 317"/>
                  <a:gd name="T9" fmla="*/ 54 h 8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7"/>
                  <a:gd name="T16" fmla="*/ 0 h 808"/>
                  <a:gd name="T17" fmla="*/ 317 w 317"/>
                  <a:gd name="T18" fmla="*/ 808 h 8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7" h="808">
                    <a:moveTo>
                      <a:pt x="317" y="54"/>
                    </a:moveTo>
                    <a:lnTo>
                      <a:pt x="307" y="808"/>
                    </a:lnTo>
                    <a:lnTo>
                      <a:pt x="0" y="753"/>
                    </a:lnTo>
                    <a:lnTo>
                      <a:pt x="10" y="0"/>
                    </a:lnTo>
                    <a:lnTo>
                      <a:pt x="317" y="5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39" name="Freeform 8"/>
              <p:cNvSpPr>
                <a:spLocks/>
              </p:cNvSpPr>
              <p:nvPr/>
            </p:nvSpPr>
            <p:spPr bwMode="auto">
              <a:xfrm>
                <a:off x="789" y="853"/>
                <a:ext cx="473" cy="910"/>
              </a:xfrm>
              <a:custGeom>
                <a:avLst/>
                <a:gdLst>
                  <a:gd name="T0" fmla="*/ 10 w 473"/>
                  <a:gd name="T1" fmla="*/ 156 h 910"/>
                  <a:gd name="T2" fmla="*/ 473 w 473"/>
                  <a:gd name="T3" fmla="*/ 0 h 910"/>
                  <a:gd name="T4" fmla="*/ 463 w 473"/>
                  <a:gd name="T5" fmla="*/ 756 h 910"/>
                  <a:gd name="T6" fmla="*/ 0 w 473"/>
                  <a:gd name="T7" fmla="*/ 910 h 910"/>
                  <a:gd name="T8" fmla="*/ 10 w 473"/>
                  <a:gd name="T9" fmla="*/ 156 h 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3"/>
                  <a:gd name="T16" fmla="*/ 0 h 910"/>
                  <a:gd name="T17" fmla="*/ 473 w 473"/>
                  <a:gd name="T18" fmla="*/ 910 h 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3" h="910">
                    <a:moveTo>
                      <a:pt x="10" y="156"/>
                    </a:moveTo>
                    <a:lnTo>
                      <a:pt x="473" y="0"/>
                    </a:lnTo>
                    <a:lnTo>
                      <a:pt x="463" y="756"/>
                    </a:lnTo>
                    <a:lnTo>
                      <a:pt x="0" y="910"/>
                    </a:lnTo>
                    <a:lnTo>
                      <a:pt x="1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40" name="Freeform 9"/>
              <p:cNvSpPr>
                <a:spLocks/>
              </p:cNvSpPr>
              <p:nvPr/>
            </p:nvSpPr>
            <p:spPr bwMode="auto">
              <a:xfrm>
                <a:off x="492" y="799"/>
                <a:ext cx="770" cy="210"/>
              </a:xfrm>
              <a:custGeom>
                <a:avLst/>
                <a:gdLst>
                  <a:gd name="T0" fmla="*/ 0 w 770"/>
                  <a:gd name="T1" fmla="*/ 156 h 210"/>
                  <a:gd name="T2" fmla="*/ 463 w 770"/>
                  <a:gd name="T3" fmla="*/ 0 h 210"/>
                  <a:gd name="T4" fmla="*/ 770 w 770"/>
                  <a:gd name="T5" fmla="*/ 54 h 210"/>
                  <a:gd name="T6" fmla="*/ 307 w 770"/>
                  <a:gd name="T7" fmla="*/ 210 h 210"/>
                  <a:gd name="T8" fmla="*/ 0 w 770"/>
                  <a:gd name="T9" fmla="*/ 156 h 2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0"/>
                  <a:gd name="T16" fmla="*/ 0 h 210"/>
                  <a:gd name="T17" fmla="*/ 770 w 770"/>
                  <a:gd name="T18" fmla="*/ 210 h 2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0" h="210">
                    <a:moveTo>
                      <a:pt x="0" y="156"/>
                    </a:moveTo>
                    <a:lnTo>
                      <a:pt x="463" y="0"/>
                    </a:lnTo>
                    <a:lnTo>
                      <a:pt x="770" y="54"/>
                    </a:lnTo>
                    <a:lnTo>
                      <a:pt x="307" y="21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41" name="Freeform 10"/>
              <p:cNvSpPr>
                <a:spLocks/>
              </p:cNvSpPr>
              <p:nvPr/>
            </p:nvSpPr>
            <p:spPr bwMode="auto">
              <a:xfrm>
                <a:off x="591" y="1434"/>
                <a:ext cx="61" cy="90"/>
              </a:xfrm>
              <a:custGeom>
                <a:avLst/>
                <a:gdLst>
                  <a:gd name="T0" fmla="*/ 297349 w 26"/>
                  <a:gd name="T1" fmla="*/ 239511 h 38"/>
                  <a:gd name="T2" fmla="*/ 166284 w 26"/>
                  <a:gd name="T3" fmla="*/ 488217 h 38"/>
                  <a:gd name="T4" fmla="*/ 11032 w 26"/>
                  <a:gd name="T5" fmla="*/ 260540 h 38"/>
                  <a:gd name="T6" fmla="*/ 142473 w 26"/>
                  <a:gd name="T7" fmla="*/ 11612 h 38"/>
                  <a:gd name="T8" fmla="*/ 297349 w 26"/>
                  <a:gd name="T9" fmla="*/ 239511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38"/>
                  <a:gd name="T17" fmla="*/ 26 w 26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38">
                    <a:moveTo>
                      <a:pt x="25" y="18"/>
                    </a:moveTo>
                    <a:cubicBezTo>
                      <a:pt x="26" y="28"/>
                      <a:pt x="21" y="37"/>
                      <a:pt x="14" y="37"/>
                    </a:cubicBezTo>
                    <a:cubicBezTo>
                      <a:pt x="8" y="38"/>
                      <a:pt x="2" y="30"/>
                      <a:pt x="1" y="20"/>
                    </a:cubicBezTo>
                    <a:cubicBezTo>
                      <a:pt x="0" y="10"/>
                      <a:pt x="5" y="1"/>
                      <a:pt x="12" y="1"/>
                    </a:cubicBezTo>
                    <a:cubicBezTo>
                      <a:pt x="19" y="0"/>
                      <a:pt x="25" y="8"/>
                      <a:pt x="25" y="18"/>
                    </a:cubicBezTo>
                  </a:path>
                </a:pathLst>
              </a:custGeom>
              <a:solidFill>
                <a:srgbClr val="1A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42" name="Freeform 11"/>
              <p:cNvSpPr>
                <a:spLocks/>
              </p:cNvSpPr>
              <p:nvPr/>
            </p:nvSpPr>
            <p:spPr bwMode="auto">
              <a:xfrm>
                <a:off x="596" y="1434"/>
                <a:ext cx="56" cy="90"/>
              </a:xfrm>
              <a:custGeom>
                <a:avLst/>
                <a:gdLst>
                  <a:gd name="T0" fmla="*/ 258393 w 24"/>
                  <a:gd name="T1" fmla="*/ 239511 h 38"/>
                  <a:gd name="T2" fmla="*/ 143173 w 24"/>
                  <a:gd name="T3" fmla="*/ 499175 h 38"/>
                  <a:gd name="T4" fmla="*/ 10519 w 24"/>
                  <a:gd name="T5" fmla="*/ 260540 h 38"/>
                  <a:gd name="T6" fmla="*/ 124558 w 24"/>
                  <a:gd name="T7" fmla="*/ 11612 h 38"/>
                  <a:gd name="T8" fmla="*/ 258393 w 24"/>
                  <a:gd name="T9" fmla="*/ 239511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38"/>
                  <a:gd name="T17" fmla="*/ 24 w 24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38">
                    <a:moveTo>
                      <a:pt x="23" y="18"/>
                    </a:moveTo>
                    <a:cubicBezTo>
                      <a:pt x="24" y="29"/>
                      <a:pt x="20" y="37"/>
                      <a:pt x="13" y="38"/>
                    </a:cubicBezTo>
                    <a:cubicBezTo>
                      <a:pt x="7" y="38"/>
                      <a:pt x="1" y="30"/>
                      <a:pt x="1" y="20"/>
                    </a:cubicBezTo>
                    <a:cubicBezTo>
                      <a:pt x="0" y="10"/>
                      <a:pt x="5" y="1"/>
                      <a:pt x="11" y="1"/>
                    </a:cubicBezTo>
                    <a:cubicBezTo>
                      <a:pt x="17" y="0"/>
                      <a:pt x="23" y="8"/>
                      <a:pt x="23" y="18"/>
                    </a:cubicBezTo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43" name="Freeform 12"/>
              <p:cNvSpPr>
                <a:spLocks/>
              </p:cNvSpPr>
              <p:nvPr/>
            </p:nvSpPr>
            <p:spPr bwMode="auto">
              <a:xfrm>
                <a:off x="541" y="1016"/>
                <a:ext cx="218" cy="366"/>
              </a:xfrm>
              <a:custGeom>
                <a:avLst/>
                <a:gdLst>
                  <a:gd name="T0" fmla="*/ 1217672 w 92"/>
                  <a:gd name="T1" fmla="*/ 328630 h 155"/>
                  <a:gd name="T2" fmla="*/ 1083495 w 92"/>
                  <a:gd name="T3" fmla="*/ 177635 h 155"/>
                  <a:gd name="T4" fmla="*/ 49533 w 92"/>
                  <a:gd name="T5" fmla="*/ 11440 h 155"/>
                  <a:gd name="T6" fmla="*/ 11668 w 92"/>
                  <a:gd name="T7" fmla="*/ 11440 h 155"/>
                  <a:gd name="T8" fmla="*/ 0 w 92"/>
                  <a:gd name="T9" fmla="*/ 1768554 h 155"/>
                  <a:gd name="T10" fmla="*/ 1189519 w 92"/>
                  <a:gd name="T11" fmla="*/ 1971531 h 155"/>
                  <a:gd name="T12" fmla="*/ 1205500 w 92"/>
                  <a:gd name="T13" fmla="*/ 1934848 h 155"/>
                  <a:gd name="T14" fmla="*/ 1217672 w 92"/>
                  <a:gd name="T15" fmla="*/ 328630 h 15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55"/>
                  <a:gd name="T26" fmla="*/ 92 w 92"/>
                  <a:gd name="T27" fmla="*/ 155 h 15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55">
                    <a:moveTo>
                      <a:pt x="92" y="26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90" y="155"/>
                      <a:pt x="90" y="155"/>
                      <a:pt x="90" y="155"/>
                    </a:cubicBezTo>
                    <a:cubicBezTo>
                      <a:pt x="90" y="154"/>
                      <a:pt x="91" y="153"/>
                      <a:pt x="91" y="152"/>
                    </a:cubicBezTo>
                    <a:lnTo>
                      <a:pt x="92" y="26"/>
                    </a:lnTo>
                    <a:close/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44" name="Freeform 13"/>
              <p:cNvSpPr>
                <a:spLocks/>
              </p:cNvSpPr>
              <p:nvPr/>
            </p:nvSpPr>
            <p:spPr bwMode="auto">
              <a:xfrm>
                <a:off x="525" y="1016"/>
                <a:ext cx="229" cy="380"/>
              </a:xfrm>
              <a:custGeom>
                <a:avLst/>
                <a:gdLst>
                  <a:gd name="T0" fmla="*/ 90715 w 97"/>
                  <a:gd name="T1" fmla="*/ 1632520 h 161"/>
                  <a:gd name="T2" fmla="*/ 102174 w 97"/>
                  <a:gd name="T3" fmla="*/ 113889 h 161"/>
                  <a:gd name="T4" fmla="*/ 102174 w 97"/>
                  <a:gd name="T5" fmla="*/ 75011 h 161"/>
                  <a:gd name="T6" fmla="*/ 150474 w 97"/>
                  <a:gd name="T7" fmla="*/ 11426 h 161"/>
                  <a:gd name="T8" fmla="*/ 102174 w 97"/>
                  <a:gd name="T9" fmla="*/ 11426 h 161"/>
                  <a:gd name="T10" fmla="*/ 11436 w 97"/>
                  <a:gd name="T11" fmla="*/ 113889 h 161"/>
                  <a:gd name="T12" fmla="*/ 0 w 97"/>
                  <a:gd name="T13" fmla="*/ 911117 h 161"/>
                  <a:gd name="T14" fmla="*/ 0 w 97"/>
                  <a:gd name="T15" fmla="*/ 1695789 h 161"/>
                  <a:gd name="T16" fmla="*/ 130410 w 97"/>
                  <a:gd name="T17" fmla="*/ 1849993 h 161"/>
                  <a:gd name="T18" fmla="*/ 607889 w 97"/>
                  <a:gd name="T19" fmla="*/ 1936640 h 161"/>
                  <a:gd name="T20" fmla="*/ 1102826 w 97"/>
                  <a:gd name="T21" fmla="*/ 2027170 h 161"/>
                  <a:gd name="T22" fmla="*/ 1232327 w 97"/>
                  <a:gd name="T23" fmla="*/ 1963899 h 161"/>
                  <a:gd name="T24" fmla="*/ 204308 w 97"/>
                  <a:gd name="T25" fmla="*/ 1786356 h 161"/>
                  <a:gd name="T26" fmla="*/ 114094 w 97"/>
                  <a:gd name="T27" fmla="*/ 1747965 h 161"/>
                  <a:gd name="T28" fmla="*/ 90715 w 97"/>
                  <a:gd name="T29" fmla="*/ 163252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61"/>
                  <a:gd name="T47" fmla="*/ 97 w 97"/>
                  <a:gd name="T48" fmla="*/ 161 h 16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61">
                    <a:moveTo>
                      <a:pt x="7" y="129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2" y="1"/>
                      <a:pt x="12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0"/>
                      <a:pt x="4" y="145"/>
                      <a:pt x="10" y="146"/>
                    </a:cubicBezTo>
                    <a:cubicBezTo>
                      <a:pt x="48" y="153"/>
                      <a:pt x="48" y="153"/>
                      <a:pt x="48" y="153"/>
                    </a:cubicBezTo>
                    <a:cubicBezTo>
                      <a:pt x="87" y="160"/>
                      <a:pt x="87" y="160"/>
                      <a:pt x="87" y="160"/>
                    </a:cubicBezTo>
                    <a:cubicBezTo>
                      <a:pt x="92" y="161"/>
                      <a:pt x="95" y="159"/>
                      <a:pt x="97" y="155"/>
                    </a:cubicBezTo>
                    <a:cubicBezTo>
                      <a:pt x="16" y="141"/>
                      <a:pt x="16" y="141"/>
                      <a:pt x="16" y="141"/>
                    </a:cubicBezTo>
                    <a:cubicBezTo>
                      <a:pt x="16" y="141"/>
                      <a:pt x="11" y="141"/>
                      <a:pt x="9" y="138"/>
                    </a:cubicBezTo>
                    <a:cubicBezTo>
                      <a:pt x="6" y="135"/>
                      <a:pt x="7" y="129"/>
                      <a:pt x="7" y="129"/>
                    </a:cubicBezTo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45" name="Freeform 14"/>
              <p:cNvSpPr>
                <a:spLocks/>
              </p:cNvSpPr>
              <p:nvPr/>
            </p:nvSpPr>
            <p:spPr bwMode="auto">
              <a:xfrm>
                <a:off x="560" y="1075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46" name="Freeform 15"/>
              <p:cNvSpPr>
                <a:spLocks/>
              </p:cNvSpPr>
              <p:nvPr/>
            </p:nvSpPr>
            <p:spPr bwMode="auto">
              <a:xfrm>
                <a:off x="560" y="1068"/>
                <a:ext cx="175" cy="45"/>
              </a:xfrm>
              <a:custGeom>
                <a:avLst/>
                <a:gdLst>
                  <a:gd name="T0" fmla="*/ 175 w 175"/>
                  <a:gd name="T1" fmla="*/ 45 h 45"/>
                  <a:gd name="T2" fmla="*/ 175 w 175"/>
                  <a:gd name="T3" fmla="*/ 31 h 45"/>
                  <a:gd name="T4" fmla="*/ 0 w 175"/>
                  <a:gd name="T5" fmla="*/ 0 h 45"/>
                  <a:gd name="T6" fmla="*/ 0 w 175"/>
                  <a:gd name="T7" fmla="*/ 14 h 45"/>
                  <a:gd name="T8" fmla="*/ 175 w 175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5"/>
                  <a:gd name="T17" fmla="*/ 175 w 175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5">
                    <a:moveTo>
                      <a:pt x="175" y="45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5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47" name="Freeform 16"/>
              <p:cNvSpPr>
                <a:spLocks/>
              </p:cNvSpPr>
              <p:nvPr/>
            </p:nvSpPr>
            <p:spPr bwMode="auto">
              <a:xfrm>
                <a:off x="560" y="1120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48" name="Freeform 17"/>
              <p:cNvSpPr>
                <a:spLocks/>
              </p:cNvSpPr>
              <p:nvPr/>
            </p:nvSpPr>
            <p:spPr bwMode="auto">
              <a:xfrm>
                <a:off x="560" y="1111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0 h 47"/>
                  <a:gd name="T4" fmla="*/ 0 w 175"/>
                  <a:gd name="T5" fmla="*/ 0 h 47"/>
                  <a:gd name="T6" fmla="*/ 0 w 175"/>
                  <a:gd name="T7" fmla="*/ 16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49" name="Freeform 18"/>
              <p:cNvSpPr>
                <a:spLocks/>
              </p:cNvSpPr>
              <p:nvPr/>
            </p:nvSpPr>
            <p:spPr bwMode="auto">
              <a:xfrm>
                <a:off x="560" y="1165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4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50" name="Freeform 19"/>
              <p:cNvSpPr>
                <a:spLocks/>
              </p:cNvSpPr>
              <p:nvPr/>
            </p:nvSpPr>
            <p:spPr bwMode="auto">
              <a:xfrm>
                <a:off x="560" y="1155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51" name="Freeform 20"/>
              <p:cNvSpPr>
                <a:spLocks/>
              </p:cNvSpPr>
              <p:nvPr/>
            </p:nvSpPr>
            <p:spPr bwMode="auto">
              <a:xfrm>
                <a:off x="560" y="1207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4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4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52" name="Freeform 21"/>
              <p:cNvSpPr>
                <a:spLocks/>
              </p:cNvSpPr>
              <p:nvPr/>
            </p:nvSpPr>
            <p:spPr bwMode="auto">
              <a:xfrm>
                <a:off x="560" y="1200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53" name="Freeform 22"/>
              <p:cNvSpPr>
                <a:spLocks/>
              </p:cNvSpPr>
              <p:nvPr/>
            </p:nvSpPr>
            <p:spPr bwMode="auto">
              <a:xfrm>
                <a:off x="560" y="1252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54" name="Freeform 23"/>
              <p:cNvSpPr>
                <a:spLocks/>
              </p:cNvSpPr>
              <p:nvPr/>
            </p:nvSpPr>
            <p:spPr bwMode="auto">
              <a:xfrm>
                <a:off x="560" y="1245"/>
                <a:ext cx="175" cy="45"/>
              </a:xfrm>
              <a:custGeom>
                <a:avLst/>
                <a:gdLst>
                  <a:gd name="T0" fmla="*/ 175 w 175"/>
                  <a:gd name="T1" fmla="*/ 45 h 45"/>
                  <a:gd name="T2" fmla="*/ 175 w 175"/>
                  <a:gd name="T3" fmla="*/ 31 h 45"/>
                  <a:gd name="T4" fmla="*/ 0 w 175"/>
                  <a:gd name="T5" fmla="*/ 0 h 45"/>
                  <a:gd name="T6" fmla="*/ 0 w 175"/>
                  <a:gd name="T7" fmla="*/ 14 h 45"/>
                  <a:gd name="T8" fmla="*/ 175 w 175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5"/>
                  <a:gd name="T17" fmla="*/ 175 w 175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5">
                    <a:moveTo>
                      <a:pt x="175" y="45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5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55" name="Freeform 24"/>
              <p:cNvSpPr>
                <a:spLocks/>
              </p:cNvSpPr>
              <p:nvPr/>
            </p:nvSpPr>
            <p:spPr bwMode="auto">
              <a:xfrm>
                <a:off x="560" y="1297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56" name="Freeform 25"/>
              <p:cNvSpPr>
                <a:spLocks/>
              </p:cNvSpPr>
              <p:nvPr/>
            </p:nvSpPr>
            <p:spPr bwMode="auto">
              <a:xfrm>
                <a:off x="560" y="1290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4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57" name="Freeform 26"/>
              <p:cNvSpPr>
                <a:spLocks noEditPoints="1"/>
              </p:cNvSpPr>
              <p:nvPr/>
            </p:nvSpPr>
            <p:spPr bwMode="auto">
              <a:xfrm>
                <a:off x="473" y="789"/>
                <a:ext cx="798" cy="983"/>
              </a:xfrm>
              <a:custGeom>
                <a:avLst/>
                <a:gdLst>
                  <a:gd name="T0" fmla="*/ 2593998 w 338"/>
                  <a:gd name="T1" fmla="*/ 48538 h 416"/>
                  <a:gd name="T2" fmla="*/ 4245506 w 338"/>
                  <a:gd name="T3" fmla="*/ 347127 h 416"/>
                  <a:gd name="T4" fmla="*/ 4191499 w 338"/>
                  <a:gd name="T5" fmla="*/ 4450799 h 416"/>
                  <a:gd name="T6" fmla="*/ 1700163 w 338"/>
                  <a:gd name="T7" fmla="*/ 5288007 h 416"/>
                  <a:gd name="T8" fmla="*/ 48350 w 338"/>
                  <a:gd name="T9" fmla="*/ 4988622 h 416"/>
                  <a:gd name="T10" fmla="*/ 102189 w 338"/>
                  <a:gd name="T11" fmla="*/ 896354 h 416"/>
                  <a:gd name="T12" fmla="*/ 2593998 w 338"/>
                  <a:gd name="T13" fmla="*/ 48538 h 416"/>
                  <a:gd name="T14" fmla="*/ 2593998 w 338"/>
                  <a:gd name="T15" fmla="*/ 0 h 416"/>
                  <a:gd name="T16" fmla="*/ 2577561 w 338"/>
                  <a:gd name="T17" fmla="*/ 0 h 416"/>
                  <a:gd name="T18" fmla="*/ 75182 w 338"/>
                  <a:gd name="T19" fmla="*/ 847814 h 416"/>
                  <a:gd name="T20" fmla="*/ 48350 w 338"/>
                  <a:gd name="T21" fmla="*/ 896354 h 416"/>
                  <a:gd name="T22" fmla="*/ 0 w 338"/>
                  <a:gd name="T23" fmla="*/ 4988622 h 416"/>
                  <a:gd name="T24" fmla="*/ 38427 w 338"/>
                  <a:gd name="T25" fmla="*/ 5042016 h 416"/>
                  <a:gd name="T26" fmla="*/ 1688268 w 338"/>
                  <a:gd name="T27" fmla="*/ 5335370 h 416"/>
                  <a:gd name="T28" fmla="*/ 1700163 w 338"/>
                  <a:gd name="T29" fmla="*/ 5335370 h 416"/>
                  <a:gd name="T30" fmla="*/ 1716446 w 338"/>
                  <a:gd name="T31" fmla="*/ 5335370 h 416"/>
                  <a:gd name="T32" fmla="*/ 4203460 w 338"/>
                  <a:gd name="T33" fmla="*/ 4487931 h 416"/>
                  <a:gd name="T34" fmla="*/ 4245506 w 338"/>
                  <a:gd name="T35" fmla="*/ 4450799 h 416"/>
                  <a:gd name="T36" fmla="*/ 4293688 w 338"/>
                  <a:gd name="T37" fmla="*/ 347127 h 416"/>
                  <a:gd name="T38" fmla="*/ 4257313 w 338"/>
                  <a:gd name="T39" fmla="*/ 293662 h 416"/>
                  <a:gd name="T40" fmla="*/ 2605432 w 338"/>
                  <a:gd name="T41" fmla="*/ 0 h 416"/>
                  <a:gd name="T42" fmla="*/ 2593998 w 338"/>
                  <a:gd name="T43" fmla="*/ 0 h 41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38"/>
                  <a:gd name="T67" fmla="*/ 0 h 416"/>
                  <a:gd name="T68" fmla="*/ 338 w 338"/>
                  <a:gd name="T69" fmla="*/ 416 h 41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38" h="416">
                    <a:moveTo>
                      <a:pt x="204" y="4"/>
                    </a:moveTo>
                    <a:cubicBezTo>
                      <a:pt x="334" y="27"/>
                      <a:pt x="334" y="27"/>
                      <a:pt x="334" y="2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134" y="412"/>
                      <a:pt x="134" y="412"/>
                      <a:pt x="134" y="412"/>
                    </a:cubicBezTo>
                    <a:cubicBezTo>
                      <a:pt x="4" y="389"/>
                      <a:pt x="4" y="389"/>
                      <a:pt x="4" y="38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204" y="4"/>
                      <a:pt x="204" y="4"/>
                      <a:pt x="204" y="4"/>
                    </a:cubicBezTo>
                    <a:moveTo>
                      <a:pt x="204" y="0"/>
                    </a:moveTo>
                    <a:cubicBezTo>
                      <a:pt x="204" y="0"/>
                      <a:pt x="203" y="0"/>
                      <a:pt x="203" y="0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5" y="66"/>
                      <a:pt x="4" y="68"/>
                      <a:pt x="4" y="70"/>
                    </a:cubicBezTo>
                    <a:cubicBezTo>
                      <a:pt x="0" y="389"/>
                      <a:pt x="0" y="389"/>
                      <a:pt x="0" y="389"/>
                    </a:cubicBezTo>
                    <a:cubicBezTo>
                      <a:pt x="0" y="391"/>
                      <a:pt x="1" y="393"/>
                      <a:pt x="3" y="393"/>
                    </a:cubicBezTo>
                    <a:cubicBezTo>
                      <a:pt x="133" y="416"/>
                      <a:pt x="133" y="416"/>
                      <a:pt x="133" y="416"/>
                    </a:cubicBezTo>
                    <a:cubicBezTo>
                      <a:pt x="133" y="416"/>
                      <a:pt x="133" y="416"/>
                      <a:pt x="134" y="416"/>
                    </a:cubicBezTo>
                    <a:cubicBezTo>
                      <a:pt x="134" y="416"/>
                      <a:pt x="134" y="416"/>
                      <a:pt x="135" y="416"/>
                    </a:cubicBezTo>
                    <a:cubicBezTo>
                      <a:pt x="331" y="350"/>
                      <a:pt x="331" y="350"/>
                      <a:pt x="331" y="350"/>
                    </a:cubicBezTo>
                    <a:cubicBezTo>
                      <a:pt x="333" y="350"/>
                      <a:pt x="334" y="348"/>
                      <a:pt x="334" y="347"/>
                    </a:cubicBezTo>
                    <a:cubicBezTo>
                      <a:pt x="338" y="27"/>
                      <a:pt x="338" y="27"/>
                      <a:pt x="338" y="27"/>
                    </a:cubicBezTo>
                    <a:cubicBezTo>
                      <a:pt x="338" y="25"/>
                      <a:pt x="336" y="23"/>
                      <a:pt x="335" y="2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204" y="0"/>
                      <a:pt x="204" y="0"/>
                      <a:pt x="204" y="0"/>
                    </a:cubicBezTo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353" name="Group 27"/>
            <p:cNvGrpSpPr>
              <a:grpSpLocks/>
            </p:cNvGrpSpPr>
            <p:nvPr/>
          </p:nvGrpSpPr>
          <p:grpSpPr bwMode="auto">
            <a:xfrm>
              <a:off x="4524" y="3929"/>
              <a:ext cx="791" cy="357"/>
              <a:chOff x="1479" y="1007"/>
              <a:chExt cx="791" cy="357"/>
            </a:xfrm>
          </p:grpSpPr>
          <p:sp>
            <p:nvSpPr>
              <p:cNvPr id="411" name="Rectangle 28"/>
              <p:cNvSpPr>
                <a:spLocks noChangeArrowheads="1"/>
              </p:cNvSpPr>
              <p:nvPr/>
            </p:nvSpPr>
            <p:spPr bwMode="auto">
              <a:xfrm>
                <a:off x="1795" y="1354"/>
                <a:ext cx="1" cy="1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Aft>
                    <a:spcPct val="0"/>
                  </a:spcAft>
                </a:pPr>
                <a:endParaRPr lang="en-US" sz="16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2" name="Freeform 29"/>
              <p:cNvSpPr>
                <a:spLocks noEditPoints="1"/>
              </p:cNvSpPr>
              <p:nvPr/>
            </p:nvSpPr>
            <p:spPr bwMode="auto">
              <a:xfrm>
                <a:off x="1488" y="1170"/>
                <a:ext cx="310" cy="184"/>
              </a:xfrm>
              <a:custGeom>
                <a:avLst/>
                <a:gdLst>
                  <a:gd name="T0" fmla="*/ 248 w 310"/>
                  <a:gd name="T1" fmla="*/ 45 h 184"/>
                  <a:gd name="T2" fmla="*/ 215 w 310"/>
                  <a:gd name="T3" fmla="*/ 57 h 184"/>
                  <a:gd name="T4" fmla="*/ 210 w 310"/>
                  <a:gd name="T5" fmla="*/ 43 h 184"/>
                  <a:gd name="T6" fmla="*/ 218 w 310"/>
                  <a:gd name="T7" fmla="*/ 40 h 184"/>
                  <a:gd name="T8" fmla="*/ 2 w 310"/>
                  <a:gd name="T9" fmla="*/ 0 h 184"/>
                  <a:gd name="T10" fmla="*/ 0 w 310"/>
                  <a:gd name="T11" fmla="*/ 121 h 184"/>
                  <a:gd name="T12" fmla="*/ 36 w 310"/>
                  <a:gd name="T13" fmla="*/ 109 h 184"/>
                  <a:gd name="T14" fmla="*/ 40 w 310"/>
                  <a:gd name="T15" fmla="*/ 123 h 184"/>
                  <a:gd name="T16" fmla="*/ 14 w 310"/>
                  <a:gd name="T17" fmla="*/ 132 h 184"/>
                  <a:gd name="T18" fmla="*/ 307 w 310"/>
                  <a:gd name="T19" fmla="*/ 184 h 184"/>
                  <a:gd name="T20" fmla="*/ 310 w 310"/>
                  <a:gd name="T21" fmla="*/ 54 h 184"/>
                  <a:gd name="T22" fmla="*/ 248 w 310"/>
                  <a:gd name="T23" fmla="*/ 45 h 184"/>
                  <a:gd name="T24" fmla="*/ 54 w 310"/>
                  <a:gd name="T25" fmla="*/ 118 h 184"/>
                  <a:gd name="T26" fmla="*/ 50 w 310"/>
                  <a:gd name="T27" fmla="*/ 102 h 184"/>
                  <a:gd name="T28" fmla="*/ 88 w 310"/>
                  <a:gd name="T29" fmla="*/ 88 h 184"/>
                  <a:gd name="T30" fmla="*/ 95 w 310"/>
                  <a:gd name="T31" fmla="*/ 104 h 184"/>
                  <a:gd name="T32" fmla="*/ 54 w 310"/>
                  <a:gd name="T33" fmla="*/ 118 h 184"/>
                  <a:gd name="T34" fmla="*/ 109 w 310"/>
                  <a:gd name="T35" fmla="*/ 97 h 184"/>
                  <a:gd name="T36" fmla="*/ 104 w 310"/>
                  <a:gd name="T37" fmla="*/ 83 h 184"/>
                  <a:gd name="T38" fmla="*/ 142 w 310"/>
                  <a:gd name="T39" fmla="*/ 69 h 184"/>
                  <a:gd name="T40" fmla="*/ 147 w 310"/>
                  <a:gd name="T41" fmla="*/ 83 h 184"/>
                  <a:gd name="T42" fmla="*/ 109 w 310"/>
                  <a:gd name="T43" fmla="*/ 97 h 184"/>
                  <a:gd name="T44" fmla="*/ 163 w 310"/>
                  <a:gd name="T45" fmla="*/ 78 h 184"/>
                  <a:gd name="T46" fmla="*/ 156 w 310"/>
                  <a:gd name="T47" fmla="*/ 62 h 184"/>
                  <a:gd name="T48" fmla="*/ 194 w 310"/>
                  <a:gd name="T49" fmla="*/ 47 h 184"/>
                  <a:gd name="T50" fmla="*/ 201 w 310"/>
                  <a:gd name="T51" fmla="*/ 64 h 184"/>
                  <a:gd name="T52" fmla="*/ 163 w 310"/>
                  <a:gd name="T53" fmla="*/ 78 h 18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10"/>
                  <a:gd name="T82" fmla="*/ 0 h 184"/>
                  <a:gd name="T83" fmla="*/ 310 w 310"/>
                  <a:gd name="T84" fmla="*/ 184 h 184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10" h="184">
                    <a:moveTo>
                      <a:pt x="248" y="45"/>
                    </a:moveTo>
                    <a:lnTo>
                      <a:pt x="215" y="57"/>
                    </a:lnTo>
                    <a:lnTo>
                      <a:pt x="210" y="43"/>
                    </a:lnTo>
                    <a:lnTo>
                      <a:pt x="218" y="40"/>
                    </a:lnTo>
                    <a:lnTo>
                      <a:pt x="2" y="0"/>
                    </a:lnTo>
                    <a:lnTo>
                      <a:pt x="0" y="121"/>
                    </a:lnTo>
                    <a:lnTo>
                      <a:pt x="36" y="109"/>
                    </a:lnTo>
                    <a:lnTo>
                      <a:pt x="40" y="123"/>
                    </a:lnTo>
                    <a:lnTo>
                      <a:pt x="14" y="132"/>
                    </a:lnTo>
                    <a:lnTo>
                      <a:pt x="307" y="184"/>
                    </a:lnTo>
                    <a:lnTo>
                      <a:pt x="310" y="54"/>
                    </a:lnTo>
                    <a:lnTo>
                      <a:pt x="248" y="45"/>
                    </a:lnTo>
                    <a:close/>
                    <a:moveTo>
                      <a:pt x="54" y="118"/>
                    </a:moveTo>
                    <a:lnTo>
                      <a:pt x="50" y="102"/>
                    </a:lnTo>
                    <a:lnTo>
                      <a:pt x="88" y="88"/>
                    </a:lnTo>
                    <a:lnTo>
                      <a:pt x="95" y="104"/>
                    </a:lnTo>
                    <a:lnTo>
                      <a:pt x="54" y="118"/>
                    </a:lnTo>
                    <a:close/>
                    <a:moveTo>
                      <a:pt x="109" y="97"/>
                    </a:moveTo>
                    <a:lnTo>
                      <a:pt x="104" y="83"/>
                    </a:lnTo>
                    <a:lnTo>
                      <a:pt x="142" y="69"/>
                    </a:lnTo>
                    <a:lnTo>
                      <a:pt x="147" y="83"/>
                    </a:lnTo>
                    <a:lnTo>
                      <a:pt x="109" y="97"/>
                    </a:lnTo>
                    <a:close/>
                    <a:moveTo>
                      <a:pt x="163" y="78"/>
                    </a:moveTo>
                    <a:lnTo>
                      <a:pt x="156" y="62"/>
                    </a:lnTo>
                    <a:lnTo>
                      <a:pt x="194" y="47"/>
                    </a:lnTo>
                    <a:lnTo>
                      <a:pt x="201" y="64"/>
                    </a:lnTo>
                    <a:lnTo>
                      <a:pt x="163" y="78"/>
                    </a:lnTo>
                    <a:close/>
                  </a:path>
                </a:pathLst>
              </a:custGeom>
              <a:solidFill>
                <a:srgbClr val="73CE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13" name="Rectangle 30"/>
              <p:cNvSpPr>
                <a:spLocks noChangeArrowheads="1"/>
              </p:cNvSpPr>
              <p:nvPr/>
            </p:nvSpPr>
            <p:spPr bwMode="auto">
              <a:xfrm>
                <a:off x="1795" y="1354"/>
                <a:ext cx="1" cy="1"/>
              </a:xfrm>
              <a:prstGeom prst="rect">
                <a:avLst/>
              </a:prstGeom>
              <a:solidFill>
                <a:srgbClr val="9999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Aft>
                    <a:spcPct val="0"/>
                  </a:spcAft>
                </a:pPr>
                <a:endParaRPr lang="en-US" sz="160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14" name="Freeform 31"/>
              <p:cNvSpPr>
                <a:spLocks noEditPoints="1"/>
              </p:cNvSpPr>
              <p:nvPr/>
            </p:nvSpPr>
            <p:spPr bwMode="auto">
              <a:xfrm>
                <a:off x="1795" y="1071"/>
                <a:ext cx="466" cy="283"/>
              </a:xfrm>
              <a:custGeom>
                <a:avLst/>
                <a:gdLst>
                  <a:gd name="T0" fmla="*/ 2555753 w 197"/>
                  <a:gd name="T1" fmla="*/ 0 h 120"/>
                  <a:gd name="T2" fmla="*/ 1426440 w 197"/>
                  <a:gd name="T3" fmla="*/ 360740 h 120"/>
                  <a:gd name="T4" fmla="*/ 1491096 w 197"/>
                  <a:gd name="T5" fmla="*/ 376951 h 120"/>
                  <a:gd name="T6" fmla="*/ 1482294 w 197"/>
                  <a:gd name="T7" fmla="*/ 462080 h 120"/>
                  <a:gd name="T8" fmla="*/ 1256991 w 197"/>
                  <a:gd name="T9" fmla="*/ 426847 h 120"/>
                  <a:gd name="T10" fmla="*/ 1256991 w 197"/>
                  <a:gd name="T11" fmla="*/ 415463 h 120"/>
                  <a:gd name="T12" fmla="*/ 11555 w 197"/>
                  <a:gd name="T13" fmla="*/ 814283 h 120"/>
                  <a:gd name="T14" fmla="*/ 11555 w 197"/>
                  <a:gd name="T15" fmla="*/ 814283 h 120"/>
                  <a:gd name="T16" fmla="*/ 0 w 197"/>
                  <a:gd name="T17" fmla="*/ 1505162 h 120"/>
                  <a:gd name="T18" fmla="*/ 2545761 w 197"/>
                  <a:gd name="T19" fmla="*/ 692652 h 120"/>
                  <a:gd name="T20" fmla="*/ 2555753 w 197"/>
                  <a:gd name="T21" fmla="*/ 0 h 120"/>
                  <a:gd name="T22" fmla="*/ 1776108 w 197"/>
                  <a:gd name="T23" fmla="*/ 525390 h 120"/>
                  <a:gd name="T24" fmla="*/ 1558718 w 197"/>
                  <a:gd name="T25" fmla="*/ 478254 h 120"/>
                  <a:gd name="T26" fmla="*/ 1586051 w 197"/>
                  <a:gd name="T27" fmla="*/ 398815 h 120"/>
                  <a:gd name="T28" fmla="*/ 1803657 w 197"/>
                  <a:gd name="T29" fmla="*/ 442315 h 120"/>
                  <a:gd name="T30" fmla="*/ 1776108 w 197"/>
                  <a:gd name="T31" fmla="*/ 525390 h 120"/>
                  <a:gd name="T32" fmla="*/ 2089009 w 197"/>
                  <a:gd name="T33" fmla="*/ 591128 h 120"/>
                  <a:gd name="T34" fmla="*/ 1871567 w 197"/>
                  <a:gd name="T35" fmla="*/ 536773 h 120"/>
                  <a:gd name="T36" fmla="*/ 1880147 w 197"/>
                  <a:gd name="T37" fmla="*/ 451623 h 120"/>
                  <a:gd name="T38" fmla="*/ 2100721 w 197"/>
                  <a:gd name="T39" fmla="*/ 501547 h 120"/>
                  <a:gd name="T40" fmla="*/ 2089009 w 197"/>
                  <a:gd name="T41" fmla="*/ 591128 h 120"/>
                  <a:gd name="T42" fmla="*/ 2402795 w 197"/>
                  <a:gd name="T43" fmla="*/ 638231 h 120"/>
                  <a:gd name="T44" fmla="*/ 2177280 w 197"/>
                  <a:gd name="T45" fmla="*/ 600099 h 120"/>
                  <a:gd name="T46" fmla="*/ 2193959 w 197"/>
                  <a:gd name="T47" fmla="*/ 517008 h 120"/>
                  <a:gd name="T48" fmla="*/ 2413639 w 197"/>
                  <a:gd name="T49" fmla="*/ 564283 h 120"/>
                  <a:gd name="T50" fmla="*/ 2402795 w 197"/>
                  <a:gd name="T51" fmla="*/ 638231 h 120"/>
                  <a:gd name="T52" fmla="*/ 2506870 w 197"/>
                  <a:gd name="T53" fmla="*/ 665828 h 120"/>
                  <a:gd name="T54" fmla="*/ 2491097 w 197"/>
                  <a:gd name="T55" fmla="*/ 665828 h 120"/>
                  <a:gd name="T56" fmla="*/ 2506870 w 197"/>
                  <a:gd name="T57" fmla="*/ 574983 h 120"/>
                  <a:gd name="T58" fmla="*/ 2518425 w 197"/>
                  <a:gd name="T59" fmla="*/ 574983 h 120"/>
                  <a:gd name="T60" fmla="*/ 2506870 w 197"/>
                  <a:gd name="T61" fmla="*/ 665828 h 12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97"/>
                  <a:gd name="T94" fmla="*/ 0 h 120"/>
                  <a:gd name="T95" fmla="*/ 197 w 197"/>
                  <a:gd name="T96" fmla="*/ 120 h 120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97" h="120">
                    <a:moveTo>
                      <a:pt x="197" y="0"/>
                    </a:moveTo>
                    <a:cubicBezTo>
                      <a:pt x="110" y="29"/>
                      <a:pt x="110" y="29"/>
                      <a:pt x="110" y="29"/>
                    </a:cubicBezTo>
                    <a:cubicBezTo>
                      <a:pt x="111" y="29"/>
                      <a:pt x="113" y="30"/>
                      <a:pt x="115" y="30"/>
                    </a:cubicBezTo>
                    <a:cubicBezTo>
                      <a:pt x="114" y="37"/>
                      <a:pt x="114" y="37"/>
                      <a:pt x="114" y="37"/>
                    </a:cubicBezTo>
                    <a:cubicBezTo>
                      <a:pt x="108" y="36"/>
                      <a:pt x="102" y="35"/>
                      <a:pt x="97" y="34"/>
                    </a:cubicBezTo>
                    <a:cubicBezTo>
                      <a:pt x="97" y="33"/>
                      <a:pt x="97" y="33"/>
                      <a:pt x="97" y="33"/>
                    </a:cubicBezTo>
                    <a:cubicBezTo>
                      <a:pt x="1" y="65"/>
                      <a:pt x="1" y="65"/>
                      <a:pt x="1" y="65"/>
                    </a:cubicBezTo>
                    <a:cubicBezTo>
                      <a:pt x="1" y="65"/>
                      <a:pt x="1" y="65"/>
                      <a:pt x="1" y="65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196" y="55"/>
                      <a:pt x="196" y="55"/>
                      <a:pt x="196" y="55"/>
                    </a:cubicBezTo>
                    <a:lnTo>
                      <a:pt x="197" y="0"/>
                    </a:lnTo>
                    <a:close/>
                    <a:moveTo>
                      <a:pt x="137" y="42"/>
                    </a:moveTo>
                    <a:cubicBezTo>
                      <a:pt x="132" y="41"/>
                      <a:pt x="126" y="39"/>
                      <a:pt x="120" y="38"/>
                    </a:cubicBezTo>
                    <a:cubicBezTo>
                      <a:pt x="122" y="32"/>
                      <a:pt x="122" y="32"/>
                      <a:pt x="122" y="32"/>
                    </a:cubicBezTo>
                    <a:cubicBezTo>
                      <a:pt x="127" y="33"/>
                      <a:pt x="133" y="34"/>
                      <a:pt x="139" y="35"/>
                    </a:cubicBezTo>
                    <a:lnTo>
                      <a:pt x="137" y="42"/>
                    </a:lnTo>
                    <a:close/>
                    <a:moveTo>
                      <a:pt x="161" y="47"/>
                    </a:moveTo>
                    <a:cubicBezTo>
                      <a:pt x="156" y="45"/>
                      <a:pt x="150" y="44"/>
                      <a:pt x="144" y="43"/>
                    </a:cubicBezTo>
                    <a:cubicBezTo>
                      <a:pt x="145" y="36"/>
                      <a:pt x="145" y="36"/>
                      <a:pt x="145" y="36"/>
                    </a:cubicBezTo>
                    <a:cubicBezTo>
                      <a:pt x="151" y="38"/>
                      <a:pt x="157" y="39"/>
                      <a:pt x="162" y="40"/>
                    </a:cubicBezTo>
                    <a:lnTo>
                      <a:pt x="161" y="47"/>
                    </a:lnTo>
                    <a:close/>
                    <a:moveTo>
                      <a:pt x="185" y="51"/>
                    </a:moveTo>
                    <a:cubicBezTo>
                      <a:pt x="180" y="50"/>
                      <a:pt x="175" y="49"/>
                      <a:pt x="168" y="48"/>
                    </a:cubicBezTo>
                    <a:cubicBezTo>
                      <a:pt x="169" y="41"/>
                      <a:pt x="169" y="41"/>
                      <a:pt x="169" y="41"/>
                    </a:cubicBezTo>
                    <a:cubicBezTo>
                      <a:pt x="176" y="43"/>
                      <a:pt x="182" y="44"/>
                      <a:pt x="186" y="45"/>
                    </a:cubicBezTo>
                    <a:lnTo>
                      <a:pt x="185" y="51"/>
                    </a:lnTo>
                    <a:close/>
                    <a:moveTo>
                      <a:pt x="193" y="53"/>
                    </a:moveTo>
                    <a:cubicBezTo>
                      <a:pt x="193" y="53"/>
                      <a:pt x="192" y="53"/>
                      <a:pt x="192" y="53"/>
                    </a:cubicBezTo>
                    <a:cubicBezTo>
                      <a:pt x="193" y="46"/>
                      <a:pt x="193" y="46"/>
                      <a:pt x="193" y="46"/>
                    </a:cubicBezTo>
                    <a:cubicBezTo>
                      <a:pt x="194" y="46"/>
                      <a:pt x="194" y="46"/>
                      <a:pt x="194" y="46"/>
                    </a:cubicBezTo>
                    <a:lnTo>
                      <a:pt x="193" y="53"/>
                    </a:lnTo>
                    <a:close/>
                  </a:path>
                </a:pathLst>
              </a:custGeom>
              <a:solidFill>
                <a:srgbClr val="48BC2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15" name="Freeform 32"/>
              <p:cNvSpPr>
                <a:spLocks noEditPoints="1"/>
              </p:cNvSpPr>
              <p:nvPr/>
            </p:nvSpPr>
            <p:spPr bwMode="auto">
              <a:xfrm>
                <a:off x="1490" y="1017"/>
                <a:ext cx="771" cy="207"/>
              </a:xfrm>
              <a:custGeom>
                <a:avLst/>
                <a:gdLst>
                  <a:gd name="T0" fmla="*/ 1175446 w 326"/>
                  <a:gd name="T1" fmla="*/ 1001052 h 88"/>
                  <a:gd name="T2" fmla="*/ 1346727 w 326"/>
                  <a:gd name="T3" fmla="*/ 939175 h 88"/>
                  <a:gd name="T4" fmla="*/ 1375287 w 326"/>
                  <a:gd name="T5" fmla="*/ 1012197 h 88"/>
                  <a:gd name="T6" fmla="*/ 1346727 w 326"/>
                  <a:gd name="T7" fmla="*/ 1027263 h 88"/>
                  <a:gd name="T8" fmla="*/ 1680640 w 326"/>
                  <a:gd name="T9" fmla="*/ 1074356 h 88"/>
                  <a:gd name="T10" fmla="*/ 2923627 w 326"/>
                  <a:gd name="T11" fmla="*/ 686259 h 88"/>
                  <a:gd name="T12" fmla="*/ 2940587 w 326"/>
                  <a:gd name="T13" fmla="*/ 612943 h 88"/>
                  <a:gd name="T14" fmla="*/ 3092848 w 326"/>
                  <a:gd name="T15" fmla="*/ 632736 h 88"/>
                  <a:gd name="T16" fmla="*/ 4219772 w 326"/>
                  <a:gd name="T17" fmla="*/ 280222 h 88"/>
                  <a:gd name="T18" fmla="*/ 2538969 w 326"/>
                  <a:gd name="T19" fmla="*/ 0 h 88"/>
                  <a:gd name="T20" fmla="*/ 0 w 326"/>
                  <a:gd name="T21" fmla="*/ 793847 h 88"/>
                  <a:gd name="T22" fmla="*/ 0 w 326"/>
                  <a:gd name="T23" fmla="*/ 793847 h 88"/>
                  <a:gd name="T24" fmla="*/ 0 w 326"/>
                  <a:gd name="T25" fmla="*/ 793847 h 88"/>
                  <a:gd name="T26" fmla="*/ 1175446 w 326"/>
                  <a:gd name="T27" fmla="*/ 1001052 h 88"/>
                  <a:gd name="T28" fmla="*/ 2627166 w 326"/>
                  <a:gd name="T29" fmla="*/ 549075 h 88"/>
                  <a:gd name="T30" fmla="*/ 2638700 w 326"/>
                  <a:gd name="T31" fmla="*/ 549075 h 88"/>
                  <a:gd name="T32" fmla="*/ 2847289 w 326"/>
                  <a:gd name="T33" fmla="*/ 587000 h 88"/>
                  <a:gd name="T34" fmla="*/ 2835435 w 326"/>
                  <a:gd name="T35" fmla="*/ 668321 h 88"/>
                  <a:gd name="T36" fmla="*/ 2615246 w 326"/>
                  <a:gd name="T37" fmla="*/ 632736 h 88"/>
                  <a:gd name="T38" fmla="*/ 2615246 w 326"/>
                  <a:gd name="T39" fmla="*/ 621725 h 88"/>
                  <a:gd name="T40" fmla="*/ 2627166 w 326"/>
                  <a:gd name="T41" fmla="*/ 549075 h 88"/>
                  <a:gd name="T42" fmla="*/ 2333318 w 326"/>
                  <a:gd name="T43" fmla="*/ 587000 h 88"/>
                  <a:gd name="T44" fmla="*/ 2333318 w 326"/>
                  <a:gd name="T45" fmla="*/ 587000 h 88"/>
                  <a:gd name="T46" fmla="*/ 2523415 w 326"/>
                  <a:gd name="T47" fmla="*/ 549075 h 88"/>
                  <a:gd name="T48" fmla="*/ 2538969 w 326"/>
                  <a:gd name="T49" fmla="*/ 632736 h 88"/>
                  <a:gd name="T50" fmla="*/ 2353969 w 326"/>
                  <a:gd name="T51" fmla="*/ 668321 h 88"/>
                  <a:gd name="T52" fmla="*/ 2333318 w 326"/>
                  <a:gd name="T53" fmla="*/ 668321 h 88"/>
                  <a:gd name="T54" fmla="*/ 2333318 w 326"/>
                  <a:gd name="T55" fmla="*/ 668321 h 88"/>
                  <a:gd name="T56" fmla="*/ 2306047 w 326"/>
                  <a:gd name="T57" fmla="*/ 596960 h 88"/>
                  <a:gd name="T58" fmla="*/ 2333318 w 326"/>
                  <a:gd name="T59" fmla="*/ 587000 h 88"/>
                  <a:gd name="T60" fmla="*/ 2211249 w 326"/>
                  <a:gd name="T61" fmla="*/ 621725 h 88"/>
                  <a:gd name="T62" fmla="*/ 2255113 w 326"/>
                  <a:gd name="T63" fmla="*/ 705769 h 88"/>
                  <a:gd name="T64" fmla="*/ 2048627 w 326"/>
                  <a:gd name="T65" fmla="*/ 782702 h 88"/>
                  <a:gd name="T66" fmla="*/ 2009233 w 326"/>
                  <a:gd name="T67" fmla="*/ 694525 h 88"/>
                  <a:gd name="T68" fmla="*/ 2211249 w 326"/>
                  <a:gd name="T69" fmla="*/ 621725 h 88"/>
                  <a:gd name="T70" fmla="*/ 1926133 w 326"/>
                  <a:gd name="T71" fmla="*/ 731997 h 88"/>
                  <a:gd name="T72" fmla="*/ 1953837 w 326"/>
                  <a:gd name="T73" fmla="*/ 805366 h 88"/>
                  <a:gd name="T74" fmla="*/ 1745182 w 326"/>
                  <a:gd name="T75" fmla="*/ 877525 h 88"/>
                  <a:gd name="T76" fmla="*/ 1724531 w 326"/>
                  <a:gd name="T77" fmla="*/ 805366 h 88"/>
                  <a:gd name="T78" fmla="*/ 1926133 w 326"/>
                  <a:gd name="T79" fmla="*/ 731997 h 88"/>
                  <a:gd name="T80" fmla="*/ 1631798 w 326"/>
                  <a:gd name="T81" fmla="*/ 828412 h 88"/>
                  <a:gd name="T82" fmla="*/ 1668749 w 326"/>
                  <a:gd name="T83" fmla="*/ 912886 h 88"/>
                  <a:gd name="T84" fmla="*/ 1460518 w 326"/>
                  <a:gd name="T85" fmla="*/ 989820 h 88"/>
                  <a:gd name="T86" fmla="*/ 1423228 w 326"/>
                  <a:gd name="T87" fmla="*/ 901732 h 88"/>
                  <a:gd name="T88" fmla="*/ 1631798 w 326"/>
                  <a:gd name="T89" fmla="*/ 828412 h 88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326"/>
                  <a:gd name="T136" fmla="*/ 0 h 88"/>
                  <a:gd name="T137" fmla="*/ 326 w 326"/>
                  <a:gd name="T138" fmla="*/ 88 h 88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326" h="88">
                    <a:moveTo>
                      <a:pt x="91" y="82"/>
                    </a:moveTo>
                    <a:cubicBezTo>
                      <a:pt x="104" y="77"/>
                      <a:pt x="104" y="77"/>
                      <a:pt x="104" y="77"/>
                    </a:cubicBezTo>
                    <a:cubicBezTo>
                      <a:pt x="106" y="83"/>
                      <a:pt x="106" y="83"/>
                      <a:pt x="106" y="83"/>
                    </a:cubicBezTo>
                    <a:cubicBezTo>
                      <a:pt x="104" y="84"/>
                      <a:pt x="104" y="84"/>
                      <a:pt x="104" y="84"/>
                    </a:cubicBezTo>
                    <a:cubicBezTo>
                      <a:pt x="130" y="88"/>
                      <a:pt x="130" y="88"/>
                      <a:pt x="130" y="88"/>
                    </a:cubicBezTo>
                    <a:cubicBezTo>
                      <a:pt x="226" y="56"/>
                      <a:pt x="226" y="56"/>
                      <a:pt x="226" y="56"/>
                    </a:cubicBezTo>
                    <a:cubicBezTo>
                      <a:pt x="227" y="50"/>
                      <a:pt x="227" y="50"/>
                      <a:pt x="227" y="50"/>
                    </a:cubicBezTo>
                    <a:cubicBezTo>
                      <a:pt x="231" y="50"/>
                      <a:pt x="235" y="51"/>
                      <a:pt x="239" y="52"/>
                    </a:cubicBezTo>
                    <a:cubicBezTo>
                      <a:pt x="326" y="23"/>
                      <a:pt x="326" y="23"/>
                      <a:pt x="326" y="23"/>
                    </a:cubicBezTo>
                    <a:cubicBezTo>
                      <a:pt x="196" y="0"/>
                      <a:pt x="196" y="0"/>
                      <a:pt x="196" y="0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5"/>
                      <a:pt x="0" y="65"/>
                      <a:pt x="0" y="65"/>
                    </a:cubicBezTo>
                    <a:lnTo>
                      <a:pt x="91" y="82"/>
                    </a:lnTo>
                    <a:close/>
                    <a:moveTo>
                      <a:pt x="203" y="45"/>
                    </a:moveTo>
                    <a:cubicBezTo>
                      <a:pt x="204" y="45"/>
                      <a:pt x="204" y="45"/>
                      <a:pt x="204" y="45"/>
                    </a:cubicBezTo>
                    <a:cubicBezTo>
                      <a:pt x="205" y="45"/>
                      <a:pt x="212" y="47"/>
                      <a:pt x="220" y="48"/>
                    </a:cubicBezTo>
                    <a:cubicBezTo>
                      <a:pt x="219" y="55"/>
                      <a:pt x="219" y="55"/>
                      <a:pt x="219" y="55"/>
                    </a:cubicBezTo>
                    <a:cubicBezTo>
                      <a:pt x="210" y="53"/>
                      <a:pt x="204" y="52"/>
                      <a:pt x="202" y="52"/>
                    </a:cubicBezTo>
                    <a:cubicBezTo>
                      <a:pt x="202" y="52"/>
                      <a:pt x="202" y="52"/>
                      <a:pt x="202" y="51"/>
                    </a:cubicBezTo>
                    <a:lnTo>
                      <a:pt x="203" y="45"/>
                    </a:lnTo>
                    <a:close/>
                    <a:moveTo>
                      <a:pt x="180" y="48"/>
                    </a:moveTo>
                    <a:cubicBezTo>
                      <a:pt x="180" y="48"/>
                      <a:pt x="180" y="48"/>
                      <a:pt x="180" y="48"/>
                    </a:cubicBezTo>
                    <a:cubicBezTo>
                      <a:pt x="180" y="48"/>
                      <a:pt x="188" y="46"/>
                      <a:pt x="195" y="45"/>
                    </a:cubicBezTo>
                    <a:cubicBezTo>
                      <a:pt x="196" y="52"/>
                      <a:pt x="196" y="52"/>
                      <a:pt x="196" y="52"/>
                    </a:cubicBezTo>
                    <a:cubicBezTo>
                      <a:pt x="190" y="52"/>
                      <a:pt x="183" y="54"/>
                      <a:pt x="182" y="55"/>
                    </a:cubicBezTo>
                    <a:cubicBezTo>
                      <a:pt x="180" y="55"/>
                      <a:pt x="180" y="55"/>
                      <a:pt x="180" y="55"/>
                    </a:cubicBezTo>
                    <a:cubicBezTo>
                      <a:pt x="180" y="55"/>
                      <a:pt x="180" y="55"/>
                      <a:pt x="180" y="55"/>
                    </a:cubicBezTo>
                    <a:cubicBezTo>
                      <a:pt x="178" y="49"/>
                      <a:pt x="178" y="49"/>
                      <a:pt x="178" y="49"/>
                    </a:cubicBezTo>
                    <a:lnTo>
                      <a:pt x="180" y="48"/>
                    </a:lnTo>
                    <a:close/>
                    <a:moveTo>
                      <a:pt x="171" y="51"/>
                    </a:moveTo>
                    <a:cubicBezTo>
                      <a:pt x="174" y="58"/>
                      <a:pt x="174" y="58"/>
                      <a:pt x="174" y="58"/>
                    </a:cubicBezTo>
                    <a:cubicBezTo>
                      <a:pt x="158" y="64"/>
                      <a:pt x="158" y="64"/>
                      <a:pt x="158" y="64"/>
                    </a:cubicBezTo>
                    <a:cubicBezTo>
                      <a:pt x="155" y="57"/>
                      <a:pt x="155" y="57"/>
                      <a:pt x="155" y="57"/>
                    </a:cubicBezTo>
                    <a:lnTo>
                      <a:pt x="171" y="51"/>
                    </a:lnTo>
                    <a:close/>
                    <a:moveTo>
                      <a:pt x="149" y="60"/>
                    </a:moveTo>
                    <a:cubicBezTo>
                      <a:pt x="151" y="66"/>
                      <a:pt x="151" y="66"/>
                      <a:pt x="151" y="66"/>
                    </a:cubicBezTo>
                    <a:cubicBezTo>
                      <a:pt x="135" y="72"/>
                      <a:pt x="135" y="72"/>
                      <a:pt x="135" y="72"/>
                    </a:cubicBezTo>
                    <a:cubicBezTo>
                      <a:pt x="133" y="66"/>
                      <a:pt x="133" y="66"/>
                      <a:pt x="133" y="66"/>
                    </a:cubicBezTo>
                    <a:lnTo>
                      <a:pt x="149" y="60"/>
                    </a:lnTo>
                    <a:close/>
                    <a:moveTo>
                      <a:pt x="126" y="68"/>
                    </a:moveTo>
                    <a:cubicBezTo>
                      <a:pt x="129" y="75"/>
                      <a:pt x="129" y="75"/>
                      <a:pt x="129" y="75"/>
                    </a:cubicBezTo>
                    <a:cubicBezTo>
                      <a:pt x="113" y="81"/>
                      <a:pt x="113" y="81"/>
                      <a:pt x="113" y="81"/>
                    </a:cubicBezTo>
                    <a:cubicBezTo>
                      <a:pt x="110" y="74"/>
                      <a:pt x="110" y="74"/>
                      <a:pt x="110" y="74"/>
                    </a:cubicBezTo>
                    <a:lnTo>
                      <a:pt x="126" y="68"/>
                    </a:lnTo>
                    <a:close/>
                  </a:path>
                </a:pathLst>
              </a:custGeom>
              <a:solidFill>
                <a:srgbClr val="4ECE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16" name="Freeform 33"/>
              <p:cNvSpPr>
                <a:spLocks/>
              </p:cNvSpPr>
              <p:nvPr/>
            </p:nvSpPr>
            <p:spPr bwMode="auto">
              <a:xfrm>
                <a:off x="1490" y="1170"/>
                <a:ext cx="216" cy="40"/>
              </a:xfrm>
              <a:custGeom>
                <a:avLst/>
                <a:gdLst>
                  <a:gd name="T0" fmla="*/ 216 w 216"/>
                  <a:gd name="T1" fmla="*/ 40 h 40"/>
                  <a:gd name="T2" fmla="*/ 0 w 216"/>
                  <a:gd name="T3" fmla="*/ 0 h 40"/>
                  <a:gd name="T4" fmla="*/ 0 w 216"/>
                  <a:gd name="T5" fmla="*/ 0 h 40"/>
                  <a:gd name="T6" fmla="*/ 216 w 216"/>
                  <a:gd name="T7" fmla="*/ 40 h 40"/>
                  <a:gd name="T8" fmla="*/ 216 w 216"/>
                  <a:gd name="T9" fmla="*/ 40 h 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6"/>
                  <a:gd name="T16" fmla="*/ 0 h 40"/>
                  <a:gd name="T17" fmla="*/ 216 w 216"/>
                  <a:gd name="T18" fmla="*/ 40 h 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" h="40">
                    <a:moveTo>
                      <a:pt x="216" y="40"/>
                    </a:moveTo>
                    <a:lnTo>
                      <a:pt x="0" y="0"/>
                    </a:lnTo>
                    <a:lnTo>
                      <a:pt x="216" y="40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17" name="Freeform 34"/>
              <p:cNvSpPr>
                <a:spLocks/>
              </p:cNvSpPr>
              <p:nvPr/>
            </p:nvSpPr>
            <p:spPr bwMode="auto">
              <a:xfrm>
                <a:off x="1736" y="1215"/>
                <a:ext cx="62" cy="9"/>
              </a:xfrm>
              <a:custGeom>
                <a:avLst/>
                <a:gdLst>
                  <a:gd name="T0" fmla="*/ 0 w 62"/>
                  <a:gd name="T1" fmla="*/ 0 h 9"/>
                  <a:gd name="T2" fmla="*/ 62 w 62"/>
                  <a:gd name="T3" fmla="*/ 9 h 9"/>
                  <a:gd name="T4" fmla="*/ 62 w 62"/>
                  <a:gd name="T5" fmla="*/ 9 h 9"/>
                  <a:gd name="T6" fmla="*/ 0 w 62"/>
                  <a:gd name="T7" fmla="*/ 0 h 9"/>
                  <a:gd name="T8" fmla="*/ 0 w 62"/>
                  <a:gd name="T9" fmla="*/ 0 h 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2"/>
                  <a:gd name="T16" fmla="*/ 0 h 9"/>
                  <a:gd name="T17" fmla="*/ 62 w 62"/>
                  <a:gd name="T18" fmla="*/ 9 h 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2" h="9">
                    <a:moveTo>
                      <a:pt x="0" y="0"/>
                    </a:moveTo>
                    <a:lnTo>
                      <a:pt x="62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18" name="Freeform 35"/>
              <p:cNvSpPr>
                <a:spLocks/>
              </p:cNvSpPr>
              <p:nvPr/>
            </p:nvSpPr>
            <p:spPr bwMode="auto">
              <a:xfrm>
                <a:off x="1483" y="1291"/>
                <a:ext cx="19" cy="16"/>
              </a:xfrm>
              <a:custGeom>
                <a:avLst/>
                <a:gdLst>
                  <a:gd name="T0" fmla="*/ 5 w 19"/>
                  <a:gd name="T1" fmla="*/ 0 h 16"/>
                  <a:gd name="T2" fmla="*/ 0 w 19"/>
                  <a:gd name="T3" fmla="*/ 2 h 16"/>
                  <a:gd name="T4" fmla="*/ 7 w 19"/>
                  <a:gd name="T5" fmla="*/ 16 h 16"/>
                  <a:gd name="T6" fmla="*/ 19 w 19"/>
                  <a:gd name="T7" fmla="*/ 11 h 16"/>
                  <a:gd name="T8" fmla="*/ 5 w 19"/>
                  <a:gd name="T9" fmla="*/ 9 h 16"/>
                  <a:gd name="T10" fmla="*/ 5 w 19"/>
                  <a:gd name="T11" fmla="*/ 0 h 1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"/>
                  <a:gd name="T19" fmla="*/ 0 h 16"/>
                  <a:gd name="T20" fmla="*/ 19 w 19"/>
                  <a:gd name="T21" fmla="*/ 16 h 1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" h="16">
                    <a:moveTo>
                      <a:pt x="5" y="0"/>
                    </a:moveTo>
                    <a:lnTo>
                      <a:pt x="0" y="2"/>
                    </a:lnTo>
                    <a:lnTo>
                      <a:pt x="7" y="16"/>
                    </a:lnTo>
                    <a:lnTo>
                      <a:pt x="19" y="11"/>
                    </a:lnTo>
                    <a:lnTo>
                      <a:pt x="5" y="9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19" name="Freeform 36"/>
              <p:cNvSpPr>
                <a:spLocks/>
              </p:cNvSpPr>
              <p:nvPr/>
            </p:nvSpPr>
            <p:spPr bwMode="auto">
              <a:xfrm>
                <a:off x="1538" y="1258"/>
                <a:ext cx="45" cy="30"/>
              </a:xfrm>
              <a:custGeom>
                <a:avLst/>
                <a:gdLst>
                  <a:gd name="T0" fmla="*/ 0 w 45"/>
                  <a:gd name="T1" fmla="*/ 14 h 30"/>
                  <a:gd name="T2" fmla="*/ 4 w 45"/>
                  <a:gd name="T3" fmla="*/ 30 h 30"/>
                  <a:gd name="T4" fmla="*/ 45 w 45"/>
                  <a:gd name="T5" fmla="*/ 16 h 30"/>
                  <a:gd name="T6" fmla="*/ 38 w 45"/>
                  <a:gd name="T7" fmla="*/ 0 h 30"/>
                  <a:gd name="T8" fmla="*/ 0 w 45"/>
                  <a:gd name="T9" fmla="*/ 14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"/>
                  <a:gd name="T16" fmla="*/ 0 h 30"/>
                  <a:gd name="T17" fmla="*/ 45 w 45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" h="30">
                    <a:moveTo>
                      <a:pt x="0" y="14"/>
                    </a:moveTo>
                    <a:lnTo>
                      <a:pt x="4" y="30"/>
                    </a:lnTo>
                    <a:lnTo>
                      <a:pt x="45" y="16"/>
                    </a:lnTo>
                    <a:lnTo>
                      <a:pt x="38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51AC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20" name="Freeform 37"/>
              <p:cNvSpPr>
                <a:spLocks/>
              </p:cNvSpPr>
              <p:nvPr/>
            </p:nvSpPr>
            <p:spPr bwMode="auto">
              <a:xfrm>
                <a:off x="1644" y="1217"/>
                <a:ext cx="45" cy="31"/>
              </a:xfrm>
              <a:custGeom>
                <a:avLst/>
                <a:gdLst>
                  <a:gd name="T0" fmla="*/ 0 w 45"/>
                  <a:gd name="T1" fmla="*/ 15 h 31"/>
                  <a:gd name="T2" fmla="*/ 7 w 45"/>
                  <a:gd name="T3" fmla="*/ 31 h 31"/>
                  <a:gd name="T4" fmla="*/ 45 w 45"/>
                  <a:gd name="T5" fmla="*/ 17 h 31"/>
                  <a:gd name="T6" fmla="*/ 38 w 45"/>
                  <a:gd name="T7" fmla="*/ 0 h 31"/>
                  <a:gd name="T8" fmla="*/ 0 w 45"/>
                  <a:gd name="T9" fmla="*/ 15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"/>
                  <a:gd name="T16" fmla="*/ 0 h 31"/>
                  <a:gd name="T17" fmla="*/ 45 w 45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" h="31">
                    <a:moveTo>
                      <a:pt x="0" y="15"/>
                    </a:moveTo>
                    <a:lnTo>
                      <a:pt x="7" y="31"/>
                    </a:lnTo>
                    <a:lnTo>
                      <a:pt x="45" y="17"/>
                    </a:lnTo>
                    <a:lnTo>
                      <a:pt x="38" y="0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51AC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21" name="Freeform 38"/>
              <p:cNvSpPr>
                <a:spLocks/>
              </p:cNvSpPr>
              <p:nvPr/>
            </p:nvSpPr>
            <p:spPr bwMode="auto">
              <a:xfrm>
                <a:off x="1698" y="1210"/>
                <a:ext cx="38" cy="17"/>
              </a:xfrm>
              <a:custGeom>
                <a:avLst/>
                <a:gdLst>
                  <a:gd name="T0" fmla="*/ 0 w 38"/>
                  <a:gd name="T1" fmla="*/ 3 h 17"/>
                  <a:gd name="T2" fmla="*/ 5 w 38"/>
                  <a:gd name="T3" fmla="*/ 17 h 17"/>
                  <a:gd name="T4" fmla="*/ 38 w 38"/>
                  <a:gd name="T5" fmla="*/ 5 h 17"/>
                  <a:gd name="T6" fmla="*/ 8 w 38"/>
                  <a:gd name="T7" fmla="*/ 0 h 17"/>
                  <a:gd name="T8" fmla="*/ 0 w 38"/>
                  <a:gd name="T9" fmla="*/ 3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17"/>
                  <a:gd name="T17" fmla="*/ 38 w 38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17">
                    <a:moveTo>
                      <a:pt x="0" y="3"/>
                    </a:moveTo>
                    <a:lnTo>
                      <a:pt x="5" y="17"/>
                    </a:lnTo>
                    <a:lnTo>
                      <a:pt x="38" y="5"/>
                    </a:lnTo>
                    <a:lnTo>
                      <a:pt x="8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51AC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22" name="Freeform 39"/>
              <p:cNvSpPr>
                <a:spLocks/>
              </p:cNvSpPr>
              <p:nvPr/>
            </p:nvSpPr>
            <p:spPr bwMode="auto">
              <a:xfrm>
                <a:off x="1488" y="1279"/>
                <a:ext cx="40" cy="23"/>
              </a:xfrm>
              <a:custGeom>
                <a:avLst/>
                <a:gdLst>
                  <a:gd name="T0" fmla="*/ 36 w 40"/>
                  <a:gd name="T1" fmla="*/ 0 h 23"/>
                  <a:gd name="T2" fmla="*/ 0 w 40"/>
                  <a:gd name="T3" fmla="*/ 12 h 23"/>
                  <a:gd name="T4" fmla="*/ 0 w 40"/>
                  <a:gd name="T5" fmla="*/ 21 h 23"/>
                  <a:gd name="T6" fmla="*/ 14 w 40"/>
                  <a:gd name="T7" fmla="*/ 23 h 23"/>
                  <a:gd name="T8" fmla="*/ 40 w 40"/>
                  <a:gd name="T9" fmla="*/ 14 h 23"/>
                  <a:gd name="T10" fmla="*/ 36 w 40"/>
                  <a:gd name="T11" fmla="*/ 0 h 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0"/>
                  <a:gd name="T19" fmla="*/ 0 h 23"/>
                  <a:gd name="T20" fmla="*/ 40 w 40"/>
                  <a:gd name="T21" fmla="*/ 23 h 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0" h="23">
                    <a:moveTo>
                      <a:pt x="36" y="0"/>
                    </a:moveTo>
                    <a:lnTo>
                      <a:pt x="0" y="12"/>
                    </a:lnTo>
                    <a:lnTo>
                      <a:pt x="0" y="21"/>
                    </a:lnTo>
                    <a:lnTo>
                      <a:pt x="14" y="23"/>
                    </a:lnTo>
                    <a:lnTo>
                      <a:pt x="40" y="14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51AC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23" name="Freeform 40"/>
              <p:cNvSpPr>
                <a:spLocks/>
              </p:cNvSpPr>
              <p:nvPr/>
            </p:nvSpPr>
            <p:spPr bwMode="auto">
              <a:xfrm>
                <a:off x="1592" y="1239"/>
                <a:ext cx="43" cy="28"/>
              </a:xfrm>
              <a:custGeom>
                <a:avLst/>
                <a:gdLst>
                  <a:gd name="T0" fmla="*/ 0 w 43"/>
                  <a:gd name="T1" fmla="*/ 14 h 28"/>
                  <a:gd name="T2" fmla="*/ 5 w 43"/>
                  <a:gd name="T3" fmla="*/ 28 h 28"/>
                  <a:gd name="T4" fmla="*/ 43 w 43"/>
                  <a:gd name="T5" fmla="*/ 14 h 28"/>
                  <a:gd name="T6" fmla="*/ 38 w 43"/>
                  <a:gd name="T7" fmla="*/ 0 h 28"/>
                  <a:gd name="T8" fmla="*/ 0 w 43"/>
                  <a:gd name="T9" fmla="*/ 14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28"/>
                  <a:gd name="T17" fmla="*/ 43 w 43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28">
                    <a:moveTo>
                      <a:pt x="0" y="14"/>
                    </a:moveTo>
                    <a:lnTo>
                      <a:pt x="5" y="28"/>
                    </a:lnTo>
                    <a:lnTo>
                      <a:pt x="43" y="14"/>
                    </a:lnTo>
                    <a:lnTo>
                      <a:pt x="38" y="0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51AC6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24" name="Freeform 41"/>
              <p:cNvSpPr>
                <a:spLocks/>
              </p:cNvSpPr>
              <p:nvPr/>
            </p:nvSpPr>
            <p:spPr bwMode="auto">
              <a:xfrm>
                <a:off x="2136" y="1156"/>
                <a:ext cx="42" cy="26"/>
              </a:xfrm>
              <a:custGeom>
                <a:avLst/>
                <a:gdLst>
                  <a:gd name="T0" fmla="*/ 0 w 18"/>
                  <a:gd name="T1" fmla="*/ 92723 h 11"/>
                  <a:gd name="T2" fmla="*/ 190631 w 18"/>
                  <a:gd name="T3" fmla="*/ 140173 h 11"/>
                  <a:gd name="T4" fmla="*/ 201063 w 18"/>
                  <a:gd name="T5" fmla="*/ 48632 h 11"/>
                  <a:gd name="T6" fmla="*/ 10519 w 18"/>
                  <a:gd name="T7" fmla="*/ 0 h 11"/>
                  <a:gd name="T8" fmla="*/ 0 w 18"/>
                  <a:gd name="T9" fmla="*/ 92723 h 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"/>
                  <a:gd name="T16" fmla="*/ 0 h 11"/>
                  <a:gd name="T17" fmla="*/ 18 w 18"/>
                  <a:gd name="T18" fmla="*/ 11 h 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" h="11">
                    <a:moveTo>
                      <a:pt x="0" y="7"/>
                    </a:moveTo>
                    <a:cubicBezTo>
                      <a:pt x="6" y="8"/>
                      <a:pt x="12" y="9"/>
                      <a:pt x="17" y="11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3" y="3"/>
                      <a:pt x="7" y="2"/>
                      <a:pt x="1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26A92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25" name="Freeform 42"/>
              <p:cNvSpPr>
                <a:spLocks/>
              </p:cNvSpPr>
              <p:nvPr/>
            </p:nvSpPr>
            <p:spPr bwMode="auto">
              <a:xfrm>
                <a:off x="2025" y="1140"/>
                <a:ext cx="42" cy="18"/>
              </a:xfrm>
              <a:custGeom>
                <a:avLst/>
                <a:gdLst>
                  <a:gd name="T0" fmla="*/ 0 w 18"/>
                  <a:gd name="T1" fmla="*/ 36722 h 8"/>
                  <a:gd name="T2" fmla="*/ 190631 w 18"/>
                  <a:gd name="T3" fmla="*/ 58867 h 8"/>
                  <a:gd name="T4" fmla="*/ 201063 w 18"/>
                  <a:gd name="T5" fmla="*/ 7254 h 8"/>
                  <a:gd name="T6" fmla="*/ 143173 w 18"/>
                  <a:gd name="T7" fmla="*/ 0 h 8"/>
                  <a:gd name="T8" fmla="*/ 0 w 18"/>
                  <a:gd name="T9" fmla="*/ 29468 h 8"/>
                  <a:gd name="T10" fmla="*/ 0 w 18"/>
                  <a:gd name="T11" fmla="*/ 36722 h 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"/>
                  <a:gd name="T19" fmla="*/ 0 h 8"/>
                  <a:gd name="T20" fmla="*/ 18 w 18"/>
                  <a:gd name="T21" fmla="*/ 8 h 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" h="8">
                    <a:moveTo>
                      <a:pt x="0" y="5"/>
                    </a:moveTo>
                    <a:cubicBezTo>
                      <a:pt x="5" y="6"/>
                      <a:pt x="11" y="7"/>
                      <a:pt x="17" y="8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4" y="0"/>
                      <a:pt x="13" y="0"/>
                    </a:cubicBezTo>
                    <a:cubicBezTo>
                      <a:pt x="0" y="4"/>
                      <a:pt x="0" y="4"/>
                      <a:pt x="0" y="4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26A92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26" name="Freeform 43"/>
              <p:cNvSpPr>
                <a:spLocks/>
              </p:cNvSpPr>
              <p:nvPr/>
            </p:nvSpPr>
            <p:spPr bwMode="auto">
              <a:xfrm>
                <a:off x="2079" y="1147"/>
                <a:ext cx="45" cy="23"/>
              </a:xfrm>
              <a:custGeom>
                <a:avLst/>
                <a:gdLst>
                  <a:gd name="T0" fmla="*/ 0 w 19"/>
                  <a:gd name="T1" fmla="*/ 57868 h 10"/>
                  <a:gd name="T2" fmla="*/ 222745 w 19"/>
                  <a:gd name="T3" fmla="*/ 95643 h 10"/>
                  <a:gd name="T4" fmla="*/ 250472 w 19"/>
                  <a:gd name="T5" fmla="*/ 28826 h 10"/>
                  <a:gd name="T6" fmla="*/ 27502 w 19"/>
                  <a:gd name="T7" fmla="*/ 0 h 10"/>
                  <a:gd name="T8" fmla="*/ 0 w 19"/>
                  <a:gd name="T9" fmla="*/ 57868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"/>
                  <a:gd name="T16" fmla="*/ 0 h 10"/>
                  <a:gd name="T17" fmla="*/ 19 w 19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" h="10">
                    <a:moveTo>
                      <a:pt x="0" y="6"/>
                    </a:moveTo>
                    <a:cubicBezTo>
                      <a:pt x="6" y="7"/>
                      <a:pt x="12" y="9"/>
                      <a:pt x="17" y="10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3" y="2"/>
                      <a:pt x="7" y="1"/>
                      <a:pt x="2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26A92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27" name="Freeform 44"/>
              <p:cNvSpPr>
                <a:spLocks/>
              </p:cNvSpPr>
              <p:nvPr/>
            </p:nvSpPr>
            <p:spPr bwMode="auto">
              <a:xfrm>
                <a:off x="2192" y="1168"/>
                <a:ext cx="43" cy="23"/>
              </a:xfrm>
              <a:custGeom>
                <a:avLst/>
                <a:gdLst>
                  <a:gd name="T0" fmla="*/ 0 w 18"/>
                  <a:gd name="T1" fmla="*/ 66300 h 10"/>
                  <a:gd name="T2" fmla="*/ 248103 w 18"/>
                  <a:gd name="T3" fmla="*/ 95643 h 10"/>
                  <a:gd name="T4" fmla="*/ 261096 w 18"/>
                  <a:gd name="T5" fmla="*/ 37474 h 10"/>
                  <a:gd name="T6" fmla="*/ 12828 w 18"/>
                  <a:gd name="T7" fmla="*/ 0 h 10"/>
                  <a:gd name="T8" fmla="*/ 0 w 18"/>
                  <a:gd name="T9" fmla="*/ 66300 h 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"/>
                  <a:gd name="T16" fmla="*/ 0 h 10"/>
                  <a:gd name="T17" fmla="*/ 18 w 18"/>
                  <a:gd name="T18" fmla="*/ 10 h 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" h="10">
                    <a:moveTo>
                      <a:pt x="0" y="7"/>
                    </a:moveTo>
                    <a:cubicBezTo>
                      <a:pt x="7" y="8"/>
                      <a:pt x="12" y="9"/>
                      <a:pt x="17" y="10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4" y="3"/>
                      <a:pt x="8" y="2"/>
                      <a:pt x="1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26A92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28" name="Freeform 45"/>
              <p:cNvSpPr>
                <a:spLocks/>
              </p:cNvSpPr>
              <p:nvPr/>
            </p:nvSpPr>
            <p:spPr bwMode="auto">
              <a:xfrm>
                <a:off x="2249" y="1180"/>
                <a:ext cx="9" cy="16"/>
              </a:xfrm>
              <a:custGeom>
                <a:avLst/>
                <a:gdLst>
                  <a:gd name="T0" fmla="*/ 0 w 4"/>
                  <a:gd name="T1" fmla="*/ 63184 h 7"/>
                  <a:gd name="T2" fmla="*/ 29468 w 4"/>
                  <a:gd name="T3" fmla="*/ 63184 h 7"/>
                  <a:gd name="T4" fmla="*/ 29468 w 4"/>
                  <a:gd name="T5" fmla="*/ 8107 h 7"/>
                  <a:gd name="T6" fmla="*/ 7254 w 4"/>
                  <a:gd name="T7" fmla="*/ 0 h 7"/>
                  <a:gd name="T8" fmla="*/ 0 w 4"/>
                  <a:gd name="T9" fmla="*/ 63184 h 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"/>
                  <a:gd name="T16" fmla="*/ 0 h 7"/>
                  <a:gd name="T17" fmla="*/ 4 w 4"/>
                  <a:gd name="T18" fmla="*/ 7 h 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" h="7">
                    <a:moveTo>
                      <a:pt x="0" y="7"/>
                    </a:moveTo>
                    <a:cubicBezTo>
                      <a:pt x="0" y="7"/>
                      <a:pt x="4" y="7"/>
                      <a:pt x="4" y="7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2" y="0"/>
                      <a:pt x="1" y="0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26A92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29" name="Freeform 46"/>
              <p:cNvSpPr>
                <a:spLocks/>
              </p:cNvSpPr>
              <p:nvPr/>
            </p:nvSpPr>
            <p:spPr bwMode="auto">
              <a:xfrm>
                <a:off x="1706" y="1199"/>
                <a:ext cx="35" cy="16"/>
              </a:xfrm>
              <a:custGeom>
                <a:avLst/>
                <a:gdLst>
                  <a:gd name="T0" fmla="*/ 35 w 35"/>
                  <a:gd name="T1" fmla="*/ 14 h 16"/>
                  <a:gd name="T2" fmla="*/ 30 w 35"/>
                  <a:gd name="T3" fmla="*/ 0 h 16"/>
                  <a:gd name="T4" fmla="*/ 0 w 35"/>
                  <a:gd name="T5" fmla="*/ 11 h 16"/>
                  <a:gd name="T6" fmla="*/ 30 w 35"/>
                  <a:gd name="T7" fmla="*/ 16 h 16"/>
                  <a:gd name="T8" fmla="*/ 35 w 35"/>
                  <a:gd name="T9" fmla="*/ 14 h 1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"/>
                  <a:gd name="T16" fmla="*/ 0 h 16"/>
                  <a:gd name="T17" fmla="*/ 35 w 35"/>
                  <a:gd name="T18" fmla="*/ 16 h 1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" h="16">
                    <a:moveTo>
                      <a:pt x="35" y="14"/>
                    </a:moveTo>
                    <a:lnTo>
                      <a:pt x="30" y="0"/>
                    </a:lnTo>
                    <a:lnTo>
                      <a:pt x="0" y="11"/>
                    </a:lnTo>
                    <a:lnTo>
                      <a:pt x="30" y="16"/>
                    </a:lnTo>
                    <a:lnTo>
                      <a:pt x="35" y="14"/>
                    </a:lnTo>
                    <a:close/>
                  </a:path>
                </a:pathLst>
              </a:custGeom>
              <a:solidFill>
                <a:srgbClr val="00A9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30" name="Freeform 47"/>
              <p:cNvSpPr>
                <a:spLocks/>
              </p:cNvSpPr>
              <p:nvPr/>
            </p:nvSpPr>
            <p:spPr bwMode="auto">
              <a:xfrm>
                <a:off x="1857" y="1137"/>
                <a:ext cx="45" cy="31"/>
              </a:xfrm>
              <a:custGeom>
                <a:avLst/>
                <a:gdLst>
                  <a:gd name="T0" fmla="*/ 45 w 45"/>
                  <a:gd name="T1" fmla="*/ 17 h 31"/>
                  <a:gd name="T2" fmla="*/ 38 w 45"/>
                  <a:gd name="T3" fmla="*/ 0 h 31"/>
                  <a:gd name="T4" fmla="*/ 0 w 45"/>
                  <a:gd name="T5" fmla="*/ 14 h 31"/>
                  <a:gd name="T6" fmla="*/ 7 w 45"/>
                  <a:gd name="T7" fmla="*/ 31 h 31"/>
                  <a:gd name="T8" fmla="*/ 45 w 45"/>
                  <a:gd name="T9" fmla="*/ 17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"/>
                  <a:gd name="T16" fmla="*/ 0 h 31"/>
                  <a:gd name="T17" fmla="*/ 45 w 45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" h="31">
                    <a:moveTo>
                      <a:pt x="45" y="17"/>
                    </a:moveTo>
                    <a:lnTo>
                      <a:pt x="38" y="0"/>
                    </a:lnTo>
                    <a:lnTo>
                      <a:pt x="0" y="14"/>
                    </a:lnTo>
                    <a:lnTo>
                      <a:pt x="7" y="31"/>
                    </a:ln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00A9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31" name="Freeform 48"/>
              <p:cNvSpPr>
                <a:spLocks/>
              </p:cNvSpPr>
              <p:nvPr/>
            </p:nvSpPr>
            <p:spPr bwMode="auto">
              <a:xfrm>
                <a:off x="1805" y="1158"/>
                <a:ext cx="42" cy="29"/>
              </a:xfrm>
              <a:custGeom>
                <a:avLst/>
                <a:gdLst>
                  <a:gd name="T0" fmla="*/ 42 w 42"/>
                  <a:gd name="T1" fmla="*/ 15 h 29"/>
                  <a:gd name="T2" fmla="*/ 38 w 42"/>
                  <a:gd name="T3" fmla="*/ 0 h 29"/>
                  <a:gd name="T4" fmla="*/ 0 w 42"/>
                  <a:gd name="T5" fmla="*/ 15 h 29"/>
                  <a:gd name="T6" fmla="*/ 4 w 42"/>
                  <a:gd name="T7" fmla="*/ 29 h 29"/>
                  <a:gd name="T8" fmla="*/ 42 w 42"/>
                  <a:gd name="T9" fmla="*/ 15 h 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9"/>
                  <a:gd name="T17" fmla="*/ 42 w 42"/>
                  <a:gd name="T18" fmla="*/ 29 h 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9">
                    <a:moveTo>
                      <a:pt x="42" y="15"/>
                    </a:moveTo>
                    <a:lnTo>
                      <a:pt x="38" y="0"/>
                    </a:lnTo>
                    <a:lnTo>
                      <a:pt x="0" y="15"/>
                    </a:lnTo>
                    <a:lnTo>
                      <a:pt x="4" y="29"/>
                    </a:lnTo>
                    <a:lnTo>
                      <a:pt x="42" y="15"/>
                    </a:lnTo>
                    <a:close/>
                  </a:path>
                </a:pathLst>
              </a:custGeom>
              <a:solidFill>
                <a:srgbClr val="00A9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32" name="Freeform 49"/>
              <p:cNvSpPr>
                <a:spLocks/>
              </p:cNvSpPr>
              <p:nvPr/>
            </p:nvSpPr>
            <p:spPr bwMode="auto">
              <a:xfrm>
                <a:off x="2025" y="1135"/>
                <a:ext cx="30" cy="14"/>
              </a:xfrm>
              <a:custGeom>
                <a:avLst/>
                <a:gdLst>
                  <a:gd name="T0" fmla="*/ 0 w 13"/>
                  <a:gd name="T1" fmla="*/ 67788 h 6"/>
                  <a:gd name="T2" fmla="*/ 127959 w 13"/>
                  <a:gd name="T3" fmla="*/ 24544 h 6"/>
                  <a:gd name="T4" fmla="*/ 9810 w 13"/>
                  <a:gd name="T5" fmla="*/ 0 h 6"/>
                  <a:gd name="T6" fmla="*/ 0 w 13"/>
                  <a:gd name="T7" fmla="*/ 67788 h 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"/>
                  <a:gd name="T13" fmla="*/ 0 h 6"/>
                  <a:gd name="T14" fmla="*/ 13 w 13"/>
                  <a:gd name="T15" fmla="*/ 6 h 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" h="6">
                    <a:moveTo>
                      <a:pt x="0" y="6"/>
                    </a:moveTo>
                    <a:cubicBezTo>
                      <a:pt x="13" y="2"/>
                      <a:pt x="13" y="2"/>
                      <a:pt x="13" y="2"/>
                    </a:cubicBezTo>
                    <a:cubicBezTo>
                      <a:pt x="9" y="1"/>
                      <a:pt x="5" y="0"/>
                      <a:pt x="1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A9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33" name="Freeform 50"/>
              <p:cNvSpPr>
                <a:spLocks/>
              </p:cNvSpPr>
              <p:nvPr/>
            </p:nvSpPr>
            <p:spPr bwMode="auto">
              <a:xfrm>
                <a:off x="1750" y="1177"/>
                <a:ext cx="45" cy="31"/>
              </a:xfrm>
              <a:custGeom>
                <a:avLst/>
                <a:gdLst>
                  <a:gd name="T0" fmla="*/ 45 w 45"/>
                  <a:gd name="T1" fmla="*/ 17 h 31"/>
                  <a:gd name="T2" fmla="*/ 38 w 45"/>
                  <a:gd name="T3" fmla="*/ 0 h 31"/>
                  <a:gd name="T4" fmla="*/ 0 w 45"/>
                  <a:gd name="T5" fmla="*/ 14 h 31"/>
                  <a:gd name="T6" fmla="*/ 7 w 45"/>
                  <a:gd name="T7" fmla="*/ 31 h 31"/>
                  <a:gd name="T8" fmla="*/ 45 w 45"/>
                  <a:gd name="T9" fmla="*/ 17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5"/>
                  <a:gd name="T16" fmla="*/ 0 h 31"/>
                  <a:gd name="T17" fmla="*/ 45 w 45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5" h="31">
                    <a:moveTo>
                      <a:pt x="45" y="17"/>
                    </a:moveTo>
                    <a:lnTo>
                      <a:pt x="38" y="0"/>
                    </a:lnTo>
                    <a:lnTo>
                      <a:pt x="0" y="14"/>
                    </a:lnTo>
                    <a:lnTo>
                      <a:pt x="7" y="31"/>
                    </a:ln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00A9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34" name="Freeform 51"/>
              <p:cNvSpPr>
                <a:spLocks/>
              </p:cNvSpPr>
              <p:nvPr/>
            </p:nvSpPr>
            <p:spPr bwMode="auto">
              <a:xfrm>
                <a:off x="1911" y="1123"/>
                <a:ext cx="43" cy="24"/>
              </a:xfrm>
              <a:custGeom>
                <a:avLst/>
                <a:gdLst>
                  <a:gd name="T0" fmla="*/ 30645 w 18"/>
                  <a:gd name="T1" fmla="*/ 153278 h 10"/>
                  <a:gd name="T2" fmla="*/ 60377 w 18"/>
                  <a:gd name="T3" fmla="*/ 153278 h 10"/>
                  <a:gd name="T4" fmla="*/ 261096 w 18"/>
                  <a:gd name="T5" fmla="*/ 107827 h 10"/>
                  <a:gd name="T6" fmla="*/ 248103 w 18"/>
                  <a:gd name="T7" fmla="*/ 0 h 10"/>
                  <a:gd name="T8" fmla="*/ 30645 w 18"/>
                  <a:gd name="T9" fmla="*/ 44928 h 10"/>
                  <a:gd name="T10" fmla="*/ 30645 w 18"/>
                  <a:gd name="T11" fmla="*/ 44928 h 10"/>
                  <a:gd name="T12" fmla="*/ 0 w 18"/>
                  <a:gd name="T13" fmla="*/ 63866 h 10"/>
                  <a:gd name="T14" fmla="*/ 30645 w 18"/>
                  <a:gd name="T15" fmla="*/ 153278 h 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8"/>
                  <a:gd name="T25" fmla="*/ 0 h 10"/>
                  <a:gd name="T26" fmla="*/ 18 w 18"/>
                  <a:gd name="T27" fmla="*/ 10 h 1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8" h="10">
                    <a:moveTo>
                      <a:pt x="2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5" y="9"/>
                      <a:pt x="12" y="7"/>
                      <a:pt x="18" y="7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0" y="1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10"/>
                      <a:pt x="2" y="10"/>
                      <a:pt x="2" y="10"/>
                    </a:cubicBezTo>
                    <a:close/>
                  </a:path>
                </a:pathLst>
              </a:custGeom>
              <a:solidFill>
                <a:srgbClr val="00A9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35" name="Freeform 52"/>
              <p:cNvSpPr>
                <a:spLocks/>
              </p:cNvSpPr>
              <p:nvPr/>
            </p:nvSpPr>
            <p:spPr bwMode="auto">
              <a:xfrm>
                <a:off x="1968" y="1123"/>
                <a:ext cx="42" cy="24"/>
              </a:xfrm>
              <a:custGeom>
                <a:avLst/>
                <a:gdLst>
                  <a:gd name="T0" fmla="*/ 190631 w 18"/>
                  <a:gd name="T1" fmla="*/ 153278 h 10"/>
                  <a:gd name="T2" fmla="*/ 201063 w 18"/>
                  <a:gd name="T3" fmla="*/ 44928 h 10"/>
                  <a:gd name="T4" fmla="*/ 24544 w 18"/>
                  <a:gd name="T5" fmla="*/ 0 h 10"/>
                  <a:gd name="T6" fmla="*/ 10519 w 18"/>
                  <a:gd name="T7" fmla="*/ 0 h 10"/>
                  <a:gd name="T8" fmla="*/ 0 w 18"/>
                  <a:gd name="T9" fmla="*/ 90379 h 10"/>
                  <a:gd name="T10" fmla="*/ 0 w 18"/>
                  <a:gd name="T11" fmla="*/ 107827 h 10"/>
                  <a:gd name="T12" fmla="*/ 190631 w 18"/>
                  <a:gd name="T13" fmla="*/ 153278 h 1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8"/>
                  <a:gd name="T22" fmla="*/ 0 h 10"/>
                  <a:gd name="T23" fmla="*/ 18 w 18"/>
                  <a:gd name="T24" fmla="*/ 10 h 1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8" h="10">
                    <a:moveTo>
                      <a:pt x="17" y="10"/>
                    </a:moveTo>
                    <a:cubicBezTo>
                      <a:pt x="18" y="3"/>
                      <a:pt x="18" y="3"/>
                      <a:pt x="18" y="3"/>
                    </a:cubicBezTo>
                    <a:cubicBezTo>
                      <a:pt x="10" y="2"/>
                      <a:pt x="3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7"/>
                      <a:pt x="8" y="8"/>
                      <a:pt x="17" y="10"/>
                    </a:cubicBezTo>
                  </a:path>
                </a:pathLst>
              </a:custGeom>
              <a:solidFill>
                <a:srgbClr val="00A95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36" name="Freeform 53"/>
              <p:cNvSpPr>
                <a:spLocks/>
              </p:cNvSpPr>
              <p:nvPr/>
            </p:nvSpPr>
            <p:spPr bwMode="auto">
              <a:xfrm>
                <a:off x="1706" y="1210"/>
                <a:ext cx="30" cy="5"/>
              </a:xfrm>
              <a:custGeom>
                <a:avLst/>
                <a:gdLst>
                  <a:gd name="T0" fmla="*/ 0 w 30"/>
                  <a:gd name="T1" fmla="*/ 0 h 5"/>
                  <a:gd name="T2" fmla="*/ 0 w 30"/>
                  <a:gd name="T3" fmla="*/ 0 h 5"/>
                  <a:gd name="T4" fmla="*/ 30 w 30"/>
                  <a:gd name="T5" fmla="*/ 5 h 5"/>
                  <a:gd name="T6" fmla="*/ 30 w 30"/>
                  <a:gd name="T7" fmla="*/ 5 h 5"/>
                  <a:gd name="T8" fmla="*/ 0 w 30"/>
                  <a:gd name="T9" fmla="*/ 0 h 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"/>
                  <a:gd name="T16" fmla="*/ 0 h 5"/>
                  <a:gd name="T17" fmla="*/ 30 w 30"/>
                  <a:gd name="T18" fmla="*/ 5 h 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" h="5">
                    <a:moveTo>
                      <a:pt x="0" y="0"/>
                    </a:moveTo>
                    <a:lnTo>
                      <a:pt x="0" y="0"/>
                    </a:lnTo>
                    <a:lnTo>
                      <a:pt x="3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37" name="Freeform 54"/>
              <p:cNvSpPr>
                <a:spLocks noEditPoints="1"/>
              </p:cNvSpPr>
              <p:nvPr/>
            </p:nvSpPr>
            <p:spPr bwMode="auto">
              <a:xfrm>
                <a:off x="1479" y="1007"/>
                <a:ext cx="791" cy="357"/>
              </a:xfrm>
              <a:custGeom>
                <a:avLst/>
                <a:gdLst>
                  <a:gd name="T0" fmla="*/ 2559402 w 335"/>
                  <a:gd name="T1" fmla="*/ 48736 h 151"/>
                  <a:gd name="T2" fmla="*/ 4211260 w 335"/>
                  <a:gd name="T3" fmla="*/ 348434 h 151"/>
                  <a:gd name="T4" fmla="*/ 4194963 w 335"/>
                  <a:gd name="T5" fmla="*/ 1059037 h 151"/>
                  <a:gd name="T6" fmla="*/ 1701406 w 335"/>
                  <a:gd name="T7" fmla="*/ 1899722 h 151"/>
                  <a:gd name="T8" fmla="*/ 48364 w 335"/>
                  <a:gd name="T9" fmla="*/ 1599157 h 151"/>
                  <a:gd name="T10" fmla="*/ 63781 w 335"/>
                  <a:gd name="T11" fmla="*/ 888046 h 151"/>
                  <a:gd name="T12" fmla="*/ 2559402 w 335"/>
                  <a:gd name="T13" fmla="*/ 48736 h 151"/>
                  <a:gd name="T14" fmla="*/ 2559402 w 335"/>
                  <a:gd name="T15" fmla="*/ 0 h 151"/>
                  <a:gd name="T16" fmla="*/ 2541020 w 335"/>
                  <a:gd name="T17" fmla="*/ 0 h 151"/>
                  <a:gd name="T18" fmla="*/ 48364 w 335"/>
                  <a:gd name="T19" fmla="*/ 851388 h 151"/>
                  <a:gd name="T20" fmla="*/ 11440 w 335"/>
                  <a:gd name="T21" fmla="*/ 888046 h 151"/>
                  <a:gd name="T22" fmla="*/ 0 w 335"/>
                  <a:gd name="T23" fmla="*/ 1599157 h 151"/>
                  <a:gd name="T24" fmla="*/ 38452 w 335"/>
                  <a:gd name="T25" fmla="*/ 1652801 h 151"/>
                  <a:gd name="T26" fmla="*/ 1690679 w 335"/>
                  <a:gd name="T27" fmla="*/ 1947614 h 151"/>
                  <a:gd name="T28" fmla="*/ 1701406 w 335"/>
                  <a:gd name="T29" fmla="*/ 1947614 h 151"/>
                  <a:gd name="T30" fmla="*/ 1717691 w 335"/>
                  <a:gd name="T31" fmla="*/ 1947614 h 151"/>
                  <a:gd name="T32" fmla="*/ 4211260 w 335"/>
                  <a:gd name="T33" fmla="*/ 1096186 h 151"/>
                  <a:gd name="T34" fmla="*/ 4250293 w 335"/>
                  <a:gd name="T35" fmla="*/ 1059037 h 151"/>
                  <a:gd name="T36" fmla="*/ 4261676 w 335"/>
                  <a:gd name="T37" fmla="*/ 348434 h 151"/>
                  <a:gd name="T38" fmla="*/ 4223224 w 335"/>
                  <a:gd name="T39" fmla="*/ 295691 h 151"/>
                  <a:gd name="T40" fmla="*/ 2568946 w 335"/>
                  <a:gd name="T41" fmla="*/ 0 h 151"/>
                  <a:gd name="T42" fmla="*/ 2559402 w 335"/>
                  <a:gd name="T43" fmla="*/ 0 h 151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35"/>
                  <a:gd name="T67" fmla="*/ 0 h 151"/>
                  <a:gd name="T68" fmla="*/ 335 w 335"/>
                  <a:gd name="T69" fmla="*/ 151 h 151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35" h="151">
                    <a:moveTo>
                      <a:pt x="201" y="4"/>
                    </a:moveTo>
                    <a:cubicBezTo>
                      <a:pt x="331" y="27"/>
                      <a:pt x="331" y="27"/>
                      <a:pt x="331" y="27"/>
                    </a:cubicBezTo>
                    <a:cubicBezTo>
                      <a:pt x="330" y="82"/>
                      <a:pt x="330" y="82"/>
                      <a:pt x="330" y="82"/>
                    </a:cubicBezTo>
                    <a:cubicBezTo>
                      <a:pt x="134" y="147"/>
                      <a:pt x="134" y="147"/>
                      <a:pt x="134" y="147"/>
                    </a:cubicBezTo>
                    <a:cubicBezTo>
                      <a:pt x="4" y="124"/>
                      <a:pt x="4" y="124"/>
                      <a:pt x="4" y="124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201" y="4"/>
                      <a:pt x="201" y="4"/>
                      <a:pt x="201" y="4"/>
                    </a:cubicBezTo>
                    <a:moveTo>
                      <a:pt x="201" y="0"/>
                    </a:moveTo>
                    <a:cubicBezTo>
                      <a:pt x="201" y="0"/>
                      <a:pt x="200" y="0"/>
                      <a:pt x="200" y="0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2" y="66"/>
                      <a:pt x="1" y="68"/>
                      <a:pt x="1" y="69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126"/>
                      <a:pt x="1" y="128"/>
                      <a:pt x="3" y="128"/>
                    </a:cubicBezTo>
                    <a:cubicBezTo>
                      <a:pt x="133" y="151"/>
                      <a:pt x="133" y="151"/>
                      <a:pt x="133" y="151"/>
                    </a:cubicBezTo>
                    <a:cubicBezTo>
                      <a:pt x="133" y="151"/>
                      <a:pt x="133" y="151"/>
                      <a:pt x="134" y="151"/>
                    </a:cubicBezTo>
                    <a:cubicBezTo>
                      <a:pt x="134" y="151"/>
                      <a:pt x="134" y="151"/>
                      <a:pt x="135" y="151"/>
                    </a:cubicBezTo>
                    <a:cubicBezTo>
                      <a:pt x="331" y="85"/>
                      <a:pt x="331" y="85"/>
                      <a:pt x="331" y="85"/>
                    </a:cubicBezTo>
                    <a:cubicBezTo>
                      <a:pt x="333" y="85"/>
                      <a:pt x="334" y="83"/>
                      <a:pt x="334" y="82"/>
                    </a:cubicBezTo>
                    <a:cubicBezTo>
                      <a:pt x="335" y="27"/>
                      <a:pt x="335" y="27"/>
                      <a:pt x="335" y="27"/>
                    </a:cubicBezTo>
                    <a:cubicBezTo>
                      <a:pt x="335" y="25"/>
                      <a:pt x="334" y="23"/>
                      <a:pt x="332" y="23"/>
                    </a:cubicBezTo>
                    <a:cubicBezTo>
                      <a:pt x="202" y="0"/>
                      <a:pt x="202" y="0"/>
                      <a:pt x="202" y="0"/>
                    </a:cubicBezTo>
                    <a:cubicBezTo>
                      <a:pt x="202" y="0"/>
                      <a:pt x="201" y="0"/>
                      <a:pt x="201" y="0"/>
                    </a:cubicBezTo>
                  </a:path>
                </a:pathLst>
              </a:custGeom>
              <a:solidFill>
                <a:srgbClr val="3D9D1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  <p:sp>
          <p:nvSpPr>
            <p:cNvPr id="354" name="WordArt 55"/>
            <p:cNvSpPr>
              <a:spLocks noChangeArrowheads="1" noChangeShapeType="1" noTextEdit="1"/>
            </p:cNvSpPr>
            <p:nvPr/>
          </p:nvSpPr>
          <p:spPr bwMode="auto">
            <a:xfrm rot="-361374">
              <a:off x="4773" y="4000"/>
              <a:ext cx="431" cy="170"/>
            </a:xfrm>
            <a:prstGeom prst="rect">
              <a:avLst/>
            </a:prstGeom>
          </p:spPr>
          <p:txBody>
            <a:bodyPr wrap="none" fromWordArt="1">
              <a:prstTxWarp prst="textSlantUp">
                <a:avLst>
                  <a:gd name="adj" fmla="val 55556"/>
                </a:avLst>
              </a:prstTxWarp>
            </a:bodyPr>
            <a:lstStyle/>
            <a:p>
              <a:pPr>
                <a:spcAft>
                  <a:spcPct val="0"/>
                </a:spcAft>
              </a:pPr>
              <a:r>
                <a:rPr lang="en-US" sz="3600" b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FFFF"/>
                  </a:solidFill>
                  <a:latin typeface="Arial"/>
                  <a:cs typeface="Arial"/>
                </a:rPr>
                <a:t>VMware</a:t>
              </a:r>
            </a:p>
          </p:txBody>
        </p:sp>
        <p:grpSp>
          <p:nvGrpSpPr>
            <p:cNvPr id="355" name="Group 56"/>
            <p:cNvGrpSpPr>
              <a:grpSpLocks/>
            </p:cNvGrpSpPr>
            <p:nvPr/>
          </p:nvGrpSpPr>
          <p:grpSpPr bwMode="auto">
            <a:xfrm>
              <a:off x="4846" y="3238"/>
              <a:ext cx="372" cy="694"/>
              <a:chOff x="5183" y="1085"/>
              <a:chExt cx="356" cy="662"/>
            </a:xfrm>
          </p:grpSpPr>
          <p:sp>
            <p:nvSpPr>
              <p:cNvPr id="398" name="Freeform 57"/>
              <p:cNvSpPr>
                <a:spLocks/>
              </p:cNvSpPr>
              <p:nvPr/>
            </p:nvSpPr>
            <p:spPr bwMode="auto">
              <a:xfrm>
                <a:off x="5193" y="1102"/>
                <a:ext cx="316" cy="635"/>
              </a:xfrm>
              <a:custGeom>
                <a:avLst/>
                <a:gdLst>
                  <a:gd name="T0" fmla="*/ 316 w 316"/>
                  <a:gd name="T1" fmla="*/ 54 h 635"/>
                  <a:gd name="T2" fmla="*/ 306 w 316"/>
                  <a:gd name="T3" fmla="*/ 635 h 635"/>
                  <a:gd name="T4" fmla="*/ 0 w 316"/>
                  <a:gd name="T5" fmla="*/ 581 h 635"/>
                  <a:gd name="T6" fmla="*/ 9 w 316"/>
                  <a:gd name="T7" fmla="*/ 0 h 635"/>
                  <a:gd name="T8" fmla="*/ 316 w 316"/>
                  <a:gd name="T9" fmla="*/ 54 h 6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6"/>
                  <a:gd name="T16" fmla="*/ 0 h 635"/>
                  <a:gd name="T17" fmla="*/ 316 w 316"/>
                  <a:gd name="T18" fmla="*/ 635 h 6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6" h="635">
                    <a:moveTo>
                      <a:pt x="316" y="54"/>
                    </a:moveTo>
                    <a:lnTo>
                      <a:pt x="306" y="635"/>
                    </a:lnTo>
                    <a:lnTo>
                      <a:pt x="0" y="581"/>
                    </a:lnTo>
                    <a:lnTo>
                      <a:pt x="9" y="0"/>
                    </a:lnTo>
                    <a:lnTo>
                      <a:pt x="316" y="5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99" name="Freeform 58"/>
              <p:cNvSpPr>
                <a:spLocks/>
              </p:cNvSpPr>
              <p:nvPr/>
            </p:nvSpPr>
            <p:spPr bwMode="auto">
              <a:xfrm>
                <a:off x="5499" y="1151"/>
                <a:ext cx="31" cy="586"/>
              </a:xfrm>
              <a:custGeom>
                <a:avLst/>
                <a:gdLst>
                  <a:gd name="T0" fmla="*/ 10 w 31"/>
                  <a:gd name="T1" fmla="*/ 5 h 586"/>
                  <a:gd name="T2" fmla="*/ 31 w 31"/>
                  <a:gd name="T3" fmla="*/ 0 h 586"/>
                  <a:gd name="T4" fmla="*/ 21 w 31"/>
                  <a:gd name="T5" fmla="*/ 579 h 586"/>
                  <a:gd name="T6" fmla="*/ 0 w 31"/>
                  <a:gd name="T7" fmla="*/ 586 h 586"/>
                  <a:gd name="T8" fmla="*/ 10 w 31"/>
                  <a:gd name="T9" fmla="*/ 5 h 5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586"/>
                  <a:gd name="T17" fmla="*/ 31 w 31"/>
                  <a:gd name="T18" fmla="*/ 586 h 5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586">
                    <a:moveTo>
                      <a:pt x="10" y="5"/>
                    </a:moveTo>
                    <a:lnTo>
                      <a:pt x="31" y="0"/>
                    </a:lnTo>
                    <a:lnTo>
                      <a:pt x="21" y="579"/>
                    </a:lnTo>
                    <a:lnTo>
                      <a:pt x="0" y="586"/>
                    </a:lnTo>
                    <a:lnTo>
                      <a:pt x="10" y="5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00" name="Freeform 59"/>
              <p:cNvSpPr>
                <a:spLocks/>
              </p:cNvSpPr>
              <p:nvPr/>
            </p:nvSpPr>
            <p:spPr bwMode="auto">
              <a:xfrm>
                <a:off x="5202" y="1095"/>
                <a:ext cx="328" cy="61"/>
              </a:xfrm>
              <a:custGeom>
                <a:avLst/>
                <a:gdLst>
                  <a:gd name="T0" fmla="*/ 0 w 328"/>
                  <a:gd name="T1" fmla="*/ 7 h 61"/>
                  <a:gd name="T2" fmla="*/ 21 w 328"/>
                  <a:gd name="T3" fmla="*/ 0 h 61"/>
                  <a:gd name="T4" fmla="*/ 328 w 328"/>
                  <a:gd name="T5" fmla="*/ 56 h 61"/>
                  <a:gd name="T6" fmla="*/ 307 w 328"/>
                  <a:gd name="T7" fmla="*/ 61 h 61"/>
                  <a:gd name="T8" fmla="*/ 0 w 328"/>
                  <a:gd name="T9" fmla="*/ 7 h 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61"/>
                  <a:gd name="T17" fmla="*/ 328 w 328"/>
                  <a:gd name="T18" fmla="*/ 61 h 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61">
                    <a:moveTo>
                      <a:pt x="0" y="7"/>
                    </a:moveTo>
                    <a:lnTo>
                      <a:pt x="21" y="0"/>
                    </a:lnTo>
                    <a:lnTo>
                      <a:pt x="328" y="56"/>
                    </a:lnTo>
                    <a:lnTo>
                      <a:pt x="307" y="61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01" name="Freeform 60"/>
              <p:cNvSpPr>
                <a:spLocks noEditPoints="1"/>
              </p:cNvSpPr>
              <p:nvPr/>
            </p:nvSpPr>
            <p:spPr bwMode="auto">
              <a:xfrm>
                <a:off x="5183" y="1085"/>
                <a:ext cx="356" cy="662"/>
              </a:xfrm>
              <a:custGeom>
                <a:avLst/>
                <a:gdLst>
                  <a:gd name="T0" fmla="*/ 211756 w 151"/>
                  <a:gd name="T1" fmla="*/ 0 h 280"/>
                  <a:gd name="T2" fmla="*/ 202491 w 151"/>
                  <a:gd name="T3" fmla="*/ 11526 h 280"/>
                  <a:gd name="T4" fmla="*/ 89818 w 151"/>
                  <a:gd name="T5" fmla="*/ 39302 h 280"/>
                  <a:gd name="T6" fmla="*/ 47702 w 151"/>
                  <a:gd name="T7" fmla="*/ 92921 h 280"/>
                  <a:gd name="T8" fmla="*/ 0 w 151"/>
                  <a:gd name="T9" fmla="*/ 3263873 h 280"/>
                  <a:gd name="T10" fmla="*/ 38097 w 151"/>
                  <a:gd name="T11" fmla="*/ 3316490 h 280"/>
                  <a:gd name="T12" fmla="*/ 1665627 w 151"/>
                  <a:gd name="T13" fmla="*/ 3612579 h 280"/>
                  <a:gd name="T14" fmla="*/ 1676255 w 151"/>
                  <a:gd name="T15" fmla="*/ 3612579 h 280"/>
                  <a:gd name="T16" fmla="*/ 1687527 w 151"/>
                  <a:gd name="T17" fmla="*/ 3612579 h 280"/>
                  <a:gd name="T18" fmla="*/ 1798484 w 151"/>
                  <a:gd name="T19" fmla="*/ 3575339 h 280"/>
                  <a:gd name="T20" fmla="*/ 1841227 w 151"/>
                  <a:gd name="T21" fmla="*/ 3520809 h 280"/>
                  <a:gd name="T22" fmla="*/ 1887983 w 151"/>
                  <a:gd name="T23" fmla="*/ 360149 h 280"/>
                  <a:gd name="T24" fmla="*/ 1851921 w 151"/>
                  <a:gd name="T25" fmla="*/ 311462 h 280"/>
                  <a:gd name="T26" fmla="*/ 222222 w 151"/>
                  <a:gd name="T27" fmla="*/ 0 h 280"/>
                  <a:gd name="T28" fmla="*/ 211756 w 151"/>
                  <a:gd name="T29" fmla="*/ 0 h 280"/>
                  <a:gd name="T30" fmla="*/ 47702 w 151"/>
                  <a:gd name="T31" fmla="*/ 3263873 h 280"/>
                  <a:gd name="T32" fmla="*/ 101179 w 151"/>
                  <a:gd name="T33" fmla="*/ 92921 h 280"/>
                  <a:gd name="T34" fmla="*/ 211756 w 151"/>
                  <a:gd name="T35" fmla="*/ 48737 h 280"/>
                  <a:gd name="T36" fmla="*/ 1841227 w 151"/>
                  <a:gd name="T37" fmla="*/ 360149 h 280"/>
                  <a:gd name="T38" fmla="*/ 1841227 w 151"/>
                  <a:gd name="T39" fmla="*/ 360149 h 280"/>
                  <a:gd name="T40" fmla="*/ 1841227 w 151"/>
                  <a:gd name="T41" fmla="*/ 360149 h 280"/>
                  <a:gd name="T42" fmla="*/ 1788723 w 151"/>
                  <a:gd name="T43" fmla="*/ 3520809 h 280"/>
                  <a:gd name="T44" fmla="*/ 1676255 w 151"/>
                  <a:gd name="T45" fmla="*/ 3563813 h 280"/>
                  <a:gd name="T46" fmla="*/ 47702 w 151"/>
                  <a:gd name="T47" fmla="*/ 3263873 h 280"/>
                  <a:gd name="T48" fmla="*/ 47702 w 151"/>
                  <a:gd name="T49" fmla="*/ 3263873 h 28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51"/>
                  <a:gd name="T76" fmla="*/ 0 h 280"/>
                  <a:gd name="T77" fmla="*/ 151 w 151"/>
                  <a:gd name="T78" fmla="*/ 280 h 28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51" h="280">
                    <a:moveTo>
                      <a:pt x="17" y="0"/>
                    </a:moveTo>
                    <a:cubicBezTo>
                      <a:pt x="17" y="0"/>
                      <a:pt x="17" y="0"/>
                      <a:pt x="16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5"/>
                      <a:pt x="4" y="7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255"/>
                      <a:pt x="1" y="256"/>
                      <a:pt x="3" y="257"/>
                    </a:cubicBezTo>
                    <a:cubicBezTo>
                      <a:pt x="133" y="280"/>
                      <a:pt x="133" y="280"/>
                      <a:pt x="133" y="280"/>
                    </a:cubicBezTo>
                    <a:cubicBezTo>
                      <a:pt x="133" y="280"/>
                      <a:pt x="134" y="280"/>
                      <a:pt x="134" y="280"/>
                    </a:cubicBezTo>
                    <a:cubicBezTo>
                      <a:pt x="134" y="280"/>
                      <a:pt x="135" y="280"/>
                      <a:pt x="135" y="280"/>
                    </a:cubicBezTo>
                    <a:cubicBezTo>
                      <a:pt x="144" y="277"/>
                      <a:pt x="144" y="277"/>
                      <a:pt x="144" y="277"/>
                    </a:cubicBezTo>
                    <a:cubicBezTo>
                      <a:pt x="146" y="277"/>
                      <a:pt x="147" y="275"/>
                      <a:pt x="147" y="273"/>
                    </a:cubicBezTo>
                    <a:cubicBezTo>
                      <a:pt x="151" y="28"/>
                      <a:pt x="151" y="28"/>
                      <a:pt x="151" y="28"/>
                    </a:cubicBezTo>
                    <a:cubicBezTo>
                      <a:pt x="151" y="26"/>
                      <a:pt x="150" y="24"/>
                      <a:pt x="148" y="2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7" y="0"/>
                    </a:cubicBezTo>
                    <a:close/>
                    <a:moveTo>
                      <a:pt x="4" y="253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3" y="273"/>
                      <a:pt x="143" y="273"/>
                      <a:pt x="143" y="273"/>
                    </a:cubicBezTo>
                    <a:cubicBezTo>
                      <a:pt x="134" y="276"/>
                      <a:pt x="134" y="276"/>
                      <a:pt x="134" y="276"/>
                    </a:cubicBezTo>
                    <a:cubicBezTo>
                      <a:pt x="4" y="253"/>
                      <a:pt x="4" y="253"/>
                      <a:pt x="4" y="253"/>
                    </a:cubicBezTo>
                    <a:cubicBezTo>
                      <a:pt x="4" y="253"/>
                      <a:pt x="4" y="253"/>
                      <a:pt x="4" y="253"/>
                    </a:cubicBezTo>
                    <a:close/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02" name="Freeform 61"/>
              <p:cNvSpPr>
                <a:spLocks/>
              </p:cNvSpPr>
              <p:nvPr/>
            </p:nvSpPr>
            <p:spPr bwMode="auto">
              <a:xfrm>
                <a:off x="5251" y="1144"/>
                <a:ext cx="218" cy="265"/>
              </a:xfrm>
              <a:custGeom>
                <a:avLst/>
                <a:gdLst>
                  <a:gd name="T0" fmla="*/ 1217672 w 92"/>
                  <a:gd name="T1" fmla="*/ 350768 h 112"/>
                  <a:gd name="T2" fmla="*/ 1083495 w 92"/>
                  <a:gd name="T3" fmla="*/ 181750 h 112"/>
                  <a:gd name="T4" fmla="*/ 65514 w 92"/>
                  <a:gd name="T5" fmla="*/ 11565 h 112"/>
                  <a:gd name="T6" fmla="*/ 11668 w 92"/>
                  <a:gd name="T7" fmla="*/ 11565 h 112"/>
                  <a:gd name="T8" fmla="*/ 0 w 92"/>
                  <a:gd name="T9" fmla="*/ 1264197 h 112"/>
                  <a:gd name="T10" fmla="*/ 1189519 w 92"/>
                  <a:gd name="T11" fmla="*/ 1457505 h 112"/>
                  <a:gd name="T12" fmla="*/ 1205500 w 92"/>
                  <a:gd name="T13" fmla="*/ 1417331 h 112"/>
                  <a:gd name="T14" fmla="*/ 1217672 w 92"/>
                  <a:gd name="T15" fmla="*/ 350768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12"/>
                  <a:gd name="T26" fmla="*/ 92 w 92"/>
                  <a:gd name="T27" fmla="*/ 112 h 1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12">
                    <a:moveTo>
                      <a:pt x="92" y="27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90" y="112"/>
                      <a:pt x="90" y="112"/>
                      <a:pt x="90" y="112"/>
                    </a:cubicBezTo>
                    <a:cubicBezTo>
                      <a:pt x="91" y="111"/>
                      <a:pt x="91" y="110"/>
                      <a:pt x="91" y="109"/>
                    </a:cubicBez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F6880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03" name="Freeform 62"/>
              <p:cNvSpPr>
                <a:spLocks/>
              </p:cNvSpPr>
              <p:nvPr/>
            </p:nvSpPr>
            <p:spPr bwMode="auto">
              <a:xfrm>
                <a:off x="5235" y="1144"/>
                <a:ext cx="229" cy="279"/>
              </a:xfrm>
              <a:custGeom>
                <a:avLst/>
                <a:gdLst>
                  <a:gd name="T0" fmla="*/ 90715 w 97"/>
                  <a:gd name="T1" fmla="*/ 1124167 h 118"/>
                  <a:gd name="T2" fmla="*/ 102174 w 97"/>
                  <a:gd name="T3" fmla="*/ 115352 h 118"/>
                  <a:gd name="T4" fmla="*/ 102174 w 97"/>
                  <a:gd name="T5" fmla="*/ 76042 h 118"/>
                  <a:gd name="T6" fmla="*/ 165883 w 97"/>
                  <a:gd name="T7" fmla="*/ 11526 h 118"/>
                  <a:gd name="T8" fmla="*/ 102174 w 97"/>
                  <a:gd name="T9" fmla="*/ 11526 h 118"/>
                  <a:gd name="T10" fmla="*/ 11436 w 97"/>
                  <a:gd name="T11" fmla="*/ 115352 h 118"/>
                  <a:gd name="T12" fmla="*/ 11436 w 97"/>
                  <a:gd name="T13" fmla="*/ 927737 h 118"/>
                  <a:gd name="T14" fmla="*/ 0 w 97"/>
                  <a:gd name="T15" fmla="*/ 1173233 h 118"/>
                  <a:gd name="T16" fmla="*/ 130410 w 97"/>
                  <a:gd name="T17" fmla="*/ 1332247 h 118"/>
                  <a:gd name="T18" fmla="*/ 624164 w 97"/>
                  <a:gd name="T19" fmla="*/ 1420252 h 118"/>
                  <a:gd name="T20" fmla="*/ 1118304 w 97"/>
                  <a:gd name="T21" fmla="*/ 1512696 h 118"/>
                  <a:gd name="T22" fmla="*/ 1232327 w 97"/>
                  <a:gd name="T23" fmla="*/ 1447504 h 118"/>
                  <a:gd name="T24" fmla="*/ 204308 w 97"/>
                  <a:gd name="T25" fmla="*/ 1267741 h 118"/>
                  <a:gd name="T26" fmla="*/ 114094 w 97"/>
                  <a:gd name="T27" fmla="*/ 1228640 h 118"/>
                  <a:gd name="T28" fmla="*/ 90715 w 97"/>
                  <a:gd name="T29" fmla="*/ 1124167 h 11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18"/>
                  <a:gd name="T47" fmla="*/ 97 w 97"/>
                  <a:gd name="T48" fmla="*/ 118 h 11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18">
                    <a:moveTo>
                      <a:pt x="7" y="87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3" y="1"/>
                      <a:pt x="13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4" y="102"/>
                      <a:pt x="10" y="103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92" y="118"/>
                      <a:pt x="96" y="116"/>
                      <a:pt x="97" y="112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98"/>
                      <a:pt x="12" y="98"/>
                      <a:pt x="9" y="95"/>
                    </a:cubicBezTo>
                    <a:cubicBezTo>
                      <a:pt x="6" y="92"/>
                      <a:pt x="7" y="87"/>
                      <a:pt x="7" y="87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04" name="Freeform 63"/>
              <p:cNvSpPr>
                <a:spLocks/>
              </p:cNvSpPr>
              <p:nvPr/>
            </p:nvSpPr>
            <p:spPr bwMode="auto">
              <a:xfrm>
                <a:off x="5251" y="1404"/>
                <a:ext cx="218" cy="265"/>
              </a:xfrm>
              <a:custGeom>
                <a:avLst/>
                <a:gdLst>
                  <a:gd name="T0" fmla="*/ 1217672 w 92"/>
                  <a:gd name="T1" fmla="*/ 350768 h 112"/>
                  <a:gd name="T2" fmla="*/ 1083495 w 92"/>
                  <a:gd name="T3" fmla="*/ 181750 h 112"/>
                  <a:gd name="T4" fmla="*/ 65514 w 92"/>
                  <a:gd name="T5" fmla="*/ 11565 h 112"/>
                  <a:gd name="T6" fmla="*/ 11668 w 92"/>
                  <a:gd name="T7" fmla="*/ 11565 h 112"/>
                  <a:gd name="T8" fmla="*/ 0 w 92"/>
                  <a:gd name="T9" fmla="*/ 1248408 h 112"/>
                  <a:gd name="T10" fmla="*/ 1189519 w 92"/>
                  <a:gd name="T11" fmla="*/ 1457505 h 112"/>
                  <a:gd name="T12" fmla="*/ 1205500 w 92"/>
                  <a:gd name="T13" fmla="*/ 1417331 h 112"/>
                  <a:gd name="T14" fmla="*/ 1217672 w 92"/>
                  <a:gd name="T15" fmla="*/ 350768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12"/>
                  <a:gd name="T26" fmla="*/ 92 w 92"/>
                  <a:gd name="T27" fmla="*/ 112 h 1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12">
                    <a:moveTo>
                      <a:pt x="92" y="27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90" y="112"/>
                      <a:pt x="90" y="112"/>
                      <a:pt x="90" y="112"/>
                    </a:cubicBezTo>
                    <a:cubicBezTo>
                      <a:pt x="91" y="111"/>
                      <a:pt x="91" y="110"/>
                      <a:pt x="91" y="109"/>
                    </a:cubicBez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3569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05" name="Freeform 64"/>
              <p:cNvSpPr>
                <a:spLocks/>
              </p:cNvSpPr>
              <p:nvPr/>
            </p:nvSpPr>
            <p:spPr bwMode="auto">
              <a:xfrm>
                <a:off x="5235" y="1404"/>
                <a:ext cx="229" cy="279"/>
              </a:xfrm>
              <a:custGeom>
                <a:avLst/>
                <a:gdLst>
                  <a:gd name="T0" fmla="*/ 90715 w 97"/>
                  <a:gd name="T1" fmla="*/ 1124167 h 118"/>
                  <a:gd name="T2" fmla="*/ 102174 w 97"/>
                  <a:gd name="T3" fmla="*/ 115352 h 118"/>
                  <a:gd name="T4" fmla="*/ 102174 w 97"/>
                  <a:gd name="T5" fmla="*/ 76042 h 118"/>
                  <a:gd name="T6" fmla="*/ 165883 w 97"/>
                  <a:gd name="T7" fmla="*/ 11526 h 118"/>
                  <a:gd name="T8" fmla="*/ 102174 w 97"/>
                  <a:gd name="T9" fmla="*/ 11526 h 118"/>
                  <a:gd name="T10" fmla="*/ 11436 w 97"/>
                  <a:gd name="T11" fmla="*/ 115352 h 118"/>
                  <a:gd name="T12" fmla="*/ 11436 w 97"/>
                  <a:gd name="T13" fmla="*/ 927737 h 118"/>
                  <a:gd name="T14" fmla="*/ 0 w 97"/>
                  <a:gd name="T15" fmla="*/ 1173233 h 118"/>
                  <a:gd name="T16" fmla="*/ 130410 w 97"/>
                  <a:gd name="T17" fmla="*/ 1332247 h 118"/>
                  <a:gd name="T18" fmla="*/ 624164 w 97"/>
                  <a:gd name="T19" fmla="*/ 1420252 h 118"/>
                  <a:gd name="T20" fmla="*/ 1118304 w 97"/>
                  <a:gd name="T21" fmla="*/ 1512696 h 118"/>
                  <a:gd name="T22" fmla="*/ 1232327 w 97"/>
                  <a:gd name="T23" fmla="*/ 1447504 h 118"/>
                  <a:gd name="T24" fmla="*/ 204308 w 97"/>
                  <a:gd name="T25" fmla="*/ 1267741 h 118"/>
                  <a:gd name="T26" fmla="*/ 114094 w 97"/>
                  <a:gd name="T27" fmla="*/ 1228640 h 118"/>
                  <a:gd name="T28" fmla="*/ 90715 w 97"/>
                  <a:gd name="T29" fmla="*/ 1124167 h 11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18"/>
                  <a:gd name="T47" fmla="*/ 97 w 97"/>
                  <a:gd name="T48" fmla="*/ 118 h 11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18">
                    <a:moveTo>
                      <a:pt x="7" y="87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3" y="1"/>
                      <a:pt x="13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4" y="102"/>
                      <a:pt x="10" y="103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92" y="118"/>
                      <a:pt x="96" y="116"/>
                      <a:pt x="97" y="112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98"/>
                      <a:pt x="12" y="98"/>
                      <a:pt x="9" y="95"/>
                    </a:cubicBezTo>
                    <a:cubicBezTo>
                      <a:pt x="6" y="92"/>
                      <a:pt x="7" y="87"/>
                      <a:pt x="7" y="87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06" name="Freeform 65"/>
              <p:cNvSpPr>
                <a:spLocks noEditPoints="1"/>
              </p:cNvSpPr>
              <p:nvPr/>
            </p:nvSpPr>
            <p:spPr bwMode="auto">
              <a:xfrm>
                <a:off x="5280" y="1232"/>
                <a:ext cx="56" cy="71"/>
              </a:xfrm>
              <a:custGeom>
                <a:avLst/>
                <a:gdLst>
                  <a:gd name="T0" fmla="*/ 75677 w 24"/>
                  <a:gd name="T1" fmla="*/ 237083 h 30"/>
                  <a:gd name="T2" fmla="*/ 42952 w 24"/>
                  <a:gd name="T3" fmla="*/ 351403 h 30"/>
                  <a:gd name="T4" fmla="*/ 0 w 24"/>
                  <a:gd name="T5" fmla="*/ 342653 h 30"/>
                  <a:gd name="T6" fmla="*/ 110740 w 24"/>
                  <a:gd name="T7" fmla="*/ 0 h 30"/>
                  <a:gd name="T8" fmla="*/ 158172 w 24"/>
                  <a:gd name="T9" fmla="*/ 11573 h 30"/>
                  <a:gd name="T10" fmla="*/ 268847 w 24"/>
                  <a:gd name="T11" fmla="*/ 391646 h 30"/>
                  <a:gd name="T12" fmla="*/ 225960 w 24"/>
                  <a:gd name="T13" fmla="*/ 380075 h 30"/>
                  <a:gd name="T14" fmla="*/ 190631 w 24"/>
                  <a:gd name="T15" fmla="*/ 258665 h 30"/>
                  <a:gd name="T16" fmla="*/ 75677 w 24"/>
                  <a:gd name="T17" fmla="*/ 237083 h 30"/>
                  <a:gd name="T18" fmla="*/ 176580 w 24"/>
                  <a:gd name="T19" fmla="*/ 221546 h 30"/>
                  <a:gd name="T20" fmla="*/ 143173 w 24"/>
                  <a:gd name="T21" fmla="*/ 115988 h 30"/>
                  <a:gd name="T22" fmla="*/ 133628 w 24"/>
                  <a:gd name="T23" fmla="*/ 39554 h 30"/>
                  <a:gd name="T24" fmla="*/ 133628 w 24"/>
                  <a:gd name="T25" fmla="*/ 39554 h 30"/>
                  <a:gd name="T26" fmla="*/ 110740 w 24"/>
                  <a:gd name="T27" fmla="*/ 105291 h 30"/>
                  <a:gd name="T28" fmla="*/ 90410 w 24"/>
                  <a:gd name="T29" fmla="*/ 209604 h 30"/>
                  <a:gd name="T30" fmla="*/ 176580 w 24"/>
                  <a:gd name="T31" fmla="*/ 221546 h 3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4"/>
                  <a:gd name="T49" fmla="*/ 0 h 30"/>
                  <a:gd name="T50" fmla="*/ 24 w 24"/>
                  <a:gd name="T51" fmla="*/ 30 h 30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4" h="30">
                    <a:moveTo>
                      <a:pt x="7" y="18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17" y="20"/>
                      <a:pt x="17" y="20"/>
                      <a:pt x="17" y="20"/>
                    </a:cubicBezTo>
                    <a:lnTo>
                      <a:pt x="7" y="18"/>
                    </a:lnTo>
                    <a:close/>
                    <a:moveTo>
                      <a:pt x="16" y="17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3" y="7"/>
                      <a:pt x="12" y="5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5"/>
                      <a:pt x="11" y="7"/>
                      <a:pt x="10" y="8"/>
                    </a:cubicBezTo>
                    <a:cubicBezTo>
                      <a:pt x="8" y="16"/>
                      <a:pt x="8" y="16"/>
                      <a:pt x="8" y="16"/>
                    </a:cubicBezTo>
                    <a:lnTo>
                      <a:pt x="16" y="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07" name="Freeform 66"/>
              <p:cNvSpPr>
                <a:spLocks noEditPoints="1"/>
              </p:cNvSpPr>
              <p:nvPr/>
            </p:nvSpPr>
            <p:spPr bwMode="auto">
              <a:xfrm>
                <a:off x="5343" y="1258"/>
                <a:ext cx="45" cy="68"/>
              </a:xfrm>
              <a:custGeom>
                <a:avLst/>
                <a:gdLst>
                  <a:gd name="T0" fmla="*/ 0 w 19"/>
                  <a:gd name="T1" fmla="*/ 70471 h 29"/>
                  <a:gd name="T2" fmla="*/ 0 w 19"/>
                  <a:gd name="T3" fmla="*/ 0 h 29"/>
                  <a:gd name="T4" fmla="*/ 39709 w 19"/>
                  <a:gd name="T5" fmla="*/ 0 h 29"/>
                  <a:gd name="T6" fmla="*/ 49273 w 19"/>
                  <a:gd name="T7" fmla="*/ 44866 h 29"/>
                  <a:gd name="T8" fmla="*/ 49273 w 19"/>
                  <a:gd name="T9" fmla="*/ 44866 h 29"/>
                  <a:gd name="T10" fmla="*/ 145464 w 19"/>
                  <a:gd name="T11" fmla="*/ 10969 h 29"/>
                  <a:gd name="T12" fmla="*/ 250472 w 19"/>
                  <a:gd name="T13" fmla="*/ 150069 h 29"/>
                  <a:gd name="T14" fmla="*/ 133757 w 19"/>
                  <a:gd name="T15" fmla="*/ 261430 h 29"/>
                  <a:gd name="T16" fmla="*/ 49273 w 19"/>
                  <a:gd name="T17" fmla="*/ 210108 h 29"/>
                  <a:gd name="T18" fmla="*/ 49273 w 19"/>
                  <a:gd name="T19" fmla="*/ 210108 h 29"/>
                  <a:gd name="T20" fmla="*/ 49273 w 19"/>
                  <a:gd name="T21" fmla="*/ 341093 h 29"/>
                  <a:gd name="T22" fmla="*/ 0 w 19"/>
                  <a:gd name="T23" fmla="*/ 331592 h 29"/>
                  <a:gd name="T24" fmla="*/ 0 w 19"/>
                  <a:gd name="T25" fmla="*/ 70471 h 29"/>
                  <a:gd name="T26" fmla="*/ 49273 w 19"/>
                  <a:gd name="T27" fmla="*/ 141414 h 29"/>
                  <a:gd name="T28" fmla="*/ 49273 w 19"/>
                  <a:gd name="T29" fmla="*/ 165242 h 29"/>
                  <a:gd name="T30" fmla="*/ 133757 w 19"/>
                  <a:gd name="T31" fmla="*/ 227549 h 29"/>
                  <a:gd name="T32" fmla="*/ 210763 w 19"/>
                  <a:gd name="T33" fmla="*/ 141414 h 29"/>
                  <a:gd name="T34" fmla="*/ 133757 w 19"/>
                  <a:gd name="T35" fmla="*/ 44866 h 29"/>
                  <a:gd name="T36" fmla="*/ 49273 w 19"/>
                  <a:gd name="T37" fmla="*/ 81441 h 29"/>
                  <a:gd name="T38" fmla="*/ 49273 w 19"/>
                  <a:gd name="T39" fmla="*/ 105203 h 29"/>
                  <a:gd name="T40" fmla="*/ 49273 w 19"/>
                  <a:gd name="T41" fmla="*/ 141414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9"/>
                  <a:gd name="T64" fmla="*/ 0 h 29"/>
                  <a:gd name="T65" fmla="*/ 19 w 1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9" h="29">
                    <a:moveTo>
                      <a:pt x="0" y="6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2"/>
                      <a:pt x="8" y="1"/>
                      <a:pt x="11" y="1"/>
                    </a:cubicBezTo>
                    <a:cubicBezTo>
                      <a:pt x="16" y="2"/>
                      <a:pt x="19" y="7"/>
                      <a:pt x="19" y="13"/>
                    </a:cubicBezTo>
                    <a:cubicBezTo>
                      <a:pt x="19" y="20"/>
                      <a:pt x="15" y="23"/>
                      <a:pt x="10" y="22"/>
                    </a:cubicBezTo>
                    <a:cubicBezTo>
                      <a:pt x="8" y="22"/>
                      <a:pt x="5" y="20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6"/>
                    </a:lnTo>
                    <a:close/>
                    <a:moveTo>
                      <a:pt x="4" y="12"/>
                    </a:moveTo>
                    <a:cubicBezTo>
                      <a:pt x="4" y="13"/>
                      <a:pt x="4" y="13"/>
                      <a:pt x="4" y="14"/>
                    </a:cubicBezTo>
                    <a:cubicBezTo>
                      <a:pt x="5" y="16"/>
                      <a:pt x="7" y="19"/>
                      <a:pt x="10" y="19"/>
                    </a:cubicBezTo>
                    <a:cubicBezTo>
                      <a:pt x="13" y="20"/>
                      <a:pt x="16" y="17"/>
                      <a:pt x="16" y="12"/>
                    </a:cubicBezTo>
                    <a:cubicBezTo>
                      <a:pt x="16" y="8"/>
                      <a:pt x="14" y="5"/>
                      <a:pt x="10" y="4"/>
                    </a:cubicBezTo>
                    <a:cubicBezTo>
                      <a:pt x="7" y="3"/>
                      <a:pt x="5" y="5"/>
                      <a:pt x="4" y="7"/>
                    </a:cubicBezTo>
                    <a:cubicBezTo>
                      <a:pt x="4" y="8"/>
                      <a:pt x="4" y="8"/>
                      <a:pt x="4" y="9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08" name="Freeform 67"/>
              <p:cNvSpPr>
                <a:spLocks noEditPoints="1"/>
              </p:cNvSpPr>
              <p:nvPr/>
            </p:nvSpPr>
            <p:spPr bwMode="auto">
              <a:xfrm>
                <a:off x="5400" y="1267"/>
                <a:ext cx="45" cy="69"/>
              </a:xfrm>
              <a:custGeom>
                <a:avLst/>
                <a:gdLst>
                  <a:gd name="T0" fmla="*/ 0 w 19"/>
                  <a:gd name="T1" fmla="*/ 97614 h 29"/>
                  <a:gd name="T2" fmla="*/ 0 w 19"/>
                  <a:gd name="T3" fmla="*/ 0 h 29"/>
                  <a:gd name="T4" fmla="*/ 39709 w 19"/>
                  <a:gd name="T5" fmla="*/ 12501 h 29"/>
                  <a:gd name="T6" fmla="*/ 39709 w 19"/>
                  <a:gd name="T7" fmla="*/ 58778 h 29"/>
                  <a:gd name="T8" fmla="*/ 39709 w 19"/>
                  <a:gd name="T9" fmla="*/ 58778 h 29"/>
                  <a:gd name="T10" fmla="*/ 133757 w 19"/>
                  <a:gd name="T11" fmla="*/ 12501 h 29"/>
                  <a:gd name="T12" fmla="*/ 250472 w 19"/>
                  <a:gd name="T13" fmla="*/ 180885 h 29"/>
                  <a:gd name="T14" fmla="*/ 133757 w 19"/>
                  <a:gd name="T15" fmla="*/ 302955 h 29"/>
                  <a:gd name="T16" fmla="*/ 49273 w 19"/>
                  <a:gd name="T17" fmla="*/ 249497 h 29"/>
                  <a:gd name="T18" fmla="*/ 39709 w 19"/>
                  <a:gd name="T19" fmla="*/ 249497 h 29"/>
                  <a:gd name="T20" fmla="*/ 39709 w 19"/>
                  <a:gd name="T21" fmla="*/ 400638 h 29"/>
                  <a:gd name="T22" fmla="*/ 0 w 19"/>
                  <a:gd name="T23" fmla="*/ 388047 h 29"/>
                  <a:gd name="T24" fmla="*/ 0 w 19"/>
                  <a:gd name="T25" fmla="*/ 97614 h 29"/>
                  <a:gd name="T26" fmla="*/ 39709 w 19"/>
                  <a:gd name="T27" fmla="*/ 168384 h 29"/>
                  <a:gd name="T28" fmla="*/ 49273 w 19"/>
                  <a:gd name="T29" fmla="*/ 193062 h 29"/>
                  <a:gd name="T30" fmla="*/ 116699 w 19"/>
                  <a:gd name="T31" fmla="*/ 261995 h 29"/>
                  <a:gd name="T32" fmla="*/ 198898 w 19"/>
                  <a:gd name="T33" fmla="*/ 180885 h 29"/>
                  <a:gd name="T34" fmla="*/ 116699 w 19"/>
                  <a:gd name="T35" fmla="*/ 58778 h 29"/>
                  <a:gd name="T36" fmla="*/ 49273 w 19"/>
                  <a:gd name="T37" fmla="*/ 110114 h 29"/>
                  <a:gd name="T38" fmla="*/ 39709 w 19"/>
                  <a:gd name="T39" fmla="*/ 122075 h 29"/>
                  <a:gd name="T40" fmla="*/ 39709 w 19"/>
                  <a:gd name="T41" fmla="*/ 168384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9"/>
                  <a:gd name="T64" fmla="*/ 0 h 29"/>
                  <a:gd name="T65" fmla="*/ 19 w 1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9" h="29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2"/>
                      <a:pt x="7" y="1"/>
                      <a:pt x="10" y="1"/>
                    </a:cubicBezTo>
                    <a:cubicBezTo>
                      <a:pt x="15" y="2"/>
                      <a:pt x="19" y="7"/>
                      <a:pt x="19" y="13"/>
                    </a:cubicBezTo>
                    <a:cubicBezTo>
                      <a:pt x="19" y="20"/>
                      <a:pt x="14" y="23"/>
                      <a:pt x="10" y="22"/>
                    </a:cubicBezTo>
                    <a:cubicBezTo>
                      <a:pt x="7" y="22"/>
                      <a:pt x="5" y="20"/>
                      <a:pt x="4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7"/>
                    </a:lnTo>
                    <a:close/>
                    <a:moveTo>
                      <a:pt x="3" y="12"/>
                    </a:moveTo>
                    <a:cubicBezTo>
                      <a:pt x="3" y="13"/>
                      <a:pt x="4" y="14"/>
                      <a:pt x="4" y="14"/>
                    </a:cubicBezTo>
                    <a:cubicBezTo>
                      <a:pt x="4" y="17"/>
                      <a:pt x="7" y="19"/>
                      <a:pt x="9" y="19"/>
                    </a:cubicBezTo>
                    <a:cubicBezTo>
                      <a:pt x="13" y="20"/>
                      <a:pt x="15" y="17"/>
                      <a:pt x="15" y="13"/>
                    </a:cubicBezTo>
                    <a:cubicBezTo>
                      <a:pt x="15" y="9"/>
                      <a:pt x="13" y="5"/>
                      <a:pt x="9" y="4"/>
                    </a:cubicBezTo>
                    <a:cubicBezTo>
                      <a:pt x="7" y="4"/>
                      <a:pt x="4" y="5"/>
                      <a:pt x="4" y="8"/>
                    </a:cubicBezTo>
                    <a:cubicBezTo>
                      <a:pt x="4" y="8"/>
                      <a:pt x="3" y="9"/>
                      <a:pt x="3" y="9"/>
                    </a:cubicBezTo>
                    <a:lnTo>
                      <a:pt x="3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09" name="Freeform 68"/>
              <p:cNvSpPr>
                <a:spLocks noEditPoints="1"/>
              </p:cNvSpPr>
              <p:nvPr/>
            </p:nvSpPr>
            <p:spPr bwMode="auto">
              <a:xfrm>
                <a:off x="5301" y="1501"/>
                <a:ext cx="61" cy="73"/>
              </a:xfrm>
              <a:custGeom>
                <a:avLst/>
                <a:gdLst>
                  <a:gd name="T0" fmla="*/ 308381 w 26"/>
                  <a:gd name="T1" fmla="*/ 220474 h 31"/>
                  <a:gd name="T2" fmla="*/ 156948 w 26"/>
                  <a:gd name="T3" fmla="*/ 371401 h 31"/>
                  <a:gd name="T4" fmla="*/ 0 w 26"/>
                  <a:gd name="T5" fmla="*/ 173921 h 31"/>
                  <a:gd name="T6" fmla="*/ 156948 w 26"/>
                  <a:gd name="T7" fmla="*/ 11230 h 31"/>
                  <a:gd name="T8" fmla="*/ 308381 w 26"/>
                  <a:gd name="T9" fmla="*/ 220474 h 31"/>
                  <a:gd name="T10" fmla="*/ 44992 w 26"/>
                  <a:gd name="T11" fmla="*/ 173921 h 31"/>
                  <a:gd name="T12" fmla="*/ 156948 w 26"/>
                  <a:gd name="T13" fmla="*/ 336431 h 31"/>
                  <a:gd name="T14" fmla="*/ 262506 w 26"/>
                  <a:gd name="T15" fmla="*/ 208919 h 31"/>
                  <a:gd name="T16" fmla="*/ 156948 w 26"/>
                  <a:gd name="T17" fmla="*/ 46185 h 31"/>
                  <a:gd name="T18" fmla="*/ 44992 w 26"/>
                  <a:gd name="T19" fmla="*/ 173921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31"/>
                  <a:gd name="T32" fmla="*/ 26 w 26"/>
                  <a:gd name="T33" fmla="*/ 31 h 3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31">
                    <a:moveTo>
                      <a:pt x="26" y="18"/>
                    </a:moveTo>
                    <a:cubicBezTo>
                      <a:pt x="26" y="27"/>
                      <a:pt x="20" y="31"/>
                      <a:pt x="13" y="30"/>
                    </a:cubicBezTo>
                    <a:cubicBezTo>
                      <a:pt x="5" y="29"/>
                      <a:pt x="0" y="22"/>
                      <a:pt x="0" y="14"/>
                    </a:cubicBezTo>
                    <a:cubicBezTo>
                      <a:pt x="0" y="5"/>
                      <a:pt x="6" y="0"/>
                      <a:pt x="13" y="1"/>
                    </a:cubicBezTo>
                    <a:cubicBezTo>
                      <a:pt x="21" y="3"/>
                      <a:pt x="26" y="9"/>
                      <a:pt x="26" y="18"/>
                    </a:cubicBezTo>
                    <a:close/>
                    <a:moveTo>
                      <a:pt x="4" y="14"/>
                    </a:moveTo>
                    <a:cubicBezTo>
                      <a:pt x="4" y="20"/>
                      <a:pt x="7" y="26"/>
                      <a:pt x="13" y="27"/>
                    </a:cubicBezTo>
                    <a:cubicBezTo>
                      <a:pt x="19" y="28"/>
                      <a:pt x="22" y="24"/>
                      <a:pt x="22" y="17"/>
                    </a:cubicBezTo>
                    <a:cubicBezTo>
                      <a:pt x="22" y="12"/>
                      <a:pt x="19" y="5"/>
                      <a:pt x="13" y="4"/>
                    </a:cubicBezTo>
                    <a:cubicBezTo>
                      <a:pt x="7" y="3"/>
                      <a:pt x="4" y="8"/>
                      <a:pt x="4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10" name="Freeform 69"/>
              <p:cNvSpPr>
                <a:spLocks/>
              </p:cNvSpPr>
              <p:nvPr/>
            </p:nvSpPr>
            <p:spPr bwMode="auto">
              <a:xfrm>
                <a:off x="5369" y="1513"/>
                <a:ext cx="41" cy="71"/>
              </a:xfrm>
              <a:custGeom>
                <a:avLst/>
                <a:gdLst>
                  <a:gd name="T0" fmla="*/ 13803 w 17"/>
                  <a:gd name="T1" fmla="*/ 298193 h 30"/>
                  <a:gd name="T2" fmla="*/ 113336 w 17"/>
                  <a:gd name="T3" fmla="*/ 342653 h 30"/>
                  <a:gd name="T4" fmla="*/ 207438 w 17"/>
                  <a:gd name="T5" fmla="*/ 298193 h 30"/>
                  <a:gd name="T6" fmla="*/ 127139 w 17"/>
                  <a:gd name="T7" fmla="*/ 209604 h 30"/>
                  <a:gd name="T8" fmla="*/ 0 w 17"/>
                  <a:gd name="T9" fmla="*/ 93611 h 30"/>
                  <a:gd name="T10" fmla="*/ 146638 w 17"/>
                  <a:gd name="T11" fmla="*/ 11573 h 30"/>
                  <a:gd name="T12" fmla="*/ 259566 w 17"/>
                  <a:gd name="T13" fmla="*/ 39554 h 30"/>
                  <a:gd name="T14" fmla="*/ 240040 w 17"/>
                  <a:gd name="T15" fmla="*/ 76992 h 30"/>
                  <a:gd name="T16" fmla="*/ 146638 w 17"/>
                  <a:gd name="T17" fmla="*/ 49009 h 30"/>
                  <a:gd name="T18" fmla="*/ 66524 w 17"/>
                  <a:gd name="T19" fmla="*/ 93611 h 30"/>
                  <a:gd name="T20" fmla="*/ 160440 w 17"/>
                  <a:gd name="T21" fmla="*/ 170099 h 30"/>
                  <a:gd name="T22" fmla="*/ 273340 w 17"/>
                  <a:gd name="T23" fmla="*/ 298193 h 30"/>
                  <a:gd name="T24" fmla="*/ 113336 w 17"/>
                  <a:gd name="T25" fmla="*/ 380075 h 30"/>
                  <a:gd name="T26" fmla="*/ 0 w 17"/>
                  <a:gd name="T27" fmla="*/ 342653 h 30"/>
                  <a:gd name="T28" fmla="*/ 13803 w 17"/>
                  <a:gd name="T29" fmla="*/ 298193 h 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"/>
                  <a:gd name="T46" fmla="*/ 0 h 30"/>
                  <a:gd name="T47" fmla="*/ 17 w 17"/>
                  <a:gd name="T48" fmla="*/ 30 h 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" h="30">
                    <a:moveTo>
                      <a:pt x="1" y="23"/>
                    </a:moveTo>
                    <a:cubicBezTo>
                      <a:pt x="2" y="25"/>
                      <a:pt x="5" y="26"/>
                      <a:pt x="7" y="26"/>
                    </a:cubicBezTo>
                    <a:cubicBezTo>
                      <a:pt x="11" y="27"/>
                      <a:pt x="13" y="25"/>
                      <a:pt x="13" y="23"/>
                    </a:cubicBezTo>
                    <a:cubicBezTo>
                      <a:pt x="13" y="20"/>
                      <a:pt x="12" y="18"/>
                      <a:pt x="8" y="16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4" y="0"/>
                      <a:pt x="9" y="1"/>
                    </a:cubicBezTo>
                    <a:cubicBezTo>
                      <a:pt x="12" y="1"/>
                      <a:pt x="14" y="2"/>
                      <a:pt x="16" y="3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2" y="4"/>
                      <a:pt x="9" y="4"/>
                    </a:cubicBezTo>
                    <a:cubicBezTo>
                      <a:pt x="5" y="3"/>
                      <a:pt x="4" y="5"/>
                      <a:pt x="4" y="7"/>
                    </a:cubicBezTo>
                    <a:cubicBezTo>
                      <a:pt x="4" y="10"/>
                      <a:pt x="6" y="11"/>
                      <a:pt x="10" y="13"/>
                    </a:cubicBezTo>
                    <a:cubicBezTo>
                      <a:pt x="14" y="16"/>
                      <a:pt x="17" y="19"/>
                      <a:pt x="17" y="23"/>
                    </a:cubicBezTo>
                    <a:cubicBezTo>
                      <a:pt x="17" y="27"/>
                      <a:pt x="13" y="30"/>
                      <a:pt x="7" y="29"/>
                    </a:cubicBezTo>
                    <a:cubicBezTo>
                      <a:pt x="4" y="29"/>
                      <a:pt x="1" y="27"/>
                      <a:pt x="0" y="26"/>
                    </a:cubicBez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356" name="Group 70"/>
            <p:cNvGrpSpPr>
              <a:grpSpLocks/>
            </p:cNvGrpSpPr>
            <p:nvPr/>
          </p:nvGrpSpPr>
          <p:grpSpPr bwMode="auto">
            <a:xfrm>
              <a:off x="4718" y="3278"/>
              <a:ext cx="372" cy="694"/>
              <a:chOff x="5183" y="1085"/>
              <a:chExt cx="356" cy="662"/>
            </a:xfrm>
          </p:grpSpPr>
          <p:sp>
            <p:nvSpPr>
              <p:cNvPr id="385" name="Freeform 71"/>
              <p:cNvSpPr>
                <a:spLocks/>
              </p:cNvSpPr>
              <p:nvPr/>
            </p:nvSpPr>
            <p:spPr bwMode="auto">
              <a:xfrm>
                <a:off x="5193" y="1102"/>
                <a:ext cx="316" cy="635"/>
              </a:xfrm>
              <a:custGeom>
                <a:avLst/>
                <a:gdLst>
                  <a:gd name="T0" fmla="*/ 316 w 316"/>
                  <a:gd name="T1" fmla="*/ 54 h 635"/>
                  <a:gd name="T2" fmla="*/ 306 w 316"/>
                  <a:gd name="T3" fmla="*/ 635 h 635"/>
                  <a:gd name="T4" fmla="*/ 0 w 316"/>
                  <a:gd name="T5" fmla="*/ 581 h 635"/>
                  <a:gd name="T6" fmla="*/ 9 w 316"/>
                  <a:gd name="T7" fmla="*/ 0 h 635"/>
                  <a:gd name="T8" fmla="*/ 316 w 316"/>
                  <a:gd name="T9" fmla="*/ 54 h 6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6"/>
                  <a:gd name="T16" fmla="*/ 0 h 635"/>
                  <a:gd name="T17" fmla="*/ 316 w 316"/>
                  <a:gd name="T18" fmla="*/ 635 h 6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6" h="635">
                    <a:moveTo>
                      <a:pt x="316" y="54"/>
                    </a:moveTo>
                    <a:lnTo>
                      <a:pt x="306" y="635"/>
                    </a:lnTo>
                    <a:lnTo>
                      <a:pt x="0" y="581"/>
                    </a:lnTo>
                    <a:lnTo>
                      <a:pt x="9" y="0"/>
                    </a:lnTo>
                    <a:lnTo>
                      <a:pt x="316" y="5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86" name="Freeform 72"/>
              <p:cNvSpPr>
                <a:spLocks/>
              </p:cNvSpPr>
              <p:nvPr/>
            </p:nvSpPr>
            <p:spPr bwMode="auto">
              <a:xfrm>
                <a:off x="5499" y="1151"/>
                <a:ext cx="31" cy="586"/>
              </a:xfrm>
              <a:custGeom>
                <a:avLst/>
                <a:gdLst>
                  <a:gd name="T0" fmla="*/ 10 w 31"/>
                  <a:gd name="T1" fmla="*/ 5 h 586"/>
                  <a:gd name="T2" fmla="*/ 31 w 31"/>
                  <a:gd name="T3" fmla="*/ 0 h 586"/>
                  <a:gd name="T4" fmla="*/ 21 w 31"/>
                  <a:gd name="T5" fmla="*/ 579 h 586"/>
                  <a:gd name="T6" fmla="*/ 0 w 31"/>
                  <a:gd name="T7" fmla="*/ 586 h 586"/>
                  <a:gd name="T8" fmla="*/ 10 w 31"/>
                  <a:gd name="T9" fmla="*/ 5 h 5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586"/>
                  <a:gd name="T17" fmla="*/ 31 w 31"/>
                  <a:gd name="T18" fmla="*/ 586 h 5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586">
                    <a:moveTo>
                      <a:pt x="10" y="5"/>
                    </a:moveTo>
                    <a:lnTo>
                      <a:pt x="31" y="0"/>
                    </a:lnTo>
                    <a:lnTo>
                      <a:pt x="21" y="579"/>
                    </a:lnTo>
                    <a:lnTo>
                      <a:pt x="0" y="586"/>
                    </a:lnTo>
                    <a:lnTo>
                      <a:pt x="10" y="5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87" name="Freeform 73"/>
              <p:cNvSpPr>
                <a:spLocks/>
              </p:cNvSpPr>
              <p:nvPr/>
            </p:nvSpPr>
            <p:spPr bwMode="auto">
              <a:xfrm>
                <a:off x="5202" y="1095"/>
                <a:ext cx="328" cy="61"/>
              </a:xfrm>
              <a:custGeom>
                <a:avLst/>
                <a:gdLst>
                  <a:gd name="T0" fmla="*/ 0 w 328"/>
                  <a:gd name="T1" fmla="*/ 7 h 61"/>
                  <a:gd name="T2" fmla="*/ 21 w 328"/>
                  <a:gd name="T3" fmla="*/ 0 h 61"/>
                  <a:gd name="T4" fmla="*/ 328 w 328"/>
                  <a:gd name="T5" fmla="*/ 56 h 61"/>
                  <a:gd name="T6" fmla="*/ 307 w 328"/>
                  <a:gd name="T7" fmla="*/ 61 h 61"/>
                  <a:gd name="T8" fmla="*/ 0 w 328"/>
                  <a:gd name="T9" fmla="*/ 7 h 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61"/>
                  <a:gd name="T17" fmla="*/ 328 w 328"/>
                  <a:gd name="T18" fmla="*/ 61 h 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61">
                    <a:moveTo>
                      <a:pt x="0" y="7"/>
                    </a:moveTo>
                    <a:lnTo>
                      <a:pt x="21" y="0"/>
                    </a:lnTo>
                    <a:lnTo>
                      <a:pt x="328" y="56"/>
                    </a:lnTo>
                    <a:lnTo>
                      <a:pt x="307" y="61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88" name="Freeform 74"/>
              <p:cNvSpPr>
                <a:spLocks noEditPoints="1"/>
              </p:cNvSpPr>
              <p:nvPr/>
            </p:nvSpPr>
            <p:spPr bwMode="auto">
              <a:xfrm>
                <a:off x="5183" y="1085"/>
                <a:ext cx="356" cy="662"/>
              </a:xfrm>
              <a:custGeom>
                <a:avLst/>
                <a:gdLst>
                  <a:gd name="T0" fmla="*/ 211756 w 151"/>
                  <a:gd name="T1" fmla="*/ 0 h 280"/>
                  <a:gd name="T2" fmla="*/ 202491 w 151"/>
                  <a:gd name="T3" fmla="*/ 11526 h 280"/>
                  <a:gd name="T4" fmla="*/ 89818 w 151"/>
                  <a:gd name="T5" fmla="*/ 39302 h 280"/>
                  <a:gd name="T6" fmla="*/ 47702 w 151"/>
                  <a:gd name="T7" fmla="*/ 92921 h 280"/>
                  <a:gd name="T8" fmla="*/ 0 w 151"/>
                  <a:gd name="T9" fmla="*/ 3263873 h 280"/>
                  <a:gd name="T10" fmla="*/ 38097 w 151"/>
                  <a:gd name="T11" fmla="*/ 3316490 h 280"/>
                  <a:gd name="T12" fmla="*/ 1665627 w 151"/>
                  <a:gd name="T13" fmla="*/ 3612579 h 280"/>
                  <a:gd name="T14" fmla="*/ 1676255 w 151"/>
                  <a:gd name="T15" fmla="*/ 3612579 h 280"/>
                  <a:gd name="T16" fmla="*/ 1687527 w 151"/>
                  <a:gd name="T17" fmla="*/ 3612579 h 280"/>
                  <a:gd name="T18" fmla="*/ 1798484 w 151"/>
                  <a:gd name="T19" fmla="*/ 3575339 h 280"/>
                  <a:gd name="T20" fmla="*/ 1841227 w 151"/>
                  <a:gd name="T21" fmla="*/ 3520809 h 280"/>
                  <a:gd name="T22" fmla="*/ 1887983 w 151"/>
                  <a:gd name="T23" fmla="*/ 360149 h 280"/>
                  <a:gd name="T24" fmla="*/ 1851921 w 151"/>
                  <a:gd name="T25" fmla="*/ 311462 h 280"/>
                  <a:gd name="T26" fmla="*/ 222222 w 151"/>
                  <a:gd name="T27" fmla="*/ 0 h 280"/>
                  <a:gd name="T28" fmla="*/ 211756 w 151"/>
                  <a:gd name="T29" fmla="*/ 0 h 280"/>
                  <a:gd name="T30" fmla="*/ 47702 w 151"/>
                  <a:gd name="T31" fmla="*/ 3263873 h 280"/>
                  <a:gd name="T32" fmla="*/ 101179 w 151"/>
                  <a:gd name="T33" fmla="*/ 92921 h 280"/>
                  <a:gd name="T34" fmla="*/ 211756 w 151"/>
                  <a:gd name="T35" fmla="*/ 48737 h 280"/>
                  <a:gd name="T36" fmla="*/ 1841227 w 151"/>
                  <a:gd name="T37" fmla="*/ 360149 h 280"/>
                  <a:gd name="T38" fmla="*/ 1841227 w 151"/>
                  <a:gd name="T39" fmla="*/ 360149 h 280"/>
                  <a:gd name="T40" fmla="*/ 1841227 w 151"/>
                  <a:gd name="T41" fmla="*/ 360149 h 280"/>
                  <a:gd name="T42" fmla="*/ 1788723 w 151"/>
                  <a:gd name="T43" fmla="*/ 3520809 h 280"/>
                  <a:gd name="T44" fmla="*/ 1676255 w 151"/>
                  <a:gd name="T45" fmla="*/ 3563813 h 280"/>
                  <a:gd name="T46" fmla="*/ 47702 w 151"/>
                  <a:gd name="T47" fmla="*/ 3263873 h 280"/>
                  <a:gd name="T48" fmla="*/ 47702 w 151"/>
                  <a:gd name="T49" fmla="*/ 3263873 h 28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51"/>
                  <a:gd name="T76" fmla="*/ 0 h 280"/>
                  <a:gd name="T77" fmla="*/ 151 w 151"/>
                  <a:gd name="T78" fmla="*/ 280 h 28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51" h="280">
                    <a:moveTo>
                      <a:pt x="17" y="0"/>
                    </a:moveTo>
                    <a:cubicBezTo>
                      <a:pt x="17" y="0"/>
                      <a:pt x="17" y="0"/>
                      <a:pt x="16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5"/>
                      <a:pt x="4" y="7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255"/>
                      <a:pt x="1" y="256"/>
                      <a:pt x="3" y="257"/>
                    </a:cubicBezTo>
                    <a:cubicBezTo>
                      <a:pt x="133" y="280"/>
                      <a:pt x="133" y="280"/>
                      <a:pt x="133" y="280"/>
                    </a:cubicBezTo>
                    <a:cubicBezTo>
                      <a:pt x="133" y="280"/>
                      <a:pt x="134" y="280"/>
                      <a:pt x="134" y="280"/>
                    </a:cubicBezTo>
                    <a:cubicBezTo>
                      <a:pt x="134" y="280"/>
                      <a:pt x="135" y="280"/>
                      <a:pt x="135" y="280"/>
                    </a:cubicBezTo>
                    <a:cubicBezTo>
                      <a:pt x="144" y="277"/>
                      <a:pt x="144" y="277"/>
                      <a:pt x="144" y="277"/>
                    </a:cubicBezTo>
                    <a:cubicBezTo>
                      <a:pt x="146" y="277"/>
                      <a:pt x="147" y="275"/>
                      <a:pt x="147" y="273"/>
                    </a:cubicBezTo>
                    <a:cubicBezTo>
                      <a:pt x="151" y="28"/>
                      <a:pt x="151" y="28"/>
                      <a:pt x="151" y="28"/>
                    </a:cubicBezTo>
                    <a:cubicBezTo>
                      <a:pt x="151" y="26"/>
                      <a:pt x="150" y="24"/>
                      <a:pt x="148" y="2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7" y="0"/>
                    </a:cubicBezTo>
                    <a:close/>
                    <a:moveTo>
                      <a:pt x="4" y="253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3" y="273"/>
                      <a:pt x="143" y="273"/>
                      <a:pt x="143" y="273"/>
                    </a:cubicBezTo>
                    <a:cubicBezTo>
                      <a:pt x="134" y="276"/>
                      <a:pt x="134" y="276"/>
                      <a:pt x="134" y="276"/>
                    </a:cubicBezTo>
                    <a:cubicBezTo>
                      <a:pt x="4" y="253"/>
                      <a:pt x="4" y="253"/>
                      <a:pt x="4" y="253"/>
                    </a:cubicBezTo>
                    <a:cubicBezTo>
                      <a:pt x="4" y="253"/>
                      <a:pt x="4" y="253"/>
                      <a:pt x="4" y="253"/>
                    </a:cubicBezTo>
                    <a:close/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89" name="Freeform 75"/>
              <p:cNvSpPr>
                <a:spLocks/>
              </p:cNvSpPr>
              <p:nvPr/>
            </p:nvSpPr>
            <p:spPr bwMode="auto">
              <a:xfrm>
                <a:off x="5251" y="1144"/>
                <a:ext cx="218" cy="265"/>
              </a:xfrm>
              <a:custGeom>
                <a:avLst/>
                <a:gdLst>
                  <a:gd name="T0" fmla="*/ 1217672 w 92"/>
                  <a:gd name="T1" fmla="*/ 350768 h 112"/>
                  <a:gd name="T2" fmla="*/ 1083495 w 92"/>
                  <a:gd name="T3" fmla="*/ 181750 h 112"/>
                  <a:gd name="T4" fmla="*/ 65514 w 92"/>
                  <a:gd name="T5" fmla="*/ 11565 h 112"/>
                  <a:gd name="T6" fmla="*/ 11668 w 92"/>
                  <a:gd name="T7" fmla="*/ 11565 h 112"/>
                  <a:gd name="T8" fmla="*/ 0 w 92"/>
                  <a:gd name="T9" fmla="*/ 1264197 h 112"/>
                  <a:gd name="T10" fmla="*/ 1189519 w 92"/>
                  <a:gd name="T11" fmla="*/ 1457505 h 112"/>
                  <a:gd name="T12" fmla="*/ 1205500 w 92"/>
                  <a:gd name="T13" fmla="*/ 1417331 h 112"/>
                  <a:gd name="T14" fmla="*/ 1217672 w 92"/>
                  <a:gd name="T15" fmla="*/ 350768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12"/>
                  <a:gd name="T26" fmla="*/ 92 w 92"/>
                  <a:gd name="T27" fmla="*/ 112 h 1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12">
                    <a:moveTo>
                      <a:pt x="92" y="27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90" y="112"/>
                      <a:pt x="90" y="112"/>
                      <a:pt x="90" y="112"/>
                    </a:cubicBezTo>
                    <a:cubicBezTo>
                      <a:pt x="91" y="111"/>
                      <a:pt x="91" y="110"/>
                      <a:pt x="91" y="109"/>
                    </a:cubicBez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F6880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90" name="Freeform 76"/>
              <p:cNvSpPr>
                <a:spLocks/>
              </p:cNvSpPr>
              <p:nvPr/>
            </p:nvSpPr>
            <p:spPr bwMode="auto">
              <a:xfrm>
                <a:off x="5235" y="1144"/>
                <a:ext cx="229" cy="279"/>
              </a:xfrm>
              <a:custGeom>
                <a:avLst/>
                <a:gdLst>
                  <a:gd name="T0" fmla="*/ 90715 w 97"/>
                  <a:gd name="T1" fmla="*/ 1124167 h 118"/>
                  <a:gd name="T2" fmla="*/ 102174 w 97"/>
                  <a:gd name="T3" fmla="*/ 115352 h 118"/>
                  <a:gd name="T4" fmla="*/ 102174 w 97"/>
                  <a:gd name="T5" fmla="*/ 76042 h 118"/>
                  <a:gd name="T6" fmla="*/ 165883 w 97"/>
                  <a:gd name="T7" fmla="*/ 11526 h 118"/>
                  <a:gd name="T8" fmla="*/ 102174 w 97"/>
                  <a:gd name="T9" fmla="*/ 11526 h 118"/>
                  <a:gd name="T10" fmla="*/ 11436 w 97"/>
                  <a:gd name="T11" fmla="*/ 115352 h 118"/>
                  <a:gd name="T12" fmla="*/ 11436 w 97"/>
                  <a:gd name="T13" fmla="*/ 927737 h 118"/>
                  <a:gd name="T14" fmla="*/ 0 w 97"/>
                  <a:gd name="T15" fmla="*/ 1173233 h 118"/>
                  <a:gd name="T16" fmla="*/ 130410 w 97"/>
                  <a:gd name="T17" fmla="*/ 1332247 h 118"/>
                  <a:gd name="T18" fmla="*/ 624164 w 97"/>
                  <a:gd name="T19" fmla="*/ 1420252 h 118"/>
                  <a:gd name="T20" fmla="*/ 1118304 w 97"/>
                  <a:gd name="T21" fmla="*/ 1512696 h 118"/>
                  <a:gd name="T22" fmla="*/ 1232327 w 97"/>
                  <a:gd name="T23" fmla="*/ 1447504 h 118"/>
                  <a:gd name="T24" fmla="*/ 204308 w 97"/>
                  <a:gd name="T25" fmla="*/ 1267741 h 118"/>
                  <a:gd name="T26" fmla="*/ 114094 w 97"/>
                  <a:gd name="T27" fmla="*/ 1228640 h 118"/>
                  <a:gd name="T28" fmla="*/ 90715 w 97"/>
                  <a:gd name="T29" fmla="*/ 1124167 h 11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18"/>
                  <a:gd name="T47" fmla="*/ 97 w 97"/>
                  <a:gd name="T48" fmla="*/ 118 h 11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18">
                    <a:moveTo>
                      <a:pt x="7" y="87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3" y="1"/>
                      <a:pt x="13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4" y="102"/>
                      <a:pt x="10" y="103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92" y="118"/>
                      <a:pt x="96" y="116"/>
                      <a:pt x="97" y="112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98"/>
                      <a:pt x="12" y="98"/>
                      <a:pt x="9" y="95"/>
                    </a:cubicBezTo>
                    <a:cubicBezTo>
                      <a:pt x="6" y="92"/>
                      <a:pt x="7" y="87"/>
                      <a:pt x="7" y="87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91" name="Freeform 77"/>
              <p:cNvSpPr>
                <a:spLocks/>
              </p:cNvSpPr>
              <p:nvPr/>
            </p:nvSpPr>
            <p:spPr bwMode="auto">
              <a:xfrm>
                <a:off x="5251" y="1404"/>
                <a:ext cx="218" cy="265"/>
              </a:xfrm>
              <a:custGeom>
                <a:avLst/>
                <a:gdLst>
                  <a:gd name="T0" fmla="*/ 1217672 w 92"/>
                  <a:gd name="T1" fmla="*/ 350768 h 112"/>
                  <a:gd name="T2" fmla="*/ 1083495 w 92"/>
                  <a:gd name="T3" fmla="*/ 181750 h 112"/>
                  <a:gd name="T4" fmla="*/ 65514 w 92"/>
                  <a:gd name="T5" fmla="*/ 11565 h 112"/>
                  <a:gd name="T6" fmla="*/ 11668 w 92"/>
                  <a:gd name="T7" fmla="*/ 11565 h 112"/>
                  <a:gd name="T8" fmla="*/ 0 w 92"/>
                  <a:gd name="T9" fmla="*/ 1248408 h 112"/>
                  <a:gd name="T10" fmla="*/ 1189519 w 92"/>
                  <a:gd name="T11" fmla="*/ 1457505 h 112"/>
                  <a:gd name="T12" fmla="*/ 1205500 w 92"/>
                  <a:gd name="T13" fmla="*/ 1417331 h 112"/>
                  <a:gd name="T14" fmla="*/ 1217672 w 92"/>
                  <a:gd name="T15" fmla="*/ 350768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12"/>
                  <a:gd name="T26" fmla="*/ 92 w 92"/>
                  <a:gd name="T27" fmla="*/ 112 h 1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12">
                    <a:moveTo>
                      <a:pt x="92" y="27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90" y="112"/>
                      <a:pt x="90" y="112"/>
                      <a:pt x="90" y="112"/>
                    </a:cubicBezTo>
                    <a:cubicBezTo>
                      <a:pt x="91" y="111"/>
                      <a:pt x="91" y="110"/>
                      <a:pt x="91" y="109"/>
                    </a:cubicBez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3569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92" name="Freeform 78"/>
              <p:cNvSpPr>
                <a:spLocks/>
              </p:cNvSpPr>
              <p:nvPr/>
            </p:nvSpPr>
            <p:spPr bwMode="auto">
              <a:xfrm>
                <a:off x="5235" y="1404"/>
                <a:ext cx="229" cy="279"/>
              </a:xfrm>
              <a:custGeom>
                <a:avLst/>
                <a:gdLst>
                  <a:gd name="T0" fmla="*/ 90715 w 97"/>
                  <a:gd name="T1" fmla="*/ 1124167 h 118"/>
                  <a:gd name="T2" fmla="*/ 102174 w 97"/>
                  <a:gd name="T3" fmla="*/ 115352 h 118"/>
                  <a:gd name="T4" fmla="*/ 102174 w 97"/>
                  <a:gd name="T5" fmla="*/ 76042 h 118"/>
                  <a:gd name="T6" fmla="*/ 165883 w 97"/>
                  <a:gd name="T7" fmla="*/ 11526 h 118"/>
                  <a:gd name="T8" fmla="*/ 102174 w 97"/>
                  <a:gd name="T9" fmla="*/ 11526 h 118"/>
                  <a:gd name="T10" fmla="*/ 11436 w 97"/>
                  <a:gd name="T11" fmla="*/ 115352 h 118"/>
                  <a:gd name="T12" fmla="*/ 11436 w 97"/>
                  <a:gd name="T13" fmla="*/ 927737 h 118"/>
                  <a:gd name="T14" fmla="*/ 0 w 97"/>
                  <a:gd name="T15" fmla="*/ 1173233 h 118"/>
                  <a:gd name="T16" fmla="*/ 130410 w 97"/>
                  <a:gd name="T17" fmla="*/ 1332247 h 118"/>
                  <a:gd name="T18" fmla="*/ 624164 w 97"/>
                  <a:gd name="T19" fmla="*/ 1420252 h 118"/>
                  <a:gd name="T20" fmla="*/ 1118304 w 97"/>
                  <a:gd name="T21" fmla="*/ 1512696 h 118"/>
                  <a:gd name="T22" fmla="*/ 1232327 w 97"/>
                  <a:gd name="T23" fmla="*/ 1447504 h 118"/>
                  <a:gd name="T24" fmla="*/ 204308 w 97"/>
                  <a:gd name="T25" fmla="*/ 1267741 h 118"/>
                  <a:gd name="T26" fmla="*/ 114094 w 97"/>
                  <a:gd name="T27" fmla="*/ 1228640 h 118"/>
                  <a:gd name="T28" fmla="*/ 90715 w 97"/>
                  <a:gd name="T29" fmla="*/ 1124167 h 11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18"/>
                  <a:gd name="T47" fmla="*/ 97 w 97"/>
                  <a:gd name="T48" fmla="*/ 118 h 11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18">
                    <a:moveTo>
                      <a:pt x="7" y="87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3" y="1"/>
                      <a:pt x="13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4" y="102"/>
                      <a:pt x="10" y="103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92" y="118"/>
                      <a:pt x="96" y="116"/>
                      <a:pt x="97" y="112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98"/>
                      <a:pt x="12" y="98"/>
                      <a:pt x="9" y="95"/>
                    </a:cubicBezTo>
                    <a:cubicBezTo>
                      <a:pt x="6" y="92"/>
                      <a:pt x="7" y="87"/>
                      <a:pt x="7" y="87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93" name="Freeform 79"/>
              <p:cNvSpPr>
                <a:spLocks noEditPoints="1"/>
              </p:cNvSpPr>
              <p:nvPr/>
            </p:nvSpPr>
            <p:spPr bwMode="auto">
              <a:xfrm>
                <a:off x="5280" y="1232"/>
                <a:ext cx="56" cy="71"/>
              </a:xfrm>
              <a:custGeom>
                <a:avLst/>
                <a:gdLst>
                  <a:gd name="T0" fmla="*/ 75677 w 24"/>
                  <a:gd name="T1" fmla="*/ 237083 h 30"/>
                  <a:gd name="T2" fmla="*/ 42952 w 24"/>
                  <a:gd name="T3" fmla="*/ 351403 h 30"/>
                  <a:gd name="T4" fmla="*/ 0 w 24"/>
                  <a:gd name="T5" fmla="*/ 342653 h 30"/>
                  <a:gd name="T6" fmla="*/ 110740 w 24"/>
                  <a:gd name="T7" fmla="*/ 0 h 30"/>
                  <a:gd name="T8" fmla="*/ 158172 w 24"/>
                  <a:gd name="T9" fmla="*/ 11573 h 30"/>
                  <a:gd name="T10" fmla="*/ 268847 w 24"/>
                  <a:gd name="T11" fmla="*/ 391646 h 30"/>
                  <a:gd name="T12" fmla="*/ 225960 w 24"/>
                  <a:gd name="T13" fmla="*/ 380075 h 30"/>
                  <a:gd name="T14" fmla="*/ 190631 w 24"/>
                  <a:gd name="T15" fmla="*/ 258665 h 30"/>
                  <a:gd name="T16" fmla="*/ 75677 w 24"/>
                  <a:gd name="T17" fmla="*/ 237083 h 30"/>
                  <a:gd name="T18" fmla="*/ 176580 w 24"/>
                  <a:gd name="T19" fmla="*/ 221546 h 30"/>
                  <a:gd name="T20" fmla="*/ 143173 w 24"/>
                  <a:gd name="T21" fmla="*/ 115988 h 30"/>
                  <a:gd name="T22" fmla="*/ 133628 w 24"/>
                  <a:gd name="T23" fmla="*/ 39554 h 30"/>
                  <a:gd name="T24" fmla="*/ 133628 w 24"/>
                  <a:gd name="T25" fmla="*/ 39554 h 30"/>
                  <a:gd name="T26" fmla="*/ 110740 w 24"/>
                  <a:gd name="T27" fmla="*/ 105291 h 30"/>
                  <a:gd name="T28" fmla="*/ 90410 w 24"/>
                  <a:gd name="T29" fmla="*/ 209604 h 30"/>
                  <a:gd name="T30" fmla="*/ 176580 w 24"/>
                  <a:gd name="T31" fmla="*/ 221546 h 3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4"/>
                  <a:gd name="T49" fmla="*/ 0 h 30"/>
                  <a:gd name="T50" fmla="*/ 24 w 24"/>
                  <a:gd name="T51" fmla="*/ 30 h 30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4" h="30">
                    <a:moveTo>
                      <a:pt x="7" y="18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17" y="20"/>
                      <a:pt x="17" y="20"/>
                      <a:pt x="17" y="20"/>
                    </a:cubicBezTo>
                    <a:lnTo>
                      <a:pt x="7" y="18"/>
                    </a:lnTo>
                    <a:close/>
                    <a:moveTo>
                      <a:pt x="16" y="17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3" y="7"/>
                      <a:pt x="12" y="5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5"/>
                      <a:pt x="11" y="7"/>
                      <a:pt x="10" y="8"/>
                    </a:cubicBezTo>
                    <a:cubicBezTo>
                      <a:pt x="8" y="16"/>
                      <a:pt x="8" y="16"/>
                      <a:pt x="8" y="16"/>
                    </a:cubicBezTo>
                    <a:lnTo>
                      <a:pt x="16" y="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94" name="Freeform 80"/>
              <p:cNvSpPr>
                <a:spLocks noEditPoints="1"/>
              </p:cNvSpPr>
              <p:nvPr/>
            </p:nvSpPr>
            <p:spPr bwMode="auto">
              <a:xfrm>
                <a:off x="5343" y="1258"/>
                <a:ext cx="45" cy="68"/>
              </a:xfrm>
              <a:custGeom>
                <a:avLst/>
                <a:gdLst>
                  <a:gd name="T0" fmla="*/ 0 w 19"/>
                  <a:gd name="T1" fmla="*/ 70471 h 29"/>
                  <a:gd name="T2" fmla="*/ 0 w 19"/>
                  <a:gd name="T3" fmla="*/ 0 h 29"/>
                  <a:gd name="T4" fmla="*/ 39709 w 19"/>
                  <a:gd name="T5" fmla="*/ 0 h 29"/>
                  <a:gd name="T6" fmla="*/ 49273 w 19"/>
                  <a:gd name="T7" fmla="*/ 44866 h 29"/>
                  <a:gd name="T8" fmla="*/ 49273 w 19"/>
                  <a:gd name="T9" fmla="*/ 44866 h 29"/>
                  <a:gd name="T10" fmla="*/ 145464 w 19"/>
                  <a:gd name="T11" fmla="*/ 10969 h 29"/>
                  <a:gd name="T12" fmla="*/ 250472 w 19"/>
                  <a:gd name="T13" fmla="*/ 150069 h 29"/>
                  <a:gd name="T14" fmla="*/ 133757 w 19"/>
                  <a:gd name="T15" fmla="*/ 261430 h 29"/>
                  <a:gd name="T16" fmla="*/ 49273 w 19"/>
                  <a:gd name="T17" fmla="*/ 210108 h 29"/>
                  <a:gd name="T18" fmla="*/ 49273 w 19"/>
                  <a:gd name="T19" fmla="*/ 210108 h 29"/>
                  <a:gd name="T20" fmla="*/ 49273 w 19"/>
                  <a:gd name="T21" fmla="*/ 341093 h 29"/>
                  <a:gd name="T22" fmla="*/ 0 w 19"/>
                  <a:gd name="T23" fmla="*/ 331592 h 29"/>
                  <a:gd name="T24" fmla="*/ 0 w 19"/>
                  <a:gd name="T25" fmla="*/ 70471 h 29"/>
                  <a:gd name="T26" fmla="*/ 49273 w 19"/>
                  <a:gd name="T27" fmla="*/ 141414 h 29"/>
                  <a:gd name="T28" fmla="*/ 49273 w 19"/>
                  <a:gd name="T29" fmla="*/ 165242 h 29"/>
                  <a:gd name="T30" fmla="*/ 133757 w 19"/>
                  <a:gd name="T31" fmla="*/ 227549 h 29"/>
                  <a:gd name="T32" fmla="*/ 210763 w 19"/>
                  <a:gd name="T33" fmla="*/ 141414 h 29"/>
                  <a:gd name="T34" fmla="*/ 133757 w 19"/>
                  <a:gd name="T35" fmla="*/ 44866 h 29"/>
                  <a:gd name="T36" fmla="*/ 49273 w 19"/>
                  <a:gd name="T37" fmla="*/ 81441 h 29"/>
                  <a:gd name="T38" fmla="*/ 49273 w 19"/>
                  <a:gd name="T39" fmla="*/ 105203 h 29"/>
                  <a:gd name="T40" fmla="*/ 49273 w 19"/>
                  <a:gd name="T41" fmla="*/ 141414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9"/>
                  <a:gd name="T64" fmla="*/ 0 h 29"/>
                  <a:gd name="T65" fmla="*/ 19 w 1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9" h="29">
                    <a:moveTo>
                      <a:pt x="0" y="6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2"/>
                      <a:pt x="8" y="1"/>
                      <a:pt x="11" y="1"/>
                    </a:cubicBezTo>
                    <a:cubicBezTo>
                      <a:pt x="16" y="2"/>
                      <a:pt x="19" y="7"/>
                      <a:pt x="19" y="13"/>
                    </a:cubicBezTo>
                    <a:cubicBezTo>
                      <a:pt x="19" y="20"/>
                      <a:pt x="15" y="23"/>
                      <a:pt x="10" y="22"/>
                    </a:cubicBezTo>
                    <a:cubicBezTo>
                      <a:pt x="8" y="22"/>
                      <a:pt x="5" y="20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6"/>
                    </a:lnTo>
                    <a:close/>
                    <a:moveTo>
                      <a:pt x="4" y="12"/>
                    </a:moveTo>
                    <a:cubicBezTo>
                      <a:pt x="4" y="13"/>
                      <a:pt x="4" y="13"/>
                      <a:pt x="4" y="14"/>
                    </a:cubicBezTo>
                    <a:cubicBezTo>
                      <a:pt x="5" y="16"/>
                      <a:pt x="7" y="19"/>
                      <a:pt x="10" y="19"/>
                    </a:cubicBezTo>
                    <a:cubicBezTo>
                      <a:pt x="13" y="20"/>
                      <a:pt x="16" y="17"/>
                      <a:pt x="16" y="12"/>
                    </a:cubicBezTo>
                    <a:cubicBezTo>
                      <a:pt x="16" y="8"/>
                      <a:pt x="14" y="5"/>
                      <a:pt x="10" y="4"/>
                    </a:cubicBezTo>
                    <a:cubicBezTo>
                      <a:pt x="7" y="3"/>
                      <a:pt x="5" y="5"/>
                      <a:pt x="4" y="7"/>
                    </a:cubicBezTo>
                    <a:cubicBezTo>
                      <a:pt x="4" y="8"/>
                      <a:pt x="4" y="8"/>
                      <a:pt x="4" y="9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95" name="Freeform 81"/>
              <p:cNvSpPr>
                <a:spLocks noEditPoints="1"/>
              </p:cNvSpPr>
              <p:nvPr/>
            </p:nvSpPr>
            <p:spPr bwMode="auto">
              <a:xfrm>
                <a:off x="5400" y="1267"/>
                <a:ext cx="45" cy="69"/>
              </a:xfrm>
              <a:custGeom>
                <a:avLst/>
                <a:gdLst>
                  <a:gd name="T0" fmla="*/ 0 w 19"/>
                  <a:gd name="T1" fmla="*/ 97614 h 29"/>
                  <a:gd name="T2" fmla="*/ 0 w 19"/>
                  <a:gd name="T3" fmla="*/ 0 h 29"/>
                  <a:gd name="T4" fmla="*/ 39709 w 19"/>
                  <a:gd name="T5" fmla="*/ 12501 h 29"/>
                  <a:gd name="T6" fmla="*/ 39709 w 19"/>
                  <a:gd name="T7" fmla="*/ 58778 h 29"/>
                  <a:gd name="T8" fmla="*/ 39709 w 19"/>
                  <a:gd name="T9" fmla="*/ 58778 h 29"/>
                  <a:gd name="T10" fmla="*/ 133757 w 19"/>
                  <a:gd name="T11" fmla="*/ 12501 h 29"/>
                  <a:gd name="T12" fmla="*/ 250472 w 19"/>
                  <a:gd name="T13" fmla="*/ 180885 h 29"/>
                  <a:gd name="T14" fmla="*/ 133757 w 19"/>
                  <a:gd name="T15" fmla="*/ 302955 h 29"/>
                  <a:gd name="T16" fmla="*/ 49273 w 19"/>
                  <a:gd name="T17" fmla="*/ 249497 h 29"/>
                  <a:gd name="T18" fmla="*/ 39709 w 19"/>
                  <a:gd name="T19" fmla="*/ 249497 h 29"/>
                  <a:gd name="T20" fmla="*/ 39709 w 19"/>
                  <a:gd name="T21" fmla="*/ 400638 h 29"/>
                  <a:gd name="T22" fmla="*/ 0 w 19"/>
                  <a:gd name="T23" fmla="*/ 388047 h 29"/>
                  <a:gd name="T24" fmla="*/ 0 w 19"/>
                  <a:gd name="T25" fmla="*/ 97614 h 29"/>
                  <a:gd name="T26" fmla="*/ 39709 w 19"/>
                  <a:gd name="T27" fmla="*/ 168384 h 29"/>
                  <a:gd name="T28" fmla="*/ 49273 w 19"/>
                  <a:gd name="T29" fmla="*/ 193062 h 29"/>
                  <a:gd name="T30" fmla="*/ 116699 w 19"/>
                  <a:gd name="T31" fmla="*/ 261995 h 29"/>
                  <a:gd name="T32" fmla="*/ 198898 w 19"/>
                  <a:gd name="T33" fmla="*/ 180885 h 29"/>
                  <a:gd name="T34" fmla="*/ 116699 w 19"/>
                  <a:gd name="T35" fmla="*/ 58778 h 29"/>
                  <a:gd name="T36" fmla="*/ 49273 w 19"/>
                  <a:gd name="T37" fmla="*/ 110114 h 29"/>
                  <a:gd name="T38" fmla="*/ 39709 w 19"/>
                  <a:gd name="T39" fmla="*/ 122075 h 29"/>
                  <a:gd name="T40" fmla="*/ 39709 w 19"/>
                  <a:gd name="T41" fmla="*/ 168384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9"/>
                  <a:gd name="T64" fmla="*/ 0 h 29"/>
                  <a:gd name="T65" fmla="*/ 19 w 1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9" h="29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2"/>
                      <a:pt x="7" y="1"/>
                      <a:pt x="10" y="1"/>
                    </a:cubicBezTo>
                    <a:cubicBezTo>
                      <a:pt x="15" y="2"/>
                      <a:pt x="19" y="7"/>
                      <a:pt x="19" y="13"/>
                    </a:cubicBezTo>
                    <a:cubicBezTo>
                      <a:pt x="19" y="20"/>
                      <a:pt x="14" y="23"/>
                      <a:pt x="10" y="22"/>
                    </a:cubicBezTo>
                    <a:cubicBezTo>
                      <a:pt x="7" y="22"/>
                      <a:pt x="5" y="20"/>
                      <a:pt x="4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7"/>
                    </a:lnTo>
                    <a:close/>
                    <a:moveTo>
                      <a:pt x="3" y="12"/>
                    </a:moveTo>
                    <a:cubicBezTo>
                      <a:pt x="3" y="13"/>
                      <a:pt x="4" y="14"/>
                      <a:pt x="4" y="14"/>
                    </a:cubicBezTo>
                    <a:cubicBezTo>
                      <a:pt x="4" y="17"/>
                      <a:pt x="7" y="19"/>
                      <a:pt x="9" y="19"/>
                    </a:cubicBezTo>
                    <a:cubicBezTo>
                      <a:pt x="13" y="20"/>
                      <a:pt x="15" y="17"/>
                      <a:pt x="15" y="13"/>
                    </a:cubicBezTo>
                    <a:cubicBezTo>
                      <a:pt x="15" y="9"/>
                      <a:pt x="13" y="5"/>
                      <a:pt x="9" y="4"/>
                    </a:cubicBezTo>
                    <a:cubicBezTo>
                      <a:pt x="7" y="4"/>
                      <a:pt x="4" y="5"/>
                      <a:pt x="4" y="8"/>
                    </a:cubicBezTo>
                    <a:cubicBezTo>
                      <a:pt x="4" y="8"/>
                      <a:pt x="3" y="9"/>
                      <a:pt x="3" y="9"/>
                    </a:cubicBezTo>
                    <a:lnTo>
                      <a:pt x="3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96" name="Freeform 82"/>
              <p:cNvSpPr>
                <a:spLocks noEditPoints="1"/>
              </p:cNvSpPr>
              <p:nvPr/>
            </p:nvSpPr>
            <p:spPr bwMode="auto">
              <a:xfrm>
                <a:off x="5301" y="1501"/>
                <a:ext cx="61" cy="73"/>
              </a:xfrm>
              <a:custGeom>
                <a:avLst/>
                <a:gdLst>
                  <a:gd name="T0" fmla="*/ 308381 w 26"/>
                  <a:gd name="T1" fmla="*/ 220474 h 31"/>
                  <a:gd name="T2" fmla="*/ 156948 w 26"/>
                  <a:gd name="T3" fmla="*/ 371401 h 31"/>
                  <a:gd name="T4" fmla="*/ 0 w 26"/>
                  <a:gd name="T5" fmla="*/ 173921 h 31"/>
                  <a:gd name="T6" fmla="*/ 156948 w 26"/>
                  <a:gd name="T7" fmla="*/ 11230 h 31"/>
                  <a:gd name="T8" fmla="*/ 308381 w 26"/>
                  <a:gd name="T9" fmla="*/ 220474 h 31"/>
                  <a:gd name="T10" fmla="*/ 44992 w 26"/>
                  <a:gd name="T11" fmla="*/ 173921 h 31"/>
                  <a:gd name="T12" fmla="*/ 156948 w 26"/>
                  <a:gd name="T13" fmla="*/ 336431 h 31"/>
                  <a:gd name="T14" fmla="*/ 262506 w 26"/>
                  <a:gd name="T15" fmla="*/ 208919 h 31"/>
                  <a:gd name="T16" fmla="*/ 156948 w 26"/>
                  <a:gd name="T17" fmla="*/ 46185 h 31"/>
                  <a:gd name="T18" fmla="*/ 44992 w 26"/>
                  <a:gd name="T19" fmla="*/ 173921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31"/>
                  <a:gd name="T32" fmla="*/ 26 w 26"/>
                  <a:gd name="T33" fmla="*/ 31 h 3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31">
                    <a:moveTo>
                      <a:pt x="26" y="18"/>
                    </a:moveTo>
                    <a:cubicBezTo>
                      <a:pt x="26" y="27"/>
                      <a:pt x="20" y="31"/>
                      <a:pt x="13" y="30"/>
                    </a:cubicBezTo>
                    <a:cubicBezTo>
                      <a:pt x="5" y="29"/>
                      <a:pt x="0" y="22"/>
                      <a:pt x="0" y="14"/>
                    </a:cubicBezTo>
                    <a:cubicBezTo>
                      <a:pt x="0" y="5"/>
                      <a:pt x="6" y="0"/>
                      <a:pt x="13" y="1"/>
                    </a:cubicBezTo>
                    <a:cubicBezTo>
                      <a:pt x="21" y="3"/>
                      <a:pt x="26" y="9"/>
                      <a:pt x="26" y="18"/>
                    </a:cubicBezTo>
                    <a:close/>
                    <a:moveTo>
                      <a:pt x="4" y="14"/>
                    </a:moveTo>
                    <a:cubicBezTo>
                      <a:pt x="4" y="20"/>
                      <a:pt x="7" y="26"/>
                      <a:pt x="13" y="27"/>
                    </a:cubicBezTo>
                    <a:cubicBezTo>
                      <a:pt x="19" y="28"/>
                      <a:pt x="22" y="24"/>
                      <a:pt x="22" y="17"/>
                    </a:cubicBezTo>
                    <a:cubicBezTo>
                      <a:pt x="22" y="12"/>
                      <a:pt x="19" y="5"/>
                      <a:pt x="13" y="4"/>
                    </a:cubicBezTo>
                    <a:cubicBezTo>
                      <a:pt x="7" y="3"/>
                      <a:pt x="4" y="8"/>
                      <a:pt x="4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97" name="Freeform 83"/>
              <p:cNvSpPr>
                <a:spLocks/>
              </p:cNvSpPr>
              <p:nvPr/>
            </p:nvSpPr>
            <p:spPr bwMode="auto">
              <a:xfrm>
                <a:off x="5369" y="1513"/>
                <a:ext cx="41" cy="71"/>
              </a:xfrm>
              <a:custGeom>
                <a:avLst/>
                <a:gdLst>
                  <a:gd name="T0" fmla="*/ 13803 w 17"/>
                  <a:gd name="T1" fmla="*/ 298193 h 30"/>
                  <a:gd name="T2" fmla="*/ 113336 w 17"/>
                  <a:gd name="T3" fmla="*/ 342653 h 30"/>
                  <a:gd name="T4" fmla="*/ 207438 w 17"/>
                  <a:gd name="T5" fmla="*/ 298193 h 30"/>
                  <a:gd name="T6" fmla="*/ 127139 w 17"/>
                  <a:gd name="T7" fmla="*/ 209604 h 30"/>
                  <a:gd name="T8" fmla="*/ 0 w 17"/>
                  <a:gd name="T9" fmla="*/ 93611 h 30"/>
                  <a:gd name="T10" fmla="*/ 146638 w 17"/>
                  <a:gd name="T11" fmla="*/ 11573 h 30"/>
                  <a:gd name="T12" fmla="*/ 259566 w 17"/>
                  <a:gd name="T13" fmla="*/ 39554 h 30"/>
                  <a:gd name="T14" fmla="*/ 240040 w 17"/>
                  <a:gd name="T15" fmla="*/ 76992 h 30"/>
                  <a:gd name="T16" fmla="*/ 146638 w 17"/>
                  <a:gd name="T17" fmla="*/ 49009 h 30"/>
                  <a:gd name="T18" fmla="*/ 66524 w 17"/>
                  <a:gd name="T19" fmla="*/ 93611 h 30"/>
                  <a:gd name="T20" fmla="*/ 160440 w 17"/>
                  <a:gd name="T21" fmla="*/ 170099 h 30"/>
                  <a:gd name="T22" fmla="*/ 273340 w 17"/>
                  <a:gd name="T23" fmla="*/ 298193 h 30"/>
                  <a:gd name="T24" fmla="*/ 113336 w 17"/>
                  <a:gd name="T25" fmla="*/ 380075 h 30"/>
                  <a:gd name="T26" fmla="*/ 0 w 17"/>
                  <a:gd name="T27" fmla="*/ 342653 h 30"/>
                  <a:gd name="T28" fmla="*/ 13803 w 17"/>
                  <a:gd name="T29" fmla="*/ 298193 h 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"/>
                  <a:gd name="T46" fmla="*/ 0 h 30"/>
                  <a:gd name="T47" fmla="*/ 17 w 17"/>
                  <a:gd name="T48" fmla="*/ 30 h 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" h="30">
                    <a:moveTo>
                      <a:pt x="1" y="23"/>
                    </a:moveTo>
                    <a:cubicBezTo>
                      <a:pt x="2" y="25"/>
                      <a:pt x="5" y="26"/>
                      <a:pt x="7" y="26"/>
                    </a:cubicBezTo>
                    <a:cubicBezTo>
                      <a:pt x="11" y="27"/>
                      <a:pt x="13" y="25"/>
                      <a:pt x="13" y="23"/>
                    </a:cubicBezTo>
                    <a:cubicBezTo>
                      <a:pt x="13" y="20"/>
                      <a:pt x="12" y="18"/>
                      <a:pt x="8" y="16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4" y="0"/>
                      <a:pt x="9" y="1"/>
                    </a:cubicBezTo>
                    <a:cubicBezTo>
                      <a:pt x="12" y="1"/>
                      <a:pt x="14" y="2"/>
                      <a:pt x="16" y="3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2" y="4"/>
                      <a:pt x="9" y="4"/>
                    </a:cubicBezTo>
                    <a:cubicBezTo>
                      <a:pt x="5" y="3"/>
                      <a:pt x="4" y="5"/>
                      <a:pt x="4" y="7"/>
                    </a:cubicBezTo>
                    <a:cubicBezTo>
                      <a:pt x="4" y="10"/>
                      <a:pt x="6" y="11"/>
                      <a:pt x="10" y="13"/>
                    </a:cubicBezTo>
                    <a:cubicBezTo>
                      <a:pt x="14" y="16"/>
                      <a:pt x="17" y="19"/>
                      <a:pt x="17" y="23"/>
                    </a:cubicBezTo>
                    <a:cubicBezTo>
                      <a:pt x="17" y="27"/>
                      <a:pt x="13" y="30"/>
                      <a:pt x="7" y="29"/>
                    </a:cubicBezTo>
                    <a:cubicBezTo>
                      <a:pt x="4" y="29"/>
                      <a:pt x="1" y="27"/>
                      <a:pt x="0" y="26"/>
                    </a:cubicBez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357" name="Group 84"/>
            <p:cNvGrpSpPr>
              <a:grpSpLocks/>
            </p:cNvGrpSpPr>
            <p:nvPr/>
          </p:nvGrpSpPr>
          <p:grpSpPr bwMode="auto">
            <a:xfrm>
              <a:off x="4574" y="3326"/>
              <a:ext cx="372" cy="694"/>
              <a:chOff x="5183" y="1085"/>
              <a:chExt cx="356" cy="662"/>
            </a:xfrm>
          </p:grpSpPr>
          <p:sp>
            <p:nvSpPr>
              <p:cNvPr id="372" name="Freeform 85"/>
              <p:cNvSpPr>
                <a:spLocks/>
              </p:cNvSpPr>
              <p:nvPr/>
            </p:nvSpPr>
            <p:spPr bwMode="auto">
              <a:xfrm>
                <a:off x="5193" y="1102"/>
                <a:ext cx="316" cy="635"/>
              </a:xfrm>
              <a:custGeom>
                <a:avLst/>
                <a:gdLst>
                  <a:gd name="T0" fmla="*/ 316 w 316"/>
                  <a:gd name="T1" fmla="*/ 54 h 635"/>
                  <a:gd name="T2" fmla="*/ 306 w 316"/>
                  <a:gd name="T3" fmla="*/ 635 h 635"/>
                  <a:gd name="T4" fmla="*/ 0 w 316"/>
                  <a:gd name="T5" fmla="*/ 581 h 635"/>
                  <a:gd name="T6" fmla="*/ 9 w 316"/>
                  <a:gd name="T7" fmla="*/ 0 h 635"/>
                  <a:gd name="T8" fmla="*/ 316 w 316"/>
                  <a:gd name="T9" fmla="*/ 54 h 6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6"/>
                  <a:gd name="T16" fmla="*/ 0 h 635"/>
                  <a:gd name="T17" fmla="*/ 316 w 316"/>
                  <a:gd name="T18" fmla="*/ 635 h 6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6" h="635">
                    <a:moveTo>
                      <a:pt x="316" y="54"/>
                    </a:moveTo>
                    <a:lnTo>
                      <a:pt x="306" y="635"/>
                    </a:lnTo>
                    <a:lnTo>
                      <a:pt x="0" y="581"/>
                    </a:lnTo>
                    <a:lnTo>
                      <a:pt x="9" y="0"/>
                    </a:lnTo>
                    <a:lnTo>
                      <a:pt x="316" y="5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73" name="Freeform 86"/>
              <p:cNvSpPr>
                <a:spLocks/>
              </p:cNvSpPr>
              <p:nvPr/>
            </p:nvSpPr>
            <p:spPr bwMode="auto">
              <a:xfrm>
                <a:off x="5499" y="1151"/>
                <a:ext cx="31" cy="586"/>
              </a:xfrm>
              <a:custGeom>
                <a:avLst/>
                <a:gdLst>
                  <a:gd name="T0" fmla="*/ 10 w 31"/>
                  <a:gd name="T1" fmla="*/ 5 h 586"/>
                  <a:gd name="T2" fmla="*/ 31 w 31"/>
                  <a:gd name="T3" fmla="*/ 0 h 586"/>
                  <a:gd name="T4" fmla="*/ 21 w 31"/>
                  <a:gd name="T5" fmla="*/ 579 h 586"/>
                  <a:gd name="T6" fmla="*/ 0 w 31"/>
                  <a:gd name="T7" fmla="*/ 586 h 586"/>
                  <a:gd name="T8" fmla="*/ 10 w 31"/>
                  <a:gd name="T9" fmla="*/ 5 h 5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586"/>
                  <a:gd name="T17" fmla="*/ 31 w 31"/>
                  <a:gd name="T18" fmla="*/ 586 h 5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586">
                    <a:moveTo>
                      <a:pt x="10" y="5"/>
                    </a:moveTo>
                    <a:lnTo>
                      <a:pt x="31" y="0"/>
                    </a:lnTo>
                    <a:lnTo>
                      <a:pt x="21" y="579"/>
                    </a:lnTo>
                    <a:lnTo>
                      <a:pt x="0" y="586"/>
                    </a:lnTo>
                    <a:lnTo>
                      <a:pt x="10" y="5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74" name="Freeform 87"/>
              <p:cNvSpPr>
                <a:spLocks/>
              </p:cNvSpPr>
              <p:nvPr/>
            </p:nvSpPr>
            <p:spPr bwMode="auto">
              <a:xfrm>
                <a:off x="5202" y="1095"/>
                <a:ext cx="328" cy="61"/>
              </a:xfrm>
              <a:custGeom>
                <a:avLst/>
                <a:gdLst>
                  <a:gd name="T0" fmla="*/ 0 w 328"/>
                  <a:gd name="T1" fmla="*/ 7 h 61"/>
                  <a:gd name="T2" fmla="*/ 21 w 328"/>
                  <a:gd name="T3" fmla="*/ 0 h 61"/>
                  <a:gd name="T4" fmla="*/ 328 w 328"/>
                  <a:gd name="T5" fmla="*/ 56 h 61"/>
                  <a:gd name="T6" fmla="*/ 307 w 328"/>
                  <a:gd name="T7" fmla="*/ 61 h 61"/>
                  <a:gd name="T8" fmla="*/ 0 w 328"/>
                  <a:gd name="T9" fmla="*/ 7 h 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61"/>
                  <a:gd name="T17" fmla="*/ 328 w 328"/>
                  <a:gd name="T18" fmla="*/ 61 h 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61">
                    <a:moveTo>
                      <a:pt x="0" y="7"/>
                    </a:moveTo>
                    <a:lnTo>
                      <a:pt x="21" y="0"/>
                    </a:lnTo>
                    <a:lnTo>
                      <a:pt x="328" y="56"/>
                    </a:lnTo>
                    <a:lnTo>
                      <a:pt x="307" y="61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75" name="Freeform 88"/>
              <p:cNvSpPr>
                <a:spLocks noEditPoints="1"/>
              </p:cNvSpPr>
              <p:nvPr/>
            </p:nvSpPr>
            <p:spPr bwMode="auto">
              <a:xfrm>
                <a:off x="5183" y="1085"/>
                <a:ext cx="356" cy="662"/>
              </a:xfrm>
              <a:custGeom>
                <a:avLst/>
                <a:gdLst>
                  <a:gd name="T0" fmla="*/ 211756 w 151"/>
                  <a:gd name="T1" fmla="*/ 0 h 280"/>
                  <a:gd name="T2" fmla="*/ 202491 w 151"/>
                  <a:gd name="T3" fmla="*/ 11526 h 280"/>
                  <a:gd name="T4" fmla="*/ 89818 w 151"/>
                  <a:gd name="T5" fmla="*/ 39302 h 280"/>
                  <a:gd name="T6" fmla="*/ 47702 w 151"/>
                  <a:gd name="T7" fmla="*/ 92921 h 280"/>
                  <a:gd name="T8" fmla="*/ 0 w 151"/>
                  <a:gd name="T9" fmla="*/ 3263873 h 280"/>
                  <a:gd name="T10" fmla="*/ 38097 w 151"/>
                  <a:gd name="T11" fmla="*/ 3316490 h 280"/>
                  <a:gd name="T12" fmla="*/ 1665627 w 151"/>
                  <a:gd name="T13" fmla="*/ 3612579 h 280"/>
                  <a:gd name="T14" fmla="*/ 1676255 w 151"/>
                  <a:gd name="T15" fmla="*/ 3612579 h 280"/>
                  <a:gd name="T16" fmla="*/ 1687527 w 151"/>
                  <a:gd name="T17" fmla="*/ 3612579 h 280"/>
                  <a:gd name="T18" fmla="*/ 1798484 w 151"/>
                  <a:gd name="T19" fmla="*/ 3575339 h 280"/>
                  <a:gd name="T20" fmla="*/ 1841227 w 151"/>
                  <a:gd name="T21" fmla="*/ 3520809 h 280"/>
                  <a:gd name="T22" fmla="*/ 1887983 w 151"/>
                  <a:gd name="T23" fmla="*/ 360149 h 280"/>
                  <a:gd name="T24" fmla="*/ 1851921 w 151"/>
                  <a:gd name="T25" fmla="*/ 311462 h 280"/>
                  <a:gd name="T26" fmla="*/ 222222 w 151"/>
                  <a:gd name="T27" fmla="*/ 0 h 280"/>
                  <a:gd name="T28" fmla="*/ 211756 w 151"/>
                  <a:gd name="T29" fmla="*/ 0 h 280"/>
                  <a:gd name="T30" fmla="*/ 47702 w 151"/>
                  <a:gd name="T31" fmla="*/ 3263873 h 280"/>
                  <a:gd name="T32" fmla="*/ 101179 w 151"/>
                  <a:gd name="T33" fmla="*/ 92921 h 280"/>
                  <a:gd name="T34" fmla="*/ 211756 w 151"/>
                  <a:gd name="T35" fmla="*/ 48737 h 280"/>
                  <a:gd name="T36" fmla="*/ 1841227 w 151"/>
                  <a:gd name="T37" fmla="*/ 360149 h 280"/>
                  <a:gd name="T38" fmla="*/ 1841227 w 151"/>
                  <a:gd name="T39" fmla="*/ 360149 h 280"/>
                  <a:gd name="T40" fmla="*/ 1841227 w 151"/>
                  <a:gd name="T41" fmla="*/ 360149 h 280"/>
                  <a:gd name="T42" fmla="*/ 1788723 w 151"/>
                  <a:gd name="T43" fmla="*/ 3520809 h 280"/>
                  <a:gd name="T44" fmla="*/ 1676255 w 151"/>
                  <a:gd name="T45" fmla="*/ 3563813 h 280"/>
                  <a:gd name="T46" fmla="*/ 47702 w 151"/>
                  <a:gd name="T47" fmla="*/ 3263873 h 280"/>
                  <a:gd name="T48" fmla="*/ 47702 w 151"/>
                  <a:gd name="T49" fmla="*/ 3263873 h 28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51"/>
                  <a:gd name="T76" fmla="*/ 0 h 280"/>
                  <a:gd name="T77" fmla="*/ 151 w 151"/>
                  <a:gd name="T78" fmla="*/ 280 h 28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51" h="280">
                    <a:moveTo>
                      <a:pt x="17" y="0"/>
                    </a:moveTo>
                    <a:cubicBezTo>
                      <a:pt x="17" y="0"/>
                      <a:pt x="17" y="0"/>
                      <a:pt x="16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5"/>
                      <a:pt x="4" y="7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255"/>
                      <a:pt x="1" y="256"/>
                      <a:pt x="3" y="257"/>
                    </a:cubicBezTo>
                    <a:cubicBezTo>
                      <a:pt x="133" y="280"/>
                      <a:pt x="133" y="280"/>
                      <a:pt x="133" y="280"/>
                    </a:cubicBezTo>
                    <a:cubicBezTo>
                      <a:pt x="133" y="280"/>
                      <a:pt x="134" y="280"/>
                      <a:pt x="134" y="280"/>
                    </a:cubicBezTo>
                    <a:cubicBezTo>
                      <a:pt x="134" y="280"/>
                      <a:pt x="135" y="280"/>
                      <a:pt x="135" y="280"/>
                    </a:cubicBezTo>
                    <a:cubicBezTo>
                      <a:pt x="144" y="277"/>
                      <a:pt x="144" y="277"/>
                      <a:pt x="144" y="277"/>
                    </a:cubicBezTo>
                    <a:cubicBezTo>
                      <a:pt x="146" y="277"/>
                      <a:pt x="147" y="275"/>
                      <a:pt x="147" y="273"/>
                    </a:cubicBezTo>
                    <a:cubicBezTo>
                      <a:pt x="151" y="28"/>
                      <a:pt x="151" y="28"/>
                      <a:pt x="151" y="28"/>
                    </a:cubicBezTo>
                    <a:cubicBezTo>
                      <a:pt x="151" y="26"/>
                      <a:pt x="150" y="24"/>
                      <a:pt x="148" y="2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7" y="0"/>
                    </a:cubicBezTo>
                    <a:close/>
                    <a:moveTo>
                      <a:pt x="4" y="253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3" y="273"/>
                      <a:pt x="143" y="273"/>
                      <a:pt x="143" y="273"/>
                    </a:cubicBezTo>
                    <a:cubicBezTo>
                      <a:pt x="134" y="276"/>
                      <a:pt x="134" y="276"/>
                      <a:pt x="134" y="276"/>
                    </a:cubicBezTo>
                    <a:cubicBezTo>
                      <a:pt x="4" y="253"/>
                      <a:pt x="4" y="253"/>
                      <a:pt x="4" y="253"/>
                    </a:cubicBezTo>
                    <a:cubicBezTo>
                      <a:pt x="4" y="253"/>
                      <a:pt x="4" y="253"/>
                      <a:pt x="4" y="253"/>
                    </a:cubicBezTo>
                    <a:close/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76" name="Freeform 89"/>
              <p:cNvSpPr>
                <a:spLocks/>
              </p:cNvSpPr>
              <p:nvPr/>
            </p:nvSpPr>
            <p:spPr bwMode="auto">
              <a:xfrm>
                <a:off x="5251" y="1144"/>
                <a:ext cx="218" cy="265"/>
              </a:xfrm>
              <a:custGeom>
                <a:avLst/>
                <a:gdLst>
                  <a:gd name="T0" fmla="*/ 1217672 w 92"/>
                  <a:gd name="T1" fmla="*/ 350768 h 112"/>
                  <a:gd name="T2" fmla="*/ 1083495 w 92"/>
                  <a:gd name="T3" fmla="*/ 181750 h 112"/>
                  <a:gd name="T4" fmla="*/ 65514 w 92"/>
                  <a:gd name="T5" fmla="*/ 11565 h 112"/>
                  <a:gd name="T6" fmla="*/ 11668 w 92"/>
                  <a:gd name="T7" fmla="*/ 11565 h 112"/>
                  <a:gd name="T8" fmla="*/ 0 w 92"/>
                  <a:gd name="T9" fmla="*/ 1264197 h 112"/>
                  <a:gd name="T10" fmla="*/ 1189519 w 92"/>
                  <a:gd name="T11" fmla="*/ 1457505 h 112"/>
                  <a:gd name="T12" fmla="*/ 1205500 w 92"/>
                  <a:gd name="T13" fmla="*/ 1417331 h 112"/>
                  <a:gd name="T14" fmla="*/ 1217672 w 92"/>
                  <a:gd name="T15" fmla="*/ 350768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12"/>
                  <a:gd name="T26" fmla="*/ 92 w 92"/>
                  <a:gd name="T27" fmla="*/ 112 h 1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12">
                    <a:moveTo>
                      <a:pt x="92" y="27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90" y="112"/>
                      <a:pt x="90" y="112"/>
                      <a:pt x="90" y="112"/>
                    </a:cubicBezTo>
                    <a:cubicBezTo>
                      <a:pt x="91" y="111"/>
                      <a:pt x="91" y="110"/>
                      <a:pt x="91" y="109"/>
                    </a:cubicBez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F6880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77" name="Freeform 90"/>
              <p:cNvSpPr>
                <a:spLocks/>
              </p:cNvSpPr>
              <p:nvPr/>
            </p:nvSpPr>
            <p:spPr bwMode="auto">
              <a:xfrm>
                <a:off x="5235" y="1144"/>
                <a:ext cx="229" cy="279"/>
              </a:xfrm>
              <a:custGeom>
                <a:avLst/>
                <a:gdLst>
                  <a:gd name="T0" fmla="*/ 90715 w 97"/>
                  <a:gd name="T1" fmla="*/ 1124167 h 118"/>
                  <a:gd name="T2" fmla="*/ 102174 w 97"/>
                  <a:gd name="T3" fmla="*/ 115352 h 118"/>
                  <a:gd name="T4" fmla="*/ 102174 w 97"/>
                  <a:gd name="T5" fmla="*/ 76042 h 118"/>
                  <a:gd name="T6" fmla="*/ 165883 w 97"/>
                  <a:gd name="T7" fmla="*/ 11526 h 118"/>
                  <a:gd name="T8" fmla="*/ 102174 w 97"/>
                  <a:gd name="T9" fmla="*/ 11526 h 118"/>
                  <a:gd name="T10" fmla="*/ 11436 w 97"/>
                  <a:gd name="T11" fmla="*/ 115352 h 118"/>
                  <a:gd name="T12" fmla="*/ 11436 w 97"/>
                  <a:gd name="T13" fmla="*/ 927737 h 118"/>
                  <a:gd name="T14" fmla="*/ 0 w 97"/>
                  <a:gd name="T15" fmla="*/ 1173233 h 118"/>
                  <a:gd name="T16" fmla="*/ 130410 w 97"/>
                  <a:gd name="T17" fmla="*/ 1332247 h 118"/>
                  <a:gd name="T18" fmla="*/ 624164 w 97"/>
                  <a:gd name="T19" fmla="*/ 1420252 h 118"/>
                  <a:gd name="T20" fmla="*/ 1118304 w 97"/>
                  <a:gd name="T21" fmla="*/ 1512696 h 118"/>
                  <a:gd name="T22" fmla="*/ 1232327 w 97"/>
                  <a:gd name="T23" fmla="*/ 1447504 h 118"/>
                  <a:gd name="T24" fmla="*/ 204308 w 97"/>
                  <a:gd name="T25" fmla="*/ 1267741 h 118"/>
                  <a:gd name="T26" fmla="*/ 114094 w 97"/>
                  <a:gd name="T27" fmla="*/ 1228640 h 118"/>
                  <a:gd name="T28" fmla="*/ 90715 w 97"/>
                  <a:gd name="T29" fmla="*/ 1124167 h 11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18"/>
                  <a:gd name="T47" fmla="*/ 97 w 97"/>
                  <a:gd name="T48" fmla="*/ 118 h 11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18">
                    <a:moveTo>
                      <a:pt x="7" y="87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3" y="1"/>
                      <a:pt x="13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4" y="102"/>
                      <a:pt x="10" y="103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92" y="118"/>
                      <a:pt x="96" y="116"/>
                      <a:pt x="97" y="112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98"/>
                      <a:pt x="12" y="98"/>
                      <a:pt x="9" y="95"/>
                    </a:cubicBezTo>
                    <a:cubicBezTo>
                      <a:pt x="6" y="92"/>
                      <a:pt x="7" y="87"/>
                      <a:pt x="7" y="87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78" name="Freeform 91"/>
              <p:cNvSpPr>
                <a:spLocks/>
              </p:cNvSpPr>
              <p:nvPr/>
            </p:nvSpPr>
            <p:spPr bwMode="auto">
              <a:xfrm>
                <a:off x="5251" y="1404"/>
                <a:ext cx="218" cy="265"/>
              </a:xfrm>
              <a:custGeom>
                <a:avLst/>
                <a:gdLst>
                  <a:gd name="T0" fmla="*/ 1217672 w 92"/>
                  <a:gd name="T1" fmla="*/ 350768 h 112"/>
                  <a:gd name="T2" fmla="*/ 1083495 w 92"/>
                  <a:gd name="T3" fmla="*/ 181750 h 112"/>
                  <a:gd name="T4" fmla="*/ 65514 w 92"/>
                  <a:gd name="T5" fmla="*/ 11565 h 112"/>
                  <a:gd name="T6" fmla="*/ 11668 w 92"/>
                  <a:gd name="T7" fmla="*/ 11565 h 112"/>
                  <a:gd name="T8" fmla="*/ 0 w 92"/>
                  <a:gd name="T9" fmla="*/ 1248408 h 112"/>
                  <a:gd name="T10" fmla="*/ 1189519 w 92"/>
                  <a:gd name="T11" fmla="*/ 1457505 h 112"/>
                  <a:gd name="T12" fmla="*/ 1205500 w 92"/>
                  <a:gd name="T13" fmla="*/ 1417331 h 112"/>
                  <a:gd name="T14" fmla="*/ 1217672 w 92"/>
                  <a:gd name="T15" fmla="*/ 350768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12"/>
                  <a:gd name="T26" fmla="*/ 92 w 92"/>
                  <a:gd name="T27" fmla="*/ 112 h 1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12">
                    <a:moveTo>
                      <a:pt x="92" y="27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90" y="112"/>
                      <a:pt x="90" y="112"/>
                      <a:pt x="90" y="112"/>
                    </a:cubicBezTo>
                    <a:cubicBezTo>
                      <a:pt x="91" y="111"/>
                      <a:pt x="91" y="110"/>
                      <a:pt x="91" y="109"/>
                    </a:cubicBez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3569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79" name="Freeform 92"/>
              <p:cNvSpPr>
                <a:spLocks/>
              </p:cNvSpPr>
              <p:nvPr/>
            </p:nvSpPr>
            <p:spPr bwMode="auto">
              <a:xfrm>
                <a:off x="5235" y="1404"/>
                <a:ext cx="229" cy="279"/>
              </a:xfrm>
              <a:custGeom>
                <a:avLst/>
                <a:gdLst>
                  <a:gd name="T0" fmla="*/ 90715 w 97"/>
                  <a:gd name="T1" fmla="*/ 1124167 h 118"/>
                  <a:gd name="T2" fmla="*/ 102174 w 97"/>
                  <a:gd name="T3" fmla="*/ 115352 h 118"/>
                  <a:gd name="T4" fmla="*/ 102174 w 97"/>
                  <a:gd name="T5" fmla="*/ 76042 h 118"/>
                  <a:gd name="T6" fmla="*/ 165883 w 97"/>
                  <a:gd name="T7" fmla="*/ 11526 h 118"/>
                  <a:gd name="T8" fmla="*/ 102174 w 97"/>
                  <a:gd name="T9" fmla="*/ 11526 h 118"/>
                  <a:gd name="T10" fmla="*/ 11436 w 97"/>
                  <a:gd name="T11" fmla="*/ 115352 h 118"/>
                  <a:gd name="T12" fmla="*/ 11436 w 97"/>
                  <a:gd name="T13" fmla="*/ 927737 h 118"/>
                  <a:gd name="T14" fmla="*/ 0 w 97"/>
                  <a:gd name="T15" fmla="*/ 1173233 h 118"/>
                  <a:gd name="T16" fmla="*/ 130410 w 97"/>
                  <a:gd name="T17" fmla="*/ 1332247 h 118"/>
                  <a:gd name="T18" fmla="*/ 624164 w 97"/>
                  <a:gd name="T19" fmla="*/ 1420252 h 118"/>
                  <a:gd name="T20" fmla="*/ 1118304 w 97"/>
                  <a:gd name="T21" fmla="*/ 1512696 h 118"/>
                  <a:gd name="T22" fmla="*/ 1232327 w 97"/>
                  <a:gd name="T23" fmla="*/ 1447504 h 118"/>
                  <a:gd name="T24" fmla="*/ 204308 w 97"/>
                  <a:gd name="T25" fmla="*/ 1267741 h 118"/>
                  <a:gd name="T26" fmla="*/ 114094 w 97"/>
                  <a:gd name="T27" fmla="*/ 1228640 h 118"/>
                  <a:gd name="T28" fmla="*/ 90715 w 97"/>
                  <a:gd name="T29" fmla="*/ 1124167 h 11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18"/>
                  <a:gd name="T47" fmla="*/ 97 w 97"/>
                  <a:gd name="T48" fmla="*/ 118 h 11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18">
                    <a:moveTo>
                      <a:pt x="7" y="87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3" y="1"/>
                      <a:pt x="13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4" y="102"/>
                      <a:pt x="10" y="103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92" y="118"/>
                      <a:pt x="96" y="116"/>
                      <a:pt x="97" y="112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98"/>
                      <a:pt x="12" y="98"/>
                      <a:pt x="9" y="95"/>
                    </a:cubicBezTo>
                    <a:cubicBezTo>
                      <a:pt x="6" y="92"/>
                      <a:pt x="7" y="87"/>
                      <a:pt x="7" y="87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80" name="Freeform 93"/>
              <p:cNvSpPr>
                <a:spLocks noEditPoints="1"/>
              </p:cNvSpPr>
              <p:nvPr/>
            </p:nvSpPr>
            <p:spPr bwMode="auto">
              <a:xfrm>
                <a:off x="5280" y="1232"/>
                <a:ext cx="56" cy="71"/>
              </a:xfrm>
              <a:custGeom>
                <a:avLst/>
                <a:gdLst>
                  <a:gd name="T0" fmla="*/ 75677 w 24"/>
                  <a:gd name="T1" fmla="*/ 237083 h 30"/>
                  <a:gd name="T2" fmla="*/ 42952 w 24"/>
                  <a:gd name="T3" fmla="*/ 351403 h 30"/>
                  <a:gd name="T4" fmla="*/ 0 w 24"/>
                  <a:gd name="T5" fmla="*/ 342653 h 30"/>
                  <a:gd name="T6" fmla="*/ 110740 w 24"/>
                  <a:gd name="T7" fmla="*/ 0 h 30"/>
                  <a:gd name="T8" fmla="*/ 158172 w 24"/>
                  <a:gd name="T9" fmla="*/ 11573 h 30"/>
                  <a:gd name="T10" fmla="*/ 268847 w 24"/>
                  <a:gd name="T11" fmla="*/ 391646 h 30"/>
                  <a:gd name="T12" fmla="*/ 225960 w 24"/>
                  <a:gd name="T13" fmla="*/ 380075 h 30"/>
                  <a:gd name="T14" fmla="*/ 190631 w 24"/>
                  <a:gd name="T15" fmla="*/ 258665 h 30"/>
                  <a:gd name="T16" fmla="*/ 75677 w 24"/>
                  <a:gd name="T17" fmla="*/ 237083 h 30"/>
                  <a:gd name="T18" fmla="*/ 176580 w 24"/>
                  <a:gd name="T19" fmla="*/ 221546 h 30"/>
                  <a:gd name="T20" fmla="*/ 143173 w 24"/>
                  <a:gd name="T21" fmla="*/ 115988 h 30"/>
                  <a:gd name="T22" fmla="*/ 133628 w 24"/>
                  <a:gd name="T23" fmla="*/ 39554 h 30"/>
                  <a:gd name="T24" fmla="*/ 133628 w 24"/>
                  <a:gd name="T25" fmla="*/ 39554 h 30"/>
                  <a:gd name="T26" fmla="*/ 110740 w 24"/>
                  <a:gd name="T27" fmla="*/ 105291 h 30"/>
                  <a:gd name="T28" fmla="*/ 90410 w 24"/>
                  <a:gd name="T29" fmla="*/ 209604 h 30"/>
                  <a:gd name="T30" fmla="*/ 176580 w 24"/>
                  <a:gd name="T31" fmla="*/ 221546 h 3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4"/>
                  <a:gd name="T49" fmla="*/ 0 h 30"/>
                  <a:gd name="T50" fmla="*/ 24 w 24"/>
                  <a:gd name="T51" fmla="*/ 30 h 30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4" h="30">
                    <a:moveTo>
                      <a:pt x="7" y="18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17" y="20"/>
                      <a:pt x="17" y="20"/>
                      <a:pt x="17" y="20"/>
                    </a:cubicBezTo>
                    <a:lnTo>
                      <a:pt x="7" y="18"/>
                    </a:lnTo>
                    <a:close/>
                    <a:moveTo>
                      <a:pt x="16" y="17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3" y="7"/>
                      <a:pt x="12" y="5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5"/>
                      <a:pt x="11" y="7"/>
                      <a:pt x="10" y="8"/>
                    </a:cubicBezTo>
                    <a:cubicBezTo>
                      <a:pt x="8" y="16"/>
                      <a:pt x="8" y="16"/>
                      <a:pt x="8" y="16"/>
                    </a:cubicBezTo>
                    <a:lnTo>
                      <a:pt x="16" y="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81" name="Freeform 94"/>
              <p:cNvSpPr>
                <a:spLocks noEditPoints="1"/>
              </p:cNvSpPr>
              <p:nvPr/>
            </p:nvSpPr>
            <p:spPr bwMode="auto">
              <a:xfrm>
                <a:off x="5343" y="1258"/>
                <a:ext cx="45" cy="68"/>
              </a:xfrm>
              <a:custGeom>
                <a:avLst/>
                <a:gdLst>
                  <a:gd name="T0" fmla="*/ 0 w 19"/>
                  <a:gd name="T1" fmla="*/ 70471 h 29"/>
                  <a:gd name="T2" fmla="*/ 0 w 19"/>
                  <a:gd name="T3" fmla="*/ 0 h 29"/>
                  <a:gd name="T4" fmla="*/ 39709 w 19"/>
                  <a:gd name="T5" fmla="*/ 0 h 29"/>
                  <a:gd name="T6" fmla="*/ 49273 w 19"/>
                  <a:gd name="T7" fmla="*/ 44866 h 29"/>
                  <a:gd name="T8" fmla="*/ 49273 w 19"/>
                  <a:gd name="T9" fmla="*/ 44866 h 29"/>
                  <a:gd name="T10" fmla="*/ 145464 w 19"/>
                  <a:gd name="T11" fmla="*/ 10969 h 29"/>
                  <a:gd name="T12" fmla="*/ 250472 w 19"/>
                  <a:gd name="T13" fmla="*/ 150069 h 29"/>
                  <a:gd name="T14" fmla="*/ 133757 w 19"/>
                  <a:gd name="T15" fmla="*/ 261430 h 29"/>
                  <a:gd name="T16" fmla="*/ 49273 w 19"/>
                  <a:gd name="T17" fmla="*/ 210108 h 29"/>
                  <a:gd name="T18" fmla="*/ 49273 w 19"/>
                  <a:gd name="T19" fmla="*/ 210108 h 29"/>
                  <a:gd name="T20" fmla="*/ 49273 w 19"/>
                  <a:gd name="T21" fmla="*/ 341093 h 29"/>
                  <a:gd name="T22" fmla="*/ 0 w 19"/>
                  <a:gd name="T23" fmla="*/ 331592 h 29"/>
                  <a:gd name="T24" fmla="*/ 0 w 19"/>
                  <a:gd name="T25" fmla="*/ 70471 h 29"/>
                  <a:gd name="T26" fmla="*/ 49273 w 19"/>
                  <a:gd name="T27" fmla="*/ 141414 h 29"/>
                  <a:gd name="T28" fmla="*/ 49273 w 19"/>
                  <a:gd name="T29" fmla="*/ 165242 h 29"/>
                  <a:gd name="T30" fmla="*/ 133757 w 19"/>
                  <a:gd name="T31" fmla="*/ 227549 h 29"/>
                  <a:gd name="T32" fmla="*/ 210763 w 19"/>
                  <a:gd name="T33" fmla="*/ 141414 h 29"/>
                  <a:gd name="T34" fmla="*/ 133757 w 19"/>
                  <a:gd name="T35" fmla="*/ 44866 h 29"/>
                  <a:gd name="T36" fmla="*/ 49273 w 19"/>
                  <a:gd name="T37" fmla="*/ 81441 h 29"/>
                  <a:gd name="T38" fmla="*/ 49273 w 19"/>
                  <a:gd name="T39" fmla="*/ 105203 h 29"/>
                  <a:gd name="T40" fmla="*/ 49273 w 19"/>
                  <a:gd name="T41" fmla="*/ 141414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9"/>
                  <a:gd name="T64" fmla="*/ 0 h 29"/>
                  <a:gd name="T65" fmla="*/ 19 w 1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9" h="29">
                    <a:moveTo>
                      <a:pt x="0" y="6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2"/>
                      <a:pt x="8" y="1"/>
                      <a:pt x="11" y="1"/>
                    </a:cubicBezTo>
                    <a:cubicBezTo>
                      <a:pt x="16" y="2"/>
                      <a:pt x="19" y="7"/>
                      <a:pt x="19" y="13"/>
                    </a:cubicBezTo>
                    <a:cubicBezTo>
                      <a:pt x="19" y="20"/>
                      <a:pt x="15" y="23"/>
                      <a:pt x="10" y="22"/>
                    </a:cubicBezTo>
                    <a:cubicBezTo>
                      <a:pt x="8" y="22"/>
                      <a:pt x="5" y="20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6"/>
                    </a:lnTo>
                    <a:close/>
                    <a:moveTo>
                      <a:pt x="4" y="12"/>
                    </a:moveTo>
                    <a:cubicBezTo>
                      <a:pt x="4" y="13"/>
                      <a:pt x="4" y="13"/>
                      <a:pt x="4" y="14"/>
                    </a:cubicBezTo>
                    <a:cubicBezTo>
                      <a:pt x="5" y="16"/>
                      <a:pt x="7" y="19"/>
                      <a:pt x="10" y="19"/>
                    </a:cubicBezTo>
                    <a:cubicBezTo>
                      <a:pt x="13" y="20"/>
                      <a:pt x="16" y="17"/>
                      <a:pt x="16" y="12"/>
                    </a:cubicBezTo>
                    <a:cubicBezTo>
                      <a:pt x="16" y="8"/>
                      <a:pt x="14" y="5"/>
                      <a:pt x="10" y="4"/>
                    </a:cubicBezTo>
                    <a:cubicBezTo>
                      <a:pt x="7" y="3"/>
                      <a:pt x="5" y="5"/>
                      <a:pt x="4" y="7"/>
                    </a:cubicBezTo>
                    <a:cubicBezTo>
                      <a:pt x="4" y="8"/>
                      <a:pt x="4" y="8"/>
                      <a:pt x="4" y="9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82" name="Freeform 95"/>
              <p:cNvSpPr>
                <a:spLocks noEditPoints="1"/>
              </p:cNvSpPr>
              <p:nvPr/>
            </p:nvSpPr>
            <p:spPr bwMode="auto">
              <a:xfrm>
                <a:off x="5400" y="1267"/>
                <a:ext cx="45" cy="69"/>
              </a:xfrm>
              <a:custGeom>
                <a:avLst/>
                <a:gdLst>
                  <a:gd name="T0" fmla="*/ 0 w 19"/>
                  <a:gd name="T1" fmla="*/ 97614 h 29"/>
                  <a:gd name="T2" fmla="*/ 0 w 19"/>
                  <a:gd name="T3" fmla="*/ 0 h 29"/>
                  <a:gd name="T4" fmla="*/ 39709 w 19"/>
                  <a:gd name="T5" fmla="*/ 12501 h 29"/>
                  <a:gd name="T6" fmla="*/ 39709 w 19"/>
                  <a:gd name="T7" fmla="*/ 58778 h 29"/>
                  <a:gd name="T8" fmla="*/ 39709 w 19"/>
                  <a:gd name="T9" fmla="*/ 58778 h 29"/>
                  <a:gd name="T10" fmla="*/ 133757 w 19"/>
                  <a:gd name="T11" fmla="*/ 12501 h 29"/>
                  <a:gd name="T12" fmla="*/ 250472 w 19"/>
                  <a:gd name="T13" fmla="*/ 180885 h 29"/>
                  <a:gd name="T14" fmla="*/ 133757 w 19"/>
                  <a:gd name="T15" fmla="*/ 302955 h 29"/>
                  <a:gd name="T16" fmla="*/ 49273 w 19"/>
                  <a:gd name="T17" fmla="*/ 249497 h 29"/>
                  <a:gd name="T18" fmla="*/ 39709 w 19"/>
                  <a:gd name="T19" fmla="*/ 249497 h 29"/>
                  <a:gd name="T20" fmla="*/ 39709 w 19"/>
                  <a:gd name="T21" fmla="*/ 400638 h 29"/>
                  <a:gd name="T22" fmla="*/ 0 w 19"/>
                  <a:gd name="T23" fmla="*/ 388047 h 29"/>
                  <a:gd name="T24" fmla="*/ 0 w 19"/>
                  <a:gd name="T25" fmla="*/ 97614 h 29"/>
                  <a:gd name="T26" fmla="*/ 39709 w 19"/>
                  <a:gd name="T27" fmla="*/ 168384 h 29"/>
                  <a:gd name="T28" fmla="*/ 49273 w 19"/>
                  <a:gd name="T29" fmla="*/ 193062 h 29"/>
                  <a:gd name="T30" fmla="*/ 116699 w 19"/>
                  <a:gd name="T31" fmla="*/ 261995 h 29"/>
                  <a:gd name="T32" fmla="*/ 198898 w 19"/>
                  <a:gd name="T33" fmla="*/ 180885 h 29"/>
                  <a:gd name="T34" fmla="*/ 116699 w 19"/>
                  <a:gd name="T35" fmla="*/ 58778 h 29"/>
                  <a:gd name="T36" fmla="*/ 49273 w 19"/>
                  <a:gd name="T37" fmla="*/ 110114 h 29"/>
                  <a:gd name="T38" fmla="*/ 39709 w 19"/>
                  <a:gd name="T39" fmla="*/ 122075 h 29"/>
                  <a:gd name="T40" fmla="*/ 39709 w 19"/>
                  <a:gd name="T41" fmla="*/ 168384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9"/>
                  <a:gd name="T64" fmla="*/ 0 h 29"/>
                  <a:gd name="T65" fmla="*/ 19 w 1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9" h="29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2"/>
                      <a:pt x="7" y="1"/>
                      <a:pt x="10" y="1"/>
                    </a:cubicBezTo>
                    <a:cubicBezTo>
                      <a:pt x="15" y="2"/>
                      <a:pt x="19" y="7"/>
                      <a:pt x="19" y="13"/>
                    </a:cubicBezTo>
                    <a:cubicBezTo>
                      <a:pt x="19" y="20"/>
                      <a:pt x="14" y="23"/>
                      <a:pt x="10" y="22"/>
                    </a:cubicBezTo>
                    <a:cubicBezTo>
                      <a:pt x="7" y="22"/>
                      <a:pt x="5" y="20"/>
                      <a:pt x="4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7"/>
                    </a:lnTo>
                    <a:close/>
                    <a:moveTo>
                      <a:pt x="3" y="12"/>
                    </a:moveTo>
                    <a:cubicBezTo>
                      <a:pt x="3" y="13"/>
                      <a:pt x="4" y="14"/>
                      <a:pt x="4" y="14"/>
                    </a:cubicBezTo>
                    <a:cubicBezTo>
                      <a:pt x="4" y="17"/>
                      <a:pt x="7" y="19"/>
                      <a:pt x="9" y="19"/>
                    </a:cubicBezTo>
                    <a:cubicBezTo>
                      <a:pt x="13" y="20"/>
                      <a:pt x="15" y="17"/>
                      <a:pt x="15" y="13"/>
                    </a:cubicBezTo>
                    <a:cubicBezTo>
                      <a:pt x="15" y="9"/>
                      <a:pt x="13" y="5"/>
                      <a:pt x="9" y="4"/>
                    </a:cubicBezTo>
                    <a:cubicBezTo>
                      <a:pt x="7" y="4"/>
                      <a:pt x="4" y="5"/>
                      <a:pt x="4" y="8"/>
                    </a:cubicBezTo>
                    <a:cubicBezTo>
                      <a:pt x="4" y="8"/>
                      <a:pt x="3" y="9"/>
                      <a:pt x="3" y="9"/>
                    </a:cubicBezTo>
                    <a:lnTo>
                      <a:pt x="3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83" name="Freeform 96"/>
              <p:cNvSpPr>
                <a:spLocks noEditPoints="1"/>
              </p:cNvSpPr>
              <p:nvPr/>
            </p:nvSpPr>
            <p:spPr bwMode="auto">
              <a:xfrm>
                <a:off x="5301" y="1501"/>
                <a:ext cx="61" cy="73"/>
              </a:xfrm>
              <a:custGeom>
                <a:avLst/>
                <a:gdLst>
                  <a:gd name="T0" fmla="*/ 308381 w 26"/>
                  <a:gd name="T1" fmla="*/ 220474 h 31"/>
                  <a:gd name="T2" fmla="*/ 156948 w 26"/>
                  <a:gd name="T3" fmla="*/ 371401 h 31"/>
                  <a:gd name="T4" fmla="*/ 0 w 26"/>
                  <a:gd name="T5" fmla="*/ 173921 h 31"/>
                  <a:gd name="T6" fmla="*/ 156948 w 26"/>
                  <a:gd name="T7" fmla="*/ 11230 h 31"/>
                  <a:gd name="T8" fmla="*/ 308381 w 26"/>
                  <a:gd name="T9" fmla="*/ 220474 h 31"/>
                  <a:gd name="T10" fmla="*/ 44992 w 26"/>
                  <a:gd name="T11" fmla="*/ 173921 h 31"/>
                  <a:gd name="T12" fmla="*/ 156948 w 26"/>
                  <a:gd name="T13" fmla="*/ 336431 h 31"/>
                  <a:gd name="T14" fmla="*/ 262506 w 26"/>
                  <a:gd name="T15" fmla="*/ 208919 h 31"/>
                  <a:gd name="T16" fmla="*/ 156948 w 26"/>
                  <a:gd name="T17" fmla="*/ 46185 h 31"/>
                  <a:gd name="T18" fmla="*/ 44992 w 26"/>
                  <a:gd name="T19" fmla="*/ 173921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31"/>
                  <a:gd name="T32" fmla="*/ 26 w 26"/>
                  <a:gd name="T33" fmla="*/ 31 h 3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31">
                    <a:moveTo>
                      <a:pt x="26" y="18"/>
                    </a:moveTo>
                    <a:cubicBezTo>
                      <a:pt x="26" y="27"/>
                      <a:pt x="20" y="31"/>
                      <a:pt x="13" y="30"/>
                    </a:cubicBezTo>
                    <a:cubicBezTo>
                      <a:pt x="5" y="29"/>
                      <a:pt x="0" y="22"/>
                      <a:pt x="0" y="14"/>
                    </a:cubicBezTo>
                    <a:cubicBezTo>
                      <a:pt x="0" y="5"/>
                      <a:pt x="6" y="0"/>
                      <a:pt x="13" y="1"/>
                    </a:cubicBezTo>
                    <a:cubicBezTo>
                      <a:pt x="21" y="3"/>
                      <a:pt x="26" y="9"/>
                      <a:pt x="26" y="18"/>
                    </a:cubicBezTo>
                    <a:close/>
                    <a:moveTo>
                      <a:pt x="4" y="14"/>
                    </a:moveTo>
                    <a:cubicBezTo>
                      <a:pt x="4" y="20"/>
                      <a:pt x="7" y="26"/>
                      <a:pt x="13" y="27"/>
                    </a:cubicBezTo>
                    <a:cubicBezTo>
                      <a:pt x="19" y="28"/>
                      <a:pt x="22" y="24"/>
                      <a:pt x="22" y="17"/>
                    </a:cubicBezTo>
                    <a:cubicBezTo>
                      <a:pt x="22" y="12"/>
                      <a:pt x="19" y="5"/>
                      <a:pt x="13" y="4"/>
                    </a:cubicBezTo>
                    <a:cubicBezTo>
                      <a:pt x="7" y="3"/>
                      <a:pt x="4" y="8"/>
                      <a:pt x="4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84" name="Freeform 97"/>
              <p:cNvSpPr>
                <a:spLocks/>
              </p:cNvSpPr>
              <p:nvPr/>
            </p:nvSpPr>
            <p:spPr bwMode="auto">
              <a:xfrm>
                <a:off x="5369" y="1513"/>
                <a:ext cx="41" cy="71"/>
              </a:xfrm>
              <a:custGeom>
                <a:avLst/>
                <a:gdLst>
                  <a:gd name="T0" fmla="*/ 13803 w 17"/>
                  <a:gd name="T1" fmla="*/ 298193 h 30"/>
                  <a:gd name="T2" fmla="*/ 113336 w 17"/>
                  <a:gd name="T3" fmla="*/ 342653 h 30"/>
                  <a:gd name="T4" fmla="*/ 207438 w 17"/>
                  <a:gd name="T5" fmla="*/ 298193 h 30"/>
                  <a:gd name="T6" fmla="*/ 127139 w 17"/>
                  <a:gd name="T7" fmla="*/ 209604 h 30"/>
                  <a:gd name="T8" fmla="*/ 0 w 17"/>
                  <a:gd name="T9" fmla="*/ 93611 h 30"/>
                  <a:gd name="T10" fmla="*/ 146638 w 17"/>
                  <a:gd name="T11" fmla="*/ 11573 h 30"/>
                  <a:gd name="T12" fmla="*/ 259566 w 17"/>
                  <a:gd name="T13" fmla="*/ 39554 h 30"/>
                  <a:gd name="T14" fmla="*/ 240040 w 17"/>
                  <a:gd name="T15" fmla="*/ 76992 h 30"/>
                  <a:gd name="T16" fmla="*/ 146638 w 17"/>
                  <a:gd name="T17" fmla="*/ 49009 h 30"/>
                  <a:gd name="T18" fmla="*/ 66524 w 17"/>
                  <a:gd name="T19" fmla="*/ 93611 h 30"/>
                  <a:gd name="T20" fmla="*/ 160440 w 17"/>
                  <a:gd name="T21" fmla="*/ 170099 h 30"/>
                  <a:gd name="T22" fmla="*/ 273340 w 17"/>
                  <a:gd name="T23" fmla="*/ 298193 h 30"/>
                  <a:gd name="T24" fmla="*/ 113336 w 17"/>
                  <a:gd name="T25" fmla="*/ 380075 h 30"/>
                  <a:gd name="T26" fmla="*/ 0 w 17"/>
                  <a:gd name="T27" fmla="*/ 342653 h 30"/>
                  <a:gd name="T28" fmla="*/ 13803 w 17"/>
                  <a:gd name="T29" fmla="*/ 298193 h 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"/>
                  <a:gd name="T46" fmla="*/ 0 h 30"/>
                  <a:gd name="T47" fmla="*/ 17 w 17"/>
                  <a:gd name="T48" fmla="*/ 30 h 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" h="30">
                    <a:moveTo>
                      <a:pt x="1" y="23"/>
                    </a:moveTo>
                    <a:cubicBezTo>
                      <a:pt x="2" y="25"/>
                      <a:pt x="5" y="26"/>
                      <a:pt x="7" y="26"/>
                    </a:cubicBezTo>
                    <a:cubicBezTo>
                      <a:pt x="11" y="27"/>
                      <a:pt x="13" y="25"/>
                      <a:pt x="13" y="23"/>
                    </a:cubicBezTo>
                    <a:cubicBezTo>
                      <a:pt x="13" y="20"/>
                      <a:pt x="12" y="18"/>
                      <a:pt x="8" y="16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4" y="0"/>
                      <a:pt x="9" y="1"/>
                    </a:cubicBezTo>
                    <a:cubicBezTo>
                      <a:pt x="12" y="1"/>
                      <a:pt x="14" y="2"/>
                      <a:pt x="16" y="3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2" y="4"/>
                      <a:pt x="9" y="4"/>
                    </a:cubicBezTo>
                    <a:cubicBezTo>
                      <a:pt x="5" y="3"/>
                      <a:pt x="4" y="5"/>
                      <a:pt x="4" y="7"/>
                    </a:cubicBezTo>
                    <a:cubicBezTo>
                      <a:pt x="4" y="10"/>
                      <a:pt x="6" y="11"/>
                      <a:pt x="10" y="13"/>
                    </a:cubicBezTo>
                    <a:cubicBezTo>
                      <a:pt x="14" y="16"/>
                      <a:pt x="17" y="19"/>
                      <a:pt x="17" y="23"/>
                    </a:cubicBezTo>
                    <a:cubicBezTo>
                      <a:pt x="17" y="27"/>
                      <a:pt x="13" y="30"/>
                      <a:pt x="7" y="29"/>
                    </a:cubicBezTo>
                    <a:cubicBezTo>
                      <a:pt x="4" y="29"/>
                      <a:pt x="1" y="27"/>
                      <a:pt x="0" y="26"/>
                    </a:cubicBez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358" name="Group 98"/>
            <p:cNvGrpSpPr>
              <a:grpSpLocks/>
            </p:cNvGrpSpPr>
            <p:nvPr/>
          </p:nvGrpSpPr>
          <p:grpSpPr bwMode="auto">
            <a:xfrm>
              <a:off x="4446" y="3382"/>
              <a:ext cx="372" cy="694"/>
              <a:chOff x="5183" y="1085"/>
              <a:chExt cx="356" cy="662"/>
            </a:xfrm>
          </p:grpSpPr>
          <p:sp>
            <p:nvSpPr>
              <p:cNvPr id="359" name="Freeform 99"/>
              <p:cNvSpPr>
                <a:spLocks/>
              </p:cNvSpPr>
              <p:nvPr/>
            </p:nvSpPr>
            <p:spPr bwMode="auto">
              <a:xfrm>
                <a:off x="5193" y="1102"/>
                <a:ext cx="316" cy="635"/>
              </a:xfrm>
              <a:custGeom>
                <a:avLst/>
                <a:gdLst>
                  <a:gd name="T0" fmla="*/ 316 w 316"/>
                  <a:gd name="T1" fmla="*/ 54 h 635"/>
                  <a:gd name="T2" fmla="*/ 306 w 316"/>
                  <a:gd name="T3" fmla="*/ 635 h 635"/>
                  <a:gd name="T4" fmla="*/ 0 w 316"/>
                  <a:gd name="T5" fmla="*/ 581 h 635"/>
                  <a:gd name="T6" fmla="*/ 9 w 316"/>
                  <a:gd name="T7" fmla="*/ 0 h 635"/>
                  <a:gd name="T8" fmla="*/ 316 w 316"/>
                  <a:gd name="T9" fmla="*/ 54 h 6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6"/>
                  <a:gd name="T16" fmla="*/ 0 h 635"/>
                  <a:gd name="T17" fmla="*/ 316 w 316"/>
                  <a:gd name="T18" fmla="*/ 635 h 6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6" h="635">
                    <a:moveTo>
                      <a:pt x="316" y="54"/>
                    </a:moveTo>
                    <a:lnTo>
                      <a:pt x="306" y="635"/>
                    </a:lnTo>
                    <a:lnTo>
                      <a:pt x="0" y="581"/>
                    </a:lnTo>
                    <a:lnTo>
                      <a:pt x="9" y="0"/>
                    </a:lnTo>
                    <a:lnTo>
                      <a:pt x="316" y="5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60" name="Freeform 100"/>
              <p:cNvSpPr>
                <a:spLocks/>
              </p:cNvSpPr>
              <p:nvPr/>
            </p:nvSpPr>
            <p:spPr bwMode="auto">
              <a:xfrm>
                <a:off x="5499" y="1151"/>
                <a:ext cx="31" cy="586"/>
              </a:xfrm>
              <a:custGeom>
                <a:avLst/>
                <a:gdLst>
                  <a:gd name="T0" fmla="*/ 10 w 31"/>
                  <a:gd name="T1" fmla="*/ 5 h 586"/>
                  <a:gd name="T2" fmla="*/ 31 w 31"/>
                  <a:gd name="T3" fmla="*/ 0 h 586"/>
                  <a:gd name="T4" fmla="*/ 21 w 31"/>
                  <a:gd name="T5" fmla="*/ 579 h 586"/>
                  <a:gd name="T6" fmla="*/ 0 w 31"/>
                  <a:gd name="T7" fmla="*/ 586 h 586"/>
                  <a:gd name="T8" fmla="*/ 10 w 31"/>
                  <a:gd name="T9" fmla="*/ 5 h 5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"/>
                  <a:gd name="T16" fmla="*/ 0 h 586"/>
                  <a:gd name="T17" fmla="*/ 31 w 31"/>
                  <a:gd name="T18" fmla="*/ 586 h 5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" h="586">
                    <a:moveTo>
                      <a:pt x="10" y="5"/>
                    </a:moveTo>
                    <a:lnTo>
                      <a:pt x="31" y="0"/>
                    </a:lnTo>
                    <a:lnTo>
                      <a:pt x="21" y="579"/>
                    </a:lnTo>
                    <a:lnTo>
                      <a:pt x="0" y="586"/>
                    </a:lnTo>
                    <a:lnTo>
                      <a:pt x="10" y="5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61" name="Freeform 101"/>
              <p:cNvSpPr>
                <a:spLocks/>
              </p:cNvSpPr>
              <p:nvPr/>
            </p:nvSpPr>
            <p:spPr bwMode="auto">
              <a:xfrm>
                <a:off x="5202" y="1095"/>
                <a:ext cx="328" cy="61"/>
              </a:xfrm>
              <a:custGeom>
                <a:avLst/>
                <a:gdLst>
                  <a:gd name="T0" fmla="*/ 0 w 328"/>
                  <a:gd name="T1" fmla="*/ 7 h 61"/>
                  <a:gd name="T2" fmla="*/ 21 w 328"/>
                  <a:gd name="T3" fmla="*/ 0 h 61"/>
                  <a:gd name="T4" fmla="*/ 328 w 328"/>
                  <a:gd name="T5" fmla="*/ 56 h 61"/>
                  <a:gd name="T6" fmla="*/ 307 w 328"/>
                  <a:gd name="T7" fmla="*/ 61 h 61"/>
                  <a:gd name="T8" fmla="*/ 0 w 328"/>
                  <a:gd name="T9" fmla="*/ 7 h 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61"/>
                  <a:gd name="T17" fmla="*/ 328 w 328"/>
                  <a:gd name="T18" fmla="*/ 61 h 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61">
                    <a:moveTo>
                      <a:pt x="0" y="7"/>
                    </a:moveTo>
                    <a:lnTo>
                      <a:pt x="21" y="0"/>
                    </a:lnTo>
                    <a:lnTo>
                      <a:pt x="328" y="56"/>
                    </a:lnTo>
                    <a:lnTo>
                      <a:pt x="307" y="61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62" name="Freeform 102"/>
              <p:cNvSpPr>
                <a:spLocks noEditPoints="1"/>
              </p:cNvSpPr>
              <p:nvPr/>
            </p:nvSpPr>
            <p:spPr bwMode="auto">
              <a:xfrm>
                <a:off x="5183" y="1085"/>
                <a:ext cx="356" cy="662"/>
              </a:xfrm>
              <a:custGeom>
                <a:avLst/>
                <a:gdLst>
                  <a:gd name="T0" fmla="*/ 211756 w 151"/>
                  <a:gd name="T1" fmla="*/ 0 h 280"/>
                  <a:gd name="T2" fmla="*/ 202491 w 151"/>
                  <a:gd name="T3" fmla="*/ 11526 h 280"/>
                  <a:gd name="T4" fmla="*/ 89818 w 151"/>
                  <a:gd name="T5" fmla="*/ 39302 h 280"/>
                  <a:gd name="T6" fmla="*/ 47702 w 151"/>
                  <a:gd name="T7" fmla="*/ 92921 h 280"/>
                  <a:gd name="T8" fmla="*/ 0 w 151"/>
                  <a:gd name="T9" fmla="*/ 3263873 h 280"/>
                  <a:gd name="T10" fmla="*/ 38097 w 151"/>
                  <a:gd name="T11" fmla="*/ 3316490 h 280"/>
                  <a:gd name="T12" fmla="*/ 1665627 w 151"/>
                  <a:gd name="T13" fmla="*/ 3612579 h 280"/>
                  <a:gd name="T14" fmla="*/ 1676255 w 151"/>
                  <a:gd name="T15" fmla="*/ 3612579 h 280"/>
                  <a:gd name="T16" fmla="*/ 1687527 w 151"/>
                  <a:gd name="T17" fmla="*/ 3612579 h 280"/>
                  <a:gd name="T18" fmla="*/ 1798484 w 151"/>
                  <a:gd name="T19" fmla="*/ 3575339 h 280"/>
                  <a:gd name="T20" fmla="*/ 1841227 w 151"/>
                  <a:gd name="T21" fmla="*/ 3520809 h 280"/>
                  <a:gd name="T22" fmla="*/ 1887983 w 151"/>
                  <a:gd name="T23" fmla="*/ 360149 h 280"/>
                  <a:gd name="T24" fmla="*/ 1851921 w 151"/>
                  <a:gd name="T25" fmla="*/ 311462 h 280"/>
                  <a:gd name="T26" fmla="*/ 222222 w 151"/>
                  <a:gd name="T27" fmla="*/ 0 h 280"/>
                  <a:gd name="T28" fmla="*/ 211756 w 151"/>
                  <a:gd name="T29" fmla="*/ 0 h 280"/>
                  <a:gd name="T30" fmla="*/ 47702 w 151"/>
                  <a:gd name="T31" fmla="*/ 3263873 h 280"/>
                  <a:gd name="T32" fmla="*/ 101179 w 151"/>
                  <a:gd name="T33" fmla="*/ 92921 h 280"/>
                  <a:gd name="T34" fmla="*/ 211756 w 151"/>
                  <a:gd name="T35" fmla="*/ 48737 h 280"/>
                  <a:gd name="T36" fmla="*/ 1841227 w 151"/>
                  <a:gd name="T37" fmla="*/ 360149 h 280"/>
                  <a:gd name="T38" fmla="*/ 1841227 w 151"/>
                  <a:gd name="T39" fmla="*/ 360149 h 280"/>
                  <a:gd name="T40" fmla="*/ 1841227 w 151"/>
                  <a:gd name="T41" fmla="*/ 360149 h 280"/>
                  <a:gd name="T42" fmla="*/ 1788723 w 151"/>
                  <a:gd name="T43" fmla="*/ 3520809 h 280"/>
                  <a:gd name="T44" fmla="*/ 1676255 w 151"/>
                  <a:gd name="T45" fmla="*/ 3563813 h 280"/>
                  <a:gd name="T46" fmla="*/ 47702 w 151"/>
                  <a:gd name="T47" fmla="*/ 3263873 h 280"/>
                  <a:gd name="T48" fmla="*/ 47702 w 151"/>
                  <a:gd name="T49" fmla="*/ 3263873 h 28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51"/>
                  <a:gd name="T76" fmla="*/ 0 h 280"/>
                  <a:gd name="T77" fmla="*/ 151 w 151"/>
                  <a:gd name="T78" fmla="*/ 280 h 28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51" h="280">
                    <a:moveTo>
                      <a:pt x="17" y="0"/>
                    </a:moveTo>
                    <a:cubicBezTo>
                      <a:pt x="17" y="0"/>
                      <a:pt x="17" y="0"/>
                      <a:pt x="16" y="1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5"/>
                      <a:pt x="4" y="7"/>
                    </a:cubicBezTo>
                    <a:cubicBezTo>
                      <a:pt x="0" y="253"/>
                      <a:pt x="0" y="253"/>
                      <a:pt x="0" y="253"/>
                    </a:cubicBezTo>
                    <a:cubicBezTo>
                      <a:pt x="0" y="255"/>
                      <a:pt x="1" y="256"/>
                      <a:pt x="3" y="257"/>
                    </a:cubicBezTo>
                    <a:cubicBezTo>
                      <a:pt x="133" y="280"/>
                      <a:pt x="133" y="280"/>
                      <a:pt x="133" y="280"/>
                    </a:cubicBezTo>
                    <a:cubicBezTo>
                      <a:pt x="133" y="280"/>
                      <a:pt x="134" y="280"/>
                      <a:pt x="134" y="280"/>
                    </a:cubicBezTo>
                    <a:cubicBezTo>
                      <a:pt x="134" y="280"/>
                      <a:pt x="135" y="280"/>
                      <a:pt x="135" y="280"/>
                    </a:cubicBezTo>
                    <a:cubicBezTo>
                      <a:pt x="144" y="277"/>
                      <a:pt x="144" y="277"/>
                      <a:pt x="144" y="277"/>
                    </a:cubicBezTo>
                    <a:cubicBezTo>
                      <a:pt x="146" y="277"/>
                      <a:pt x="147" y="275"/>
                      <a:pt x="147" y="273"/>
                    </a:cubicBezTo>
                    <a:cubicBezTo>
                      <a:pt x="151" y="28"/>
                      <a:pt x="151" y="28"/>
                      <a:pt x="151" y="28"/>
                    </a:cubicBezTo>
                    <a:cubicBezTo>
                      <a:pt x="151" y="26"/>
                      <a:pt x="150" y="24"/>
                      <a:pt x="148" y="24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8" y="0"/>
                      <a:pt x="17" y="0"/>
                    </a:cubicBezTo>
                    <a:close/>
                    <a:moveTo>
                      <a:pt x="4" y="253"/>
                    </a:moveTo>
                    <a:cubicBezTo>
                      <a:pt x="8" y="7"/>
                      <a:pt x="8" y="7"/>
                      <a:pt x="8" y="7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7" y="28"/>
                      <a:pt x="147" y="28"/>
                      <a:pt x="147" y="28"/>
                    </a:cubicBezTo>
                    <a:cubicBezTo>
                      <a:pt x="143" y="273"/>
                      <a:pt x="143" y="273"/>
                      <a:pt x="143" y="273"/>
                    </a:cubicBezTo>
                    <a:cubicBezTo>
                      <a:pt x="134" y="276"/>
                      <a:pt x="134" y="276"/>
                      <a:pt x="134" y="276"/>
                    </a:cubicBezTo>
                    <a:cubicBezTo>
                      <a:pt x="4" y="253"/>
                      <a:pt x="4" y="253"/>
                      <a:pt x="4" y="253"/>
                    </a:cubicBezTo>
                    <a:cubicBezTo>
                      <a:pt x="4" y="253"/>
                      <a:pt x="4" y="253"/>
                      <a:pt x="4" y="253"/>
                    </a:cubicBezTo>
                    <a:close/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63" name="Freeform 103"/>
              <p:cNvSpPr>
                <a:spLocks/>
              </p:cNvSpPr>
              <p:nvPr/>
            </p:nvSpPr>
            <p:spPr bwMode="auto">
              <a:xfrm>
                <a:off x="5251" y="1144"/>
                <a:ext cx="218" cy="265"/>
              </a:xfrm>
              <a:custGeom>
                <a:avLst/>
                <a:gdLst>
                  <a:gd name="T0" fmla="*/ 1217672 w 92"/>
                  <a:gd name="T1" fmla="*/ 350768 h 112"/>
                  <a:gd name="T2" fmla="*/ 1083495 w 92"/>
                  <a:gd name="T3" fmla="*/ 181750 h 112"/>
                  <a:gd name="T4" fmla="*/ 65514 w 92"/>
                  <a:gd name="T5" fmla="*/ 11565 h 112"/>
                  <a:gd name="T6" fmla="*/ 11668 w 92"/>
                  <a:gd name="T7" fmla="*/ 11565 h 112"/>
                  <a:gd name="T8" fmla="*/ 0 w 92"/>
                  <a:gd name="T9" fmla="*/ 1264197 h 112"/>
                  <a:gd name="T10" fmla="*/ 1189519 w 92"/>
                  <a:gd name="T11" fmla="*/ 1457505 h 112"/>
                  <a:gd name="T12" fmla="*/ 1205500 w 92"/>
                  <a:gd name="T13" fmla="*/ 1417331 h 112"/>
                  <a:gd name="T14" fmla="*/ 1217672 w 92"/>
                  <a:gd name="T15" fmla="*/ 350768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12"/>
                  <a:gd name="T26" fmla="*/ 92 w 92"/>
                  <a:gd name="T27" fmla="*/ 112 h 1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12">
                    <a:moveTo>
                      <a:pt x="92" y="27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90" y="112"/>
                      <a:pt x="90" y="112"/>
                      <a:pt x="90" y="112"/>
                    </a:cubicBezTo>
                    <a:cubicBezTo>
                      <a:pt x="91" y="111"/>
                      <a:pt x="91" y="110"/>
                      <a:pt x="91" y="109"/>
                    </a:cubicBez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F6880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64" name="Freeform 104"/>
              <p:cNvSpPr>
                <a:spLocks/>
              </p:cNvSpPr>
              <p:nvPr/>
            </p:nvSpPr>
            <p:spPr bwMode="auto">
              <a:xfrm>
                <a:off x="5235" y="1144"/>
                <a:ext cx="229" cy="279"/>
              </a:xfrm>
              <a:custGeom>
                <a:avLst/>
                <a:gdLst>
                  <a:gd name="T0" fmla="*/ 90715 w 97"/>
                  <a:gd name="T1" fmla="*/ 1124167 h 118"/>
                  <a:gd name="T2" fmla="*/ 102174 w 97"/>
                  <a:gd name="T3" fmla="*/ 115352 h 118"/>
                  <a:gd name="T4" fmla="*/ 102174 w 97"/>
                  <a:gd name="T5" fmla="*/ 76042 h 118"/>
                  <a:gd name="T6" fmla="*/ 165883 w 97"/>
                  <a:gd name="T7" fmla="*/ 11526 h 118"/>
                  <a:gd name="T8" fmla="*/ 102174 w 97"/>
                  <a:gd name="T9" fmla="*/ 11526 h 118"/>
                  <a:gd name="T10" fmla="*/ 11436 w 97"/>
                  <a:gd name="T11" fmla="*/ 115352 h 118"/>
                  <a:gd name="T12" fmla="*/ 11436 w 97"/>
                  <a:gd name="T13" fmla="*/ 927737 h 118"/>
                  <a:gd name="T14" fmla="*/ 0 w 97"/>
                  <a:gd name="T15" fmla="*/ 1173233 h 118"/>
                  <a:gd name="T16" fmla="*/ 130410 w 97"/>
                  <a:gd name="T17" fmla="*/ 1332247 h 118"/>
                  <a:gd name="T18" fmla="*/ 624164 w 97"/>
                  <a:gd name="T19" fmla="*/ 1420252 h 118"/>
                  <a:gd name="T20" fmla="*/ 1118304 w 97"/>
                  <a:gd name="T21" fmla="*/ 1512696 h 118"/>
                  <a:gd name="T22" fmla="*/ 1232327 w 97"/>
                  <a:gd name="T23" fmla="*/ 1447504 h 118"/>
                  <a:gd name="T24" fmla="*/ 204308 w 97"/>
                  <a:gd name="T25" fmla="*/ 1267741 h 118"/>
                  <a:gd name="T26" fmla="*/ 114094 w 97"/>
                  <a:gd name="T27" fmla="*/ 1228640 h 118"/>
                  <a:gd name="T28" fmla="*/ 90715 w 97"/>
                  <a:gd name="T29" fmla="*/ 1124167 h 11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18"/>
                  <a:gd name="T47" fmla="*/ 97 w 97"/>
                  <a:gd name="T48" fmla="*/ 118 h 11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18">
                    <a:moveTo>
                      <a:pt x="7" y="87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3" y="1"/>
                      <a:pt x="13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4" y="102"/>
                      <a:pt x="10" y="103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92" y="118"/>
                      <a:pt x="96" y="116"/>
                      <a:pt x="97" y="112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98"/>
                      <a:pt x="12" y="98"/>
                      <a:pt x="9" y="95"/>
                    </a:cubicBezTo>
                    <a:cubicBezTo>
                      <a:pt x="6" y="92"/>
                      <a:pt x="7" y="87"/>
                      <a:pt x="7" y="87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65" name="Freeform 105"/>
              <p:cNvSpPr>
                <a:spLocks/>
              </p:cNvSpPr>
              <p:nvPr/>
            </p:nvSpPr>
            <p:spPr bwMode="auto">
              <a:xfrm>
                <a:off x="5251" y="1404"/>
                <a:ext cx="218" cy="265"/>
              </a:xfrm>
              <a:custGeom>
                <a:avLst/>
                <a:gdLst>
                  <a:gd name="T0" fmla="*/ 1217672 w 92"/>
                  <a:gd name="T1" fmla="*/ 350768 h 112"/>
                  <a:gd name="T2" fmla="*/ 1083495 w 92"/>
                  <a:gd name="T3" fmla="*/ 181750 h 112"/>
                  <a:gd name="T4" fmla="*/ 65514 w 92"/>
                  <a:gd name="T5" fmla="*/ 11565 h 112"/>
                  <a:gd name="T6" fmla="*/ 11668 w 92"/>
                  <a:gd name="T7" fmla="*/ 11565 h 112"/>
                  <a:gd name="T8" fmla="*/ 0 w 92"/>
                  <a:gd name="T9" fmla="*/ 1248408 h 112"/>
                  <a:gd name="T10" fmla="*/ 1189519 w 92"/>
                  <a:gd name="T11" fmla="*/ 1457505 h 112"/>
                  <a:gd name="T12" fmla="*/ 1205500 w 92"/>
                  <a:gd name="T13" fmla="*/ 1417331 h 112"/>
                  <a:gd name="T14" fmla="*/ 1217672 w 92"/>
                  <a:gd name="T15" fmla="*/ 350768 h 11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12"/>
                  <a:gd name="T26" fmla="*/ 92 w 92"/>
                  <a:gd name="T27" fmla="*/ 112 h 11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12">
                    <a:moveTo>
                      <a:pt x="92" y="27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90" y="112"/>
                      <a:pt x="90" y="112"/>
                      <a:pt x="90" y="112"/>
                    </a:cubicBezTo>
                    <a:cubicBezTo>
                      <a:pt x="91" y="111"/>
                      <a:pt x="91" y="110"/>
                      <a:pt x="91" y="109"/>
                    </a:cubicBezTo>
                    <a:lnTo>
                      <a:pt x="92" y="27"/>
                    </a:lnTo>
                    <a:close/>
                  </a:path>
                </a:pathLst>
              </a:custGeom>
              <a:solidFill>
                <a:srgbClr val="3569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66" name="Freeform 106"/>
              <p:cNvSpPr>
                <a:spLocks/>
              </p:cNvSpPr>
              <p:nvPr/>
            </p:nvSpPr>
            <p:spPr bwMode="auto">
              <a:xfrm>
                <a:off x="5235" y="1404"/>
                <a:ext cx="229" cy="279"/>
              </a:xfrm>
              <a:custGeom>
                <a:avLst/>
                <a:gdLst>
                  <a:gd name="T0" fmla="*/ 90715 w 97"/>
                  <a:gd name="T1" fmla="*/ 1124167 h 118"/>
                  <a:gd name="T2" fmla="*/ 102174 w 97"/>
                  <a:gd name="T3" fmla="*/ 115352 h 118"/>
                  <a:gd name="T4" fmla="*/ 102174 w 97"/>
                  <a:gd name="T5" fmla="*/ 76042 h 118"/>
                  <a:gd name="T6" fmla="*/ 165883 w 97"/>
                  <a:gd name="T7" fmla="*/ 11526 h 118"/>
                  <a:gd name="T8" fmla="*/ 102174 w 97"/>
                  <a:gd name="T9" fmla="*/ 11526 h 118"/>
                  <a:gd name="T10" fmla="*/ 11436 w 97"/>
                  <a:gd name="T11" fmla="*/ 115352 h 118"/>
                  <a:gd name="T12" fmla="*/ 11436 w 97"/>
                  <a:gd name="T13" fmla="*/ 927737 h 118"/>
                  <a:gd name="T14" fmla="*/ 0 w 97"/>
                  <a:gd name="T15" fmla="*/ 1173233 h 118"/>
                  <a:gd name="T16" fmla="*/ 130410 w 97"/>
                  <a:gd name="T17" fmla="*/ 1332247 h 118"/>
                  <a:gd name="T18" fmla="*/ 624164 w 97"/>
                  <a:gd name="T19" fmla="*/ 1420252 h 118"/>
                  <a:gd name="T20" fmla="*/ 1118304 w 97"/>
                  <a:gd name="T21" fmla="*/ 1512696 h 118"/>
                  <a:gd name="T22" fmla="*/ 1232327 w 97"/>
                  <a:gd name="T23" fmla="*/ 1447504 h 118"/>
                  <a:gd name="T24" fmla="*/ 204308 w 97"/>
                  <a:gd name="T25" fmla="*/ 1267741 h 118"/>
                  <a:gd name="T26" fmla="*/ 114094 w 97"/>
                  <a:gd name="T27" fmla="*/ 1228640 h 118"/>
                  <a:gd name="T28" fmla="*/ 90715 w 97"/>
                  <a:gd name="T29" fmla="*/ 1124167 h 11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18"/>
                  <a:gd name="T47" fmla="*/ 97 w 97"/>
                  <a:gd name="T48" fmla="*/ 118 h 11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18">
                    <a:moveTo>
                      <a:pt x="7" y="87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3" y="1"/>
                      <a:pt x="13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91"/>
                      <a:pt x="0" y="91"/>
                      <a:pt x="0" y="91"/>
                    </a:cubicBezTo>
                    <a:cubicBezTo>
                      <a:pt x="0" y="97"/>
                      <a:pt x="4" y="102"/>
                      <a:pt x="10" y="103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92" y="118"/>
                      <a:pt x="96" y="116"/>
                      <a:pt x="97" y="112"/>
                    </a:cubicBezTo>
                    <a:cubicBezTo>
                      <a:pt x="16" y="98"/>
                      <a:pt x="16" y="98"/>
                      <a:pt x="16" y="98"/>
                    </a:cubicBezTo>
                    <a:cubicBezTo>
                      <a:pt x="16" y="98"/>
                      <a:pt x="12" y="98"/>
                      <a:pt x="9" y="95"/>
                    </a:cubicBezTo>
                    <a:cubicBezTo>
                      <a:pt x="6" y="92"/>
                      <a:pt x="7" y="87"/>
                      <a:pt x="7" y="87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67" name="Freeform 107"/>
              <p:cNvSpPr>
                <a:spLocks noEditPoints="1"/>
              </p:cNvSpPr>
              <p:nvPr/>
            </p:nvSpPr>
            <p:spPr bwMode="auto">
              <a:xfrm>
                <a:off x="5280" y="1232"/>
                <a:ext cx="56" cy="71"/>
              </a:xfrm>
              <a:custGeom>
                <a:avLst/>
                <a:gdLst>
                  <a:gd name="T0" fmla="*/ 75677 w 24"/>
                  <a:gd name="T1" fmla="*/ 237083 h 30"/>
                  <a:gd name="T2" fmla="*/ 42952 w 24"/>
                  <a:gd name="T3" fmla="*/ 351403 h 30"/>
                  <a:gd name="T4" fmla="*/ 0 w 24"/>
                  <a:gd name="T5" fmla="*/ 342653 h 30"/>
                  <a:gd name="T6" fmla="*/ 110740 w 24"/>
                  <a:gd name="T7" fmla="*/ 0 h 30"/>
                  <a:gd name="T8" fmla="*/ 158172 w 24"/>
                  <a:gd name="T9" fmla="*/ 11573 h 30"/>
                  <a:gd name="T10" fmla="*/ 268847 w 24"/>
                  <a:gd name="T11" fmla="*/ 391646 h 30"/>
                  <a:gd name="T12" fmla="*/ 225960 w 24"/>
                  <a:gd name="T13" fmla="*/ 380075 h 30"/>
                  <a:gd name="T14" fmla="*/ 190631 w 24"/>
                  <a:gd name="T15" fmla="*/ 258665 h 30"/>
                  <a:gd name="T16" fmla="*/ 75677 w 24"/>
                  <a:gd name="T17" fmla="*/ 237083 h 30"/>
                  <a:gd name="T18" fmla="*/ 176580 w 24"/>
                  <a:gd name="T19" fmla="*/ 221546 h 30"/>
                  <a:gd name="T20" fmla="*/ 143173 w 24"/>
                  <a:gd name="T21" fmla="*/ 115988 h 30"/>
                  <a:gd name="T22" fmla="*/ 133628 w 24"/>
                  <a:gd name="T23" fmla="*/ 39554 h 30"/>
                  <a:gd name="T24" fmla="*/ 133628 w 24"/>
                  <a:gd name="T25" fmla="*/ 39554 h 30"/>
                  <a:gd name="T26" fmla="*/ 110740 w 24"/>
                  <a:gd name="T27" fmla="*/ 105291 h 30"/>
                  <a:gd name="T28" fmla="*/ 90410 w 24"/>
                  <a:gd name="T29" fmla="*/ 209604 h 30"/>
                  <a:gd name="T30" fmla="*/ 176580 w 24"/>
                  <a:gd name="T31" fmla="*/ 221546 h 3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4"/>
                  <a:gd name="T49" fmla="*/ 0 h 30"/>
                  <a:gd name="T50" fmla="*/ 24 w 24"/>
                  <a:gd name="T51" fmla="*/ 30 h 30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4" h="30">
                    <a:moveTo>
                      <a:pt x="7" y="18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17" y="20"/>
                      <a:pt x="17" y="20"/>
                      <a:pt x="17" y="20"/>
                    </a:cubicBezTo>
                    <a:lnTo>
                      <a:pt x="7" y="18"/>
                    </a:lnTo>
                    <a:close/>
                    <a:moveTo>
                      <a:pt x="16" y="17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3" y="7"/>
                      <a:pt x="12" y="5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5"/>
                      <a:pt x="11" y="7"/>
                      <a:pt x="10" y="8"/>
                    </a:cubicBezTo>
                    <a:cubicBezTo>
                      <a:pt x="8" y="16"/>
                      <a:pt x="8" y="16"/>
                      <a:pt x="8" y="16"/>
                    </a:cubicBezTo>
                    <a:lnTo>
                      <a:pt x="16" y="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68" name="Freeform 108"/>
              <p:cNvSpPr>
                <a:spLocks noEditPoints="1"/>
              </p:cNvSpPr>
              <p:nvPr/>
            </p:nvSpPr>
            <p:spPr bwMode="auto">
              <a:xfrm>
                <a:off x="5343" y="1258"/>
                <a:ext cx="45" cy="68"/>
              </a:xfrm>
              <a:custGeom>
                <a:avLst/>
                <a:gdLst>
                  <a:gd name="T0" fmla="*/ 0 w 19"/>
                  <a:gd name="T1" fmla="*/ 70471 h 29"/>
                  <a:gd name="T2" fmla="*/ 0 w 19"/>
                  <a:gd name="T3" fmla="*/ 0 h 29"/>
                  <a:gd name="T4" fmla="*/ 39709 w 19"/>
                  <a:gd name="T5" fmla="*/ 0 h 29"/>
                  <a:gd name="T6" fmla="*/ 49273 w 19"/>
                  <a:gd name="T7" fmla="*/ 44866 h 29"/>
                  <a:gd name="T8" fmla="*/ 49273 w 19"/>
                  <a:gd name="T9" fmla="*/ 44866 h 29"/>
                  <a:gd name="T10" fmla="*/ 145464 w 19"/>
                  <a:gd name="T11" fmla="*/ 10969 h 29"/>
                  <a:gd name="T12" fmla="*/ 250472 w 19"/>
                  <a:gd name="T13" fmla="*/ 150069 h 29"/>
                  <a:gd name="T14" fmla="*/ 133757 w 19"/>
                  <a:gd name="T15" fmla="*/ 261430 h 29"/>
                  <a:gd name="T16" fmla="*/ 49273 w 19"/>
                  <a:gd name="T17" fmla="*/ 210108 h 29"/>
                  <a:gd name="T18" fmla="*/ 49273 w 19"/>
                  <a:gd name="T19" fmla="*/ 210108 h 29"/>
                  <a:gd name="T20" fmla="*/ 49273 w 19"/>
                  <a:gd name="T21" fmla="*/ 341093 h 29"/>
                  <a:gd name="T22" fmla="*/ 0 w 19"/>
                  <a:gd name="T23" fmla="*/ 331592 h 29"/>
                  <a:gd name="T24" fmla="*/ 0 w 19"/>
                  <a:gd name="T25" fmla="*/ 70471 h 29"/>
                  <a:gd name="T26" fmla="*/ 49273 w 19"/>
                  <a:gd name="T27" fmla="*/ 141414 h 29"/>
                  <a:gd name="T28" fmla="*/ 49273 w 19"/>
                  <a:gd name="T29" fmla="*/ 165242 h 29"/>
                  <a:gd name="T30" fmla="*/ 133757 w 19"/>
                  <a:gd name="T31" fmla="*/ 227549 h 29"/>
                  <a:gd name="T32" fmla="*/ 210763 w 19"/>
                  <a:gd name="T33" fmla="*/ 141414 h 29"/>
                  <a:gd name="T34" fmla="*/ 133757 w 19"/>
                  <a:gd name="T35" fmla="*/ 44866 h 29"/>
                  <a:gd name="T36" fmla="*/ 49273 w 19"/>
                  <a:gd name="T37" fmla="*/ 81441 h 29"/>
                  <a:gd name="T38" fmla="*/ 49273 w 19"/>
                  <a:gd name="T39" fmla="*/ 105203 h 29"/>
                  <a:gd name="T40" fmla="*/ 49273 w 19"/>
                  <a:gd name="T41" fmla="*/ 141414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9"/>
                  <a:gd name="T64" fmla="*/ 0 h 29"/>
                  <a:gd name="T65" fmla="*/ 19 w 1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9" h="29">
                    <a:moveTo>
                      <a:pt x="0" y="6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2"/>
                      <a:pt x="8" y="1"/>
                      <a:pt x="11" y="1"/>
                    </a:cubicBezTo>
                    <a:cubicBezTo>
                      <a:pt x="16" y="2"/>
                      <a:pt x="19" y="7"/>
                      <a:pt x="19" y="13"/>
                    </a:cubicBezTo>
                    <a:cubicBezTo>
                      <a:pt x="19" y="20"/>
                      <a:pt x="15" y="23"/>
                      <a:pt x="10" y="22"/>
                    </a:cubicBezTo>
                    <a:cubicBezTo>
                      <a:pt x="8" y="22"/>
                      <a:pt x="5" y="20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6"/>
                    </a:lnTo>
                    <a:close/>
                    <a:moveTo>
                      <a:pt x="4" y="12"/>
                    </a:moveTo>
                    <a:cubicBezTo>
                      <a:pt x="4" y="13"/>
                      <a:pt x="4" y="13"/>
                      <a:pt x="4" y="14"/>
                    </a:cubicBezTo>
                    <a:cubicBezTo>
                      <a:pt x="5" y="16"/>
                      <a:pt x="7" y="19"/>
                      <a:pt x="10" y="19"/>
                    </a:cubicBezTo>
                    <a:cubicBezTo>
                      <a:pt x="13" y="20"/>
                      <a:pt x="16" y="17"/>
                      <a:pt x="16" y="12"/>
                    </a:cubicBezTo>
                    <a:cubicBezTo>
                      <a:pt x="16" y="8"/>
                      <a:pt x="14" y="5"/>
                      <a:pt x="10" y="4"/>
                    </a:cubicBezTo>
                    <a:cubicBezTo>
                      <a:pt x="7" y="3"/>
                      <a:pt x="5" y="5"/>
                      <a:pt x="4" y="7"/>
                    </a:cubicBezTo>
                    <a:cubicBezTo>
                      <a:pt x="4" y="8"/>
                      <a:pt x="4" y="8"/>
                      <a:pt x="4" y="9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69" name="Freeform 109"/>
              <p:cNvSpPr>
                <a:spLocks noEditPoints="1"/>
              </p:cNvSpPr>
              <p:nvPr/>
            </p:nvSpPr>
            <p:spPr bwMode="auto">
              <a:xfrm>
                <a:off x="5400" y="1267"/>
                <a:ext cx="45" cy="69"/>
              </a:xfrm>
              <a:custGeom>
                <a:avLst/>
                <a:gdLst>
                  <a:gd name="T0" fmla="*/ 0 w 19"/>
                  <a:gd name="T1" fmla="*/ 97614 h 29"/>
                  <a:gd name="T2" fmla="*/ 0 w 19"/>
                  <a:gd name="T3" fmla="*/ 0 h 29"/>
                  <a:gd name="T4" fmla="*/ 39709 w 19"/>
                  <a:gd name="T5" fmla="*/ 12501 h 29"/>
                  <a:gd name="T6" fmla="*/ 39709 w 19"/>
                  <a:gd name="T7" fmla="*/ 58778 h 29"/>
                  <a:gd name="T8" fmla="*/ 39709 w 19"/>
                  <a:gd name="T9" fmla="*/ 58778 h 29"/>
                  <a:gd name="T10" fmla="*/ 133757 w 19"/>
                  <a:gd name="T11" fmla="*/ 12501 h 29"/>
                  <a:gd name="T12" fmla="*/ 250472 w 19"/>
                  <a:gd name="T13" fmla="*/ 180885 h 29"/>
                  <a:gd name="T14" fmla="*/ 133757 w 19"/>
                  <a:gd name="T15" fmla="*/ 302955 h 29"/>
                  <a:gd name="T16" fmla="*/ 49273 w 19"/>
                  <a:gd name="T17" fmla="*/ 249497 h 29"/>
                  <a:gd name="T18" fmla="*/ 39709 w 19"/>
                  <a:gd name="T19" fmla="*/ 249497 h 29"/>
                  <a:gd name="T20" fmla="*/ 39709 w 19"/>
                  <a:gd name="T21" fmla="*/ 400638 h 29"/>
                  <a:gd name="T22" fmla="*/ 0 w 19"/>
                  <a:gd name="T23" fmla="*/ 388047 h 29"/>
                  <a:gd name="T24" fmla="*/ 0 w 19"/>
                  <a:gd name="T25" fmla="*/ 97614 h 29"/>
                  <a:gd name="T26" fmla="*/ 39709 w 19"/>
                  <a:gd name="T27" fmla="*/ 168384 h 29"/>
                  <a:gd name="T28" fmla="*/ 49273 w 19"/>
                  <a:gd name="T29" fmla="*/ 193062 h 29"/>
                  <a:gd name="T30" fmla="*/ 116699 w 19"/>
                  <a:gd name="T31" fmla="*/ 261995 h 29"/>
                  <a:gd name="T32" fmla="*/ 198898 w 19"/>
                  <a:gd name="T33" fmla="*/ 180885 h 29"/>
                  <a:gd name="T34" fmla="*/ 116699 w 19"/>
                  <a:gd name="T35" fmla="*/ 58778 h 29"/>
                  <a:gd name="T36" fmla="*/ 49273 w 19"/>
                  <a:gd name="T37" fmla="*/ 110114 h 29"/>
                  <a:gd name="T38" fmla="*/ 39709 w 19"/>
                  <a:gd name="T39" fmla="*/ 122075 h 29"/>
                  <a:gd name="T40" fmla="*/ 39709 w 19"/>
                  <a:gd name="T41" fmla="*/ 168384 h 29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9"/>
                  <a:gd name="T64" fmla="*/ 0 h 29"/>
                  <a:gd name="T65" fmla="*/ 19 w 19"/>
                  <a:gd name="T66" fmla="*/ 29 h 29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9" h="29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2"/>
                      <a:pt x="7" y="1"/>
                      <a:pt x="10" y="1"/>
                    </a:cubicBezTo>
                    <a:cubicBezTo>
                      <a:pt x="15" y="2"/>
                      <a:pt x="19" y="7"/>
                      <a:pt x="19" y="13"/>
                    </a:cubicBezTo>
                    <a:cubicBezTo>
                      <a:pt x="19" y="20"/>
                      <a:pt x="14" y="23"/>
                      <a:pt x="10" y="22"/>
                    </a:cubicBezTo>
                    <a:cubicBezTo>
                      <a:pt x="7" y="22"/>
                      <a:pt x="5" y="20"/>
                      <a:pt x="4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7"/>
                    </a:lnTo>
                    <a:close/>
                    <a:moveTo>
                      <a:pt x="3" y="12"/>
                    </a:moveTo>
                    <a:cubicBezTo>
                      <a:pt x="3" y="13"/>
                      <a:pt x="4" y="14"/>
                      <a:pt x="4" y="14"/>
                    </a:cubicBezTo>
                    <a:cubicBezTo>
                      <a:pt x="4" y="17"/>
                      <a:pt x="7" y="19"/>
                      <a:pt x="9" y="19"/>
                    </a:cubicBezTo>
                    <a:cubicBezTo>
                      <a:pt x="13" y="20"/>
                      <a:pt x="15" y="17"/>
                      <a:pt x="15" y="13"/>
                    </a:cubicBezTo>
                    <a:cubicBezTo>
                      <a:pt x="15" y="9"/>
                      <a:pt x="13" y="5"/>
                      <a:pt x="9" y="4"/>
                    </a:cubicBezTo>
                    <a:cubicBezTo>
                      <a:pt x="7" y="4"/>
                      <a:pt x="4" y="5"/>
                      <a:pt x="4" y="8"/>
                    </a:cubicBezTo>
                    <a:cubicBezTo>
                      <a:pt x="4" y="8"/>
                      <a:pt x="3" y="9"/>
                      <a:pt x="3" y="9"/>
                    </a:cubicBezTo>
                    <a:lnTo>
                      <a:pt x="3" y="12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70" name="Freeform 110"/>
              <p:cNvSpPr>
                <a:spLocks noEditPoints="1"/>
              </p:cNvSpPr>
              <p:nvPr/>
            </p:nvSpPr>
            <p:spPr bwMode="auto">
              <a:xfrm>
                <a:off x="5301" y="1501"/>
                <a:ext cx="61" cy="73"/>
              </a:xfrm>
              <a:custGeom>
                <a:avLst/>
                <a:gdLst>
                  <a:gd name="T0" fmla="*/ 308381 w 26"/>
                  <a:gd name="T1" fmla="*/ 220474 h 31"/>
                  <a:gd name="T2" fmla="*/ 156948 w 26"/>
                  <a:gd name="T3" fmla="*/ 371401 h 31"/>
                  <a:gd name="T4" fmla="*/ 0 w 26"/>
                  <a:gd name="T5" fmla="*/ 173921 h 31"/>
                  <a:gd name="T6" fmla="*/ 156948 w 26"/>
                  <a:gd name="T7" fmla="*/ 11230 h 31"/>
                  <a:gd name="T8" fmla="*/ 308381 w 26"/>
                  <a:gd name="T9" fmla="*/ 220474 h 31"/>
                  <a:gd name="T10" fmla="*/ 44992 w 26"/>
                  <a:gd name="T11" fmla="*/ 173921 h 31"/>
                  <a:gd name="T12" fmla="*/ 156948 w 26"/>
                  <a:gd name="T13" fmla="*/ 336431 h 31"/>
                  <a:gd name="T14" fmla="*/ 262506 w 26"/>
                  <a:gd name="T15" fmla="*/ 208919 h 31"/>
                  <a:gd name="T16" fmla="*/ 156948 w 26"/>
                  <a:gd name="T17" fmla="*/ 46185 h 31"/>
                  <a:gd name="T18" fmla="*/ 44992 w 26"/>
                  <a:gd name="T19" fmla="*/ 173921 h 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6"/>
                  <a:gd name="T31" fmla="*/ 0 h 31"/>
                  <a:gd name="T32" fmla="*/ 26 w 26"/>
                  <a:gd name="T33" fmla="*/ 31 h 3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6" h="31">
                    <a:moveTo>
                      <a:pt x="26" y="18"/>
                    </a:moveTo>
                    <a:cubicBezTo>
                      <a:pt x="26" y="27"/>
                      <a:pt x="20" y="31"/>
                      <a:pt x="13" y="30"/>
                    </a:cubicBezTo>
                    <a:cubicBezTo>
                      <a:pt x="5" y="29"/>
                      <a:pt x="0" y="22"/>
                      <a:pt x="0" y="14"/>
                    </a:cubicBezTo>
                    <a:cubicBezTo>
                      <a:pt x="0" y="5"/>
                      <a:pt x="6" y="0"/>
                      <a:pt x="13" y="1"/>
                    </a:cubicBezTo>
                    <a:cubicBezTo>
                      <a:pt x="21" y="3"/>
                      <a:pt x="26" y="9"/>
                      <a:pt x="26" y="18"/>
                    </a:cubicBezTo>
                    <a:close/>
                    <a:moveTo>
                      <a:pt x="4" y="14"/>
                    </a:moveTo>
                    <a:cubicBezTo>
                      <a:pt x="4" y="20"/>
                      <a:pt x="7" y="26"/>
                      <a:pt x="13" y="27"/>
                    </a:cubicBezTo>
                    <a:cubicBezTo>
                      <a:pt x="19" y="28"/>
                      <a:pt x="22" y="24"/>
                      <a:pt x="22" y="17"/>
                    </a:cubicBezTo>
                    <a:cubicBezTo>
                      <a:pt x="22" y="12"/>
                      <a:pt x="19" y="5"/>
                      <a:pt x="13" y="4"/>
                    </a:cubicBezTo>
                    <a:cubicBezTo>
                      <a:pt x="7" y="3"/>
                      <a:pt x="4" y="8"/>
                      <a:pt x="4" y="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371" name="Freeform 111"/>
              <p:cNvSpPr>
                <a:spLocks/>
              </p:cNvSpPr>
              <p:nvPr/>
            </p:nvSpPr>
            <p:spPr bwMode="auto">
              <a:xfrm>
                <a:off x="5369" y="1513"/>
                <a:ext cx="41" cy="71"/>
              </a:xfrm>
              <a:custGeom>
                <a:avLst/>
                <a:gdLst>
                  <a:gd name="T0" fmla="*/ 13803 w 17"/>
                  <a:gd name="T1" fmla="*/ 298193 h 30"/>
                  <a:gd name="T2" fmla="*/ 113336 w 17"/>
                  <a:gd name="T3" fmla="*/ 342653 h 30"/>
                  <a:gd name="T4" fmla="*/ 207438 w 17"/>
                  <a:gd name="T5" fmla="*/ 298193 h 30"/>
                  <a:gd name="T6" fmla="*/ 127139 w 17"/>
                  <a:gd name="T7" fmla="*/ 209604 h 30"/>
                  <a:gd name="T8" fmla="*/ 0 w 17"/>
                  <a:gd name="T9" fmla="*/ 93611 h 30"/>
                  <a:gd name="T10" fmla="*/ 146638 w 17"/>
                  <a:gd name="T11" fmla="*/ 11573 h 30"/>
                  <a:gd name="T12" fmla="*/ 259566 w 17"/>
                  <a:gd name="T13" fmla="*/ 39554 h 30"/>
                  <a:gd name="T14" fmla="*/ 240040 w 17"/>
                  <a:gd name="T15" fmla="*/ 76992 h 30"/>
                  <a:gd name="T16" fmla="*/ 146638 w 17"/>
                  <a:gd name="T17" fmla="*/ 49009 h 30"/>
                  <a:gd name="T18" fmla="*/ 66524 w 17"/>
                  <a:gd name="T19" fmla="*/ 93611 h 30"/>
                  <a:gd name="T20" fmla="*/ 160440 w 17"/>
                  <a:gd name="T21" fmla="*/ 170099 h 30"/>
                  <a:gd name="T22" fmla="*/ 273340 w 17"/>
                  <a:gd name="T23" fmla="*/ 298193 h 30"/>
                  <a:gd name="T24" fmla="*/ 113336 w 17"/>
                  <a:gd name="T25" fmla="*/ 380075 h 30"/>
                  <a:gd name="T26" fmla="*/ 0 w 17"/>
                  <a:gd name="T27" fmla="*/ 342653 h 30"/>
                  <a:gd name="T28" fmla="*/ 13803 w 17"/>
                  <a:gd name="T29" fmla="*/ 298193 h 3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"/>
                  <a:gd name="T46" fmla="*/ 0 h 30"/>
                  <a:gd name="T47" fmla="*/ 17 w 17"/>
                  <a:gd name="T48" fmla="*/ 30 h 3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" h="30">
                    <a:moveTo>
                      <a:pt x="1" y="23"/>
                    </a:moveTo>
                    <a:cubicBezTo>
                      <a:pt x="2" y="25"/>
                      <a:pt x="5" y="26"/>
                      <a:pt x="7" y="26"/>
                    </a:cubicBezTo>
                    <a:cubicBezTo>
                      <a:pt x="11" y="27"/>
                      <a:pt x="13" y="25"/>
                      <a:pt x="13" y="23"/>
                    </a:cubicBezTo>
                    <a:cubicBezTo>
                      <a:pt x="13" y="20"/>
                      <a:pt x="12" y="18"/>
                      <a:pt x="8" y="16"/>
                    </a:cubicBezTo>
                    <a:cubicBezTo>
                      <a:pt x="3" y="14"/>
                      <a:pt x="0" y="11"/>
                      <a:pt x="0" y="7"/>
                    </a:cubicBezTo>
                    <a:cubicBezTo>
                      <a:pt x="0" y="3"/>
                      <a:pt x="4" y="0"/>
                      <a:pt x="9" y="1"/>
                    </a:cubicBezTo>
                    <a:cubicBezTo>
                      <a:pt x="12" y="1"/>
                      <a:pt x="14" y="2"/>
                      <a:pt x="16" y="3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5"/>
                      <a:pt x="12" y="4"/>
                      <a:pt x="9" y="4"/>
                    </a:cubicBezTo>
                    <a:cubicBezTo>
                      <a:pt x="5" y="3"/>
                      <a:pt x="4" y="5"/>
                      <a:pt x="4" y="7"/>
                    </a:cubicBezTo>
                    <a:cubicBezTo>
                      <a:pt x="4" y="10"/>
                      <a:pt x="6" y="11"/>
                      <a:pt x="10" y="13"/>
                    </a:cubicBezTo>
                    <a:cubicBezTo>
                      <a:pt x="14" y="16"/>
                      <a:pt x="17" y="19"/>
                      <a:pt x="17" y="23"/>
                    </a:cubicBezTo>
                    <a:cubicBezTo>
                      <a:pt x="17" y="27"/>
                      <a:pt x="13" y="30"/>
                      <a:pt x="7" y="29"/>
                    </a:cubicBezTo>
                    <a:cubicBezTo>
                      <a:pt x="4" y="29"/>
                      <a:pt x="1" y="27"/>
                      <a:pt x="0" y="26"/>
                    </a:cubicBez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</p:grpSp>
      <p:grpSp>
        <p:nvGrpSpPr>
          <p:cNvPr id="458" name="Group 645"/>
          <p:cNvGrpSpPr>
            <a:grpSpLocks/>
          </p:cNvGrpSpPr>
          <p:nvPr/>
        </p:nvGrpSpPr>
        <p:grpSpPr bwMode="auto">
          <a:xfrm>
            <a:off x="1446866" y="2426175"/>
            <a:ext cx="2147887" cy="716045"/>
            <a:chOff x="874713" y="5267325"/>
            <a:chExt cx="2125663" cy="508000"/>
          </a:xfrm>
        </p:grpSpPr>
        <p:grpSp>
          <p:nvGrpSpPr>
            <p:cNvPr id="459" name="Group 460"/>
            <p:cNvGrpSpPr>
              <a:grpSpLocks/>
            </p:cNvGrpSpPr>
            <p:nvPr/>
          </p:nvGrpSpPr>
          <p:grpSpPr bwMode="auto">
            <a:xfrm>
              <a:off x="874715" y="5267325"/>
              <a:ext cx="411163" cy="508000"/>
              <a:chOff x="473" y="789"/>
              <a:chExt cx="798" cy="983"/>
            </a:xfrm>
          </p:grpSpPr>
          <p:sp>
            <p:nvSpPr>
              <p:cNvPr id="544" name="Freeform 461"/>
              <p:cNvSpPr>
                <a:spLocks/>
              </p:cNvSpPr>
              <p:nvPr/>
            </p:nvSpPr>
            <p:spPr bwMode="auto">
              <a:xfrm>
                <a:off x="482" y="955"/>
                <a:ext cx="317" cy="808"/>
              </a:xfrm>
              <a:custGeom>
                <a:avLst/>
                <a:gdLst>
                  <a:gd name="T0" fmla="*/ 317 w 317"/>
                  <a:gd name="T1" fmla="*/ 54 h 808"/>
                  <a:gd name="T2" fmla="*/ 307 w 317"/>
                  <a:gd name="T3" fmla="*/ 808 h 808"/>
                  <a:gd name="T4" fmla="*/ 0 w 317"/>
                  <a:gd name="T5" fmla="*/ 753 h 808"/>
                  <a:gd name="T6" fmla="*/ 10 w 317"/>
                  <a:gd name="T7" fmla="*/ 0 h 808"/>
                  <a:gd name="T8" fmla="*/ 317 w 317"/>
                  <a:gd name="T9" fmla="*/ 54 h 8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7"/>
                  <a:gd name="T16" fmla="*/ 0 h 808"/>
                  <a:gd name="T17" fmla="*/ 317 w 317"/>
                  <a:gd name="T18" fmla="*/ 808 h 8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7" h="808">
                    <a:moveTo>
                      <a:pt x="317" y="54"/>
                    </a:moveTo>
                    <a:lnTo>
                      <a:pt x="307" y="808"/>
                    </a:lnTo>
                    <a:lnTo>
                      <a:pt x="0" y="753"/>
                    </a:lnTo>
                    <a:lnTo>
                      <a:pt x="10" y="0"/>
                    </a:lnTo>
                    <a:lnTo>
                      <a:pt x="317" y="5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45" name="Freeform 462"/>
              <p:cNvSpPr>
                <a:spLocks/>
              </p:cNvSpPr>
              <p:nvPr/>
            </p:nvSpPr>
            <p:spPr bwMode="auto">
              <a:xfrm>
                <a:off x="789" y="853"/>
                <a:ext cx="473" cy="910"/>
              </a:xfrm>
              <a:custGeom>
                <a:avLst/>
                <a:gdLst>
                  <a:gd name="T0" fmla="*/ 10 w 473"/>
                  <a:gd name="T1" fmla="*/ 156 h 910"/>
                  <a:gd name="T2" fmla="*/ 473 w 473"/>
                  <a:gd name="T3" fmla="*/ 0 h 910"/>
                  <a:gd name="T4" fmla="*/ 463 w 473"/>
                  <a:gd name="T5" fmla="*/ 756 h 910"/>
                  <a:gd name="T6" fmla="*/ 0 w 473"/>
                  <a:gd name="T7" fmla="*/ 910 h 910"/>
                  <a:gd name="T8" fmla="*/ 10 w 473"/>
                  <a:gd name="T9" fmla="*/ 156 h 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3"/>
                  <a:gd name="T16" fmla="*/ 0 h 910"/>
                  <a:gd name="T17" fmla="*/ 473 w 473"/>
                  <a:gd name="T18" fmla="*/ 910 h 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3" h="910">
                    <a:moveTo>
                      <a:pt x="10" y="156"/>
                    </a:moveTo>
                    <a:lnTo>
                      <a:pt x="473" y="0"/>
                    </a:lnTo>
                    <a:lnTo>
                      <a:pt x="463" y="756"/>
                    </a:lnTo>
                    <a:lnTo>
                      <a:pt x="0" y="910"/>
                    </a:lnTo>
                    <a:lnTo>
                      <a:pt x="1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46" name="Freeform 463"/>
              <p:cNvSpPr>
                <a:spLocks/>
              </p:cNvSpPr>
              <p:nvPr/>
            </p:nvSpPr>
            <p:spPr bwMode="auto">
              <a:xfrm>
                <a:off x="492" y="799"/>
                <a:ext cx="770" cy="210"/>
              </a:xfrm>
              <a:custGeom>
                <a:avLst/>
                <a:gdLst>
                  <a:gd name="T0" fmla="*/ 0 w 770"/>
                  <a:gd name="T1" fmla="*/ 156 h 210"/>
                  <a:gd name="T2" fmla="*/ 463 w 770"/>
                  <a:gd name="T3" fmla="*/ 0 h 210"/>
                  <a:gd name="T4" fmla="*/ 770 w 770"/>
                  <a:gd name="T5" fmla="*/ 54 h 210"/>
                  <a:gd name="T6" fmla="*/ 307 w 770"/>
                  <a:gd name="T7" fmla="*/ 210 h 210"/>
                  <a:gd name="T8" fmla="*/ 0 w 770"/>
                  <a:gd name="T9" fmla="*/ 156 h 2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0"/>
                  <a:gd name="T16" fmla="*/ 0 h 210"/>
                  <a:gd name="T17" fmla="*/ 770 w 770"/>
                  <a:gd name="T18" fmla="*/ 210 h 2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0" h="210">
                    <a:moveTo>
                      <a:pt x="0" y="156"/>
                    </a:moveTo>
                    <a:lnTo>
                      <a:pt x="463" y="0"/>
                    </a:lnTo>
                    <a:lnTo>
                      <a:pt x="770" y="54"/>
                    </a:lnTo>
                    <a:lnTo>
                      <a:pt x="307" y="21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47" name="Freeform 464"/>
              <p:cNvSpPr>
                <a:spLocks/>
              </p:cNvSpPr>
              <p:nvPr/>
            </p:nvSpPr>
            <p:spPr bwMode="auto">
              <a:xfrm>
                <a:off x="591" y="1434"/>
                <a:ext cx="61" cy="90"/>
              </a:xfrm>
              <a:custGeom>
                <a:avLst/>
                <a:gdLst>
                  <a:gd name="T0" fmla="*/ 297349 w 26"/>
                  <a:gd name="T1" fmla="*/ 239511 h 38"/>
                  <a:gd name="T2" fmla="*/ 166284 w 26"/>
                  <a:gd name="T3" fmla="*/ 488217 h 38"/>
                  <a:gd name="T4" fmla="*/ 11032 w 26"/>
                  <a:gd name="T5" fmla="*/ 260540 h 38"/>
                  <a:gd name="T6" fmla="*/ 142473 w 26"/>
                  <a:gd name="T7" fmla="*/ 11612 h 38"/>
                  <a:gd name="T8" fmla="*/ 297349 w 26"/>
                  <a:gd name="T9" fmla="*/ 239511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38"/>
                  <a:gd name="T17" fmla="*/ 26 w 26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38">
                    <a:moveTo>
                      <a:pt x="25" y="18"/>
                    </a:moveTo>
                    <a:cubicBezTo>
                      <a:pt x="26" y="28"/>
                      <a:pt x="21" y="37"/>
                      <a:pt x="14" y="37"/>
                    </a:cubicBezTo>
                    <a:cubicBezTo>
                      <a:pt x="8" y="38"/>
                      <a:pt x="2" y="30"/>
                      <a:pt x="1" y="20"/>
                    </a:cubicBezTo>
                    <a:cubicBezTo>
                      <a:pt x="0" y="10"/>
                      <a:pt x="5" y="1"/>
                      <a:pt x="12" y="1"/>
                    </a:cubicBezTo>
                    <a:cubicBezTo>
                      <a:pt x="19" y="0"/>
                      <a:pt x="25" y="8"/>
                      <a:pt x="25" y="18"/>
                    </a:cubicBezTo>
                  </a:path>
                </a:pathLst>
              </a:custGeom>
              <a:solidFill>
                <a:srgbClr val="1A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48" name="Freeform 465"/>
              <p:cNvSpPr>
                <a:spLocks/>
              </p:cNvSpPr>
              <p:nvPr/>
            </p:nvSpPr>
            <p:spPr bwMode="auto">
              <a:xfrm>
                <a:off x="596" y="1434"/>
                <a:ext cx="56" cy="90"/>
              </a:xfrm>
              <a:custGeom>
                <a:avLst/>
                <a:gdLst>
                  <a:gd name="T0" fmla="*/ 258393 w 24"/>
                  <a:gd name="T1" fmla="*/ 239511 h 38"/>
                  <a:gd name="T2" fmla="*/ 143173 w 24"/>
                  <a:gd name="T3" fmla="*/ 499175 h 38"/>
                  <a:gd name="T4" fmla="*/ 10519 w 24"/>
                  <a:gd name="T5" fmla="*/ 260540 h 38"/>
                  <a:gd name="T6" fmla="*/ 124558 w 24"/>
                  <a:gd name="T7" fmla="*/ 11612 h 38"/>
                  <a:gd name="T8" fmla="*/ 258393 w 24"/>
                  <a:gd name="T9" fmla="*/ 239511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38"/>
                  <a:gd name="T17" fmla="*/ 24 w 24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38">
                    <a:moveTo>
                      <a:pt x="23" y="18"/>
                    </a:moveTo>
                    <a:cubicBezTo>
                      <a:pt x="24" y="29"/>
                      <a:pt x="20" y="37"/>
                      <a:pt x="13" y="38"/>
                    </a:cubicBezTo>
                    <a:cubicBezTo>
                      <a:pt x="7" y="38"/>
                      <a:pt x="1" y="30"/>
                      <a:pt x="1" y="20"/>
                    </a:cubicBezTo>
                    <a:cubicBezTo>
                      <a:pt x="0" y="10"/>
                      <a:pt x="5" y="1"/>
                      <a:pt x="11" y="1"/>
                    </a:cubicBezTo>
                    <a:cubicBezTo>
                      <a:pt x="17" y="0"/>
                      <a:pt x="23" y="8"/>
                      <a:pt x="23" y="18"/>
                    </a:cubicBezTo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49" name="Freeform 466"/>
              <p:cNvSpPr>
                <a:spLocks/>
              </p:cNvSpPr>
              <p:nvPr/>
            </p:nvSpPr>
            <p:spPr bwMode="auto">
              <a:xfrm>
                <a:off x="541" y="1016"/>
                <a:ext cx="218" cy="366"/>
              </a:xfrm>
              <a:custGeom>
                <a:avLst/>
                <a:gdLst>
                  <a:gd name="T0" fmla="*/ 1217672 w 92"/>
                  <a:gd name="T1" fmla="*/ 328630 h 155"/>
                  <a:gd name="T2" fmla="*/ 1083495 w 92"/>
                  <a:gd name="T3" fmla="*/ 177635 h 155"/>
                  <a:gd name="T4" fmla="*/ 49533 w 92"/>
                  <a:gd name="T5" fmla="*/ 11440 h 155"/>
                  <a:gd name="T6" fmla="*/ 11668 w 92"/>
                  <a:gd name="T7" fmla="*/ 11440 h 155"/>
                  <a:gd name="T8" fmla="*/ 0 w 92"/>
                  <a:gd name="T9" fmla="*/ 1768554 h 155"/>
                  <a:gd name="T10" fmla="*/ 1189519 w 92"/>
                  <a:gd name="T11" fmla="*/ 1971531 h 155"/>
                  <a:gd name="T12" fmla="*/ 1205500 w 92"/>
                  <a:gd name="T13" fmla="*/ 1934848 h 155"/>
                  <a:gd name="T14" fmla="*/ 1217672 w 92"/>
                  <a:gd name="T15" fmla="*/ 328630 h 15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55"/>
                  <a:gd name="T26" fmla="*/ 92 w 92"/>
                  <a:gd name="T27" fmla="*/ 155 h 15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55">
                    <a:moveTo>
                      <a:pt x="92" y="26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90" y="155"/>
                      <a:pt x="90" y="155"/>
                      <a:pt x="90" y="155"/>
                    </a:cubicBezTo>
                    <a:cubicBezTo>
                      <a:pt x="90" y="154"/>
                      <a:pt x="91" y="153"/>
                      <a:pt x="91" y="152"/>
                    </a:cubicBezTo>
                    <a:lnTo>
                      <a:pt x="92" y="26"/>
                    </a:lnTo>
                    <a:close/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50" name="Freeform 467"/>
              <p:cNvSpPr>
                <a:spLocks/>
              </p:cNvSpPr>
              <p:nvPr/>
            </p:nvSpPr>
            <p:spPr bwMode="auto">
              <a:xfrm>
                <a:off x="525" y="1016"/>
                <a:ext cx="229" cy="380"/>
              </a:xfrm>
              <a:custGeom>
                <a:avLst/>
                <a:gdLst>
                  <a:gd name="T0" fmla="*/ 90715 w 97"/>
                  <a:gd name="T1" fmla="*/ 1632520 h 161"/>
                  <a:gd name="T2" fmla="*/ 102174 w 97"/>
                  <a:gd name="T3" fmla="*/ 113889 h 161"/>
                  <a:gd name="T4" fmla="*/ 102174 w 97"/>
                  <a:gd name="T5" fmla="*/ 75011 h 161"/>
                  <a:gd name="T6" fmla="*/ 150474 w 97"/>
                  <a:gd name="T7" fmla="*/ 11426 h 161"/>
                  <a:gd name="T8" fmla="*/ 102174 w 97"/>
                  <a:gd name="T9" fmla="*/ 11426 h 161"/>
                  <a:gd name="T10" fmla="*/ 11436 w 97"/>
                  <a:gd name="T11" fmla="*/ 113889 h 161"/>
                  <a:gd name="T12" fmla="*/ 0 w 97"/>
                  <a:gd name="T13" fmla="*/ 911117 h 161"/>
                  <a:gd name="T14" fmla="*/ 0 w 97"/>
                  <a:gd name="T15" fmla="*/ 1695789 h 161"/>
                  <a:gd name="T16" fmla="*/ 130410 w 97"/>
                  <a:gd name="T17" fmla="*/ 1849993 h 161"/>
                  <a:gd name="T18" fmla="*/ 607889 w 97"/>
                  <a:gd name="T19" fmla="*/ 1936640 h 161"/>
                  <a:gd name="T20" fmla="*/ 1102826 w 97"/>
                  <a:gd name="T21" fmla="*/ 2027170 h 161"/>
                  <a:gd name="T22" fmla="*/ 1232327 w 97"/>
                  <a:gd name="T23" fmla="*/ 1963899 h 161"/>
                  <a:gd name="T24" fmla="*/ 204308 w 97"/>
                  <a:gd name="T25" fmla="*/ 1786356 h 161"/>
                  <a:gd name="T26" fmla="*/ 114094 w 97"/>
                  <a:gd name="T27" fmla="*/ 1747965 h 161"/>
                  <a:gd name="T28" fmla="*/ 90715 w 97"/>
                  <a:gd name="T29" fmla="*/ 163252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61"/>
                  <a:gd name="T47" fmla="*/ 97 w 97"/>
                  <a:gd name="T48" fmla="*/ 161 h 16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61">
                    <a:moveTo>
                      <a:pt x="7" y="129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2" y="1"/>
                      <a:pt x="12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0"/>
                      <a:pt x="4" y="145"/>
                      <a:pt x="10" y="146"/>
                    </a:cubicBezTo>
                    <a:cubicBezTo>
                      <a:pt x="48" y="153"/>
                      <a:pt x="48" y="153"/>
                      <a:pt x="48" y="153"/>
                    </a:cubicBezTo>
                    <a:cubicBezTo>
                      <a:pt x="87" y="160"/>
                      <a:pt x="87" y="160"/>
                      <a:pt x="87" y="160"/>
                    </a:cubicBezTo>
                    <a:cubicBezTo>
                      <a:pt x="92" y="161"/>
                      <a:pt x="95" y="159"/>
                      <a:pt x="97" y="155"/>
                    </a:cubicBezTo>
                    <a:cubicBezTo>
                      <a:pt x="16" y="141"/>
                      <a:pt x="16" y="141"/>
                      <a:pt x="16" y="141"/>
                    </a:cubicBezTo>
                    <a:cubicBezTo>
                      <a:pt x="16" y="141"/>
                      <a:pt x="11" y="141"/>
                      <a:pt x="9" y="138"/>
                    </a:cubicBezTo>
                    <a:cubicBezTo>
                      <a:pt x="6" y="135"/>
                      <a:pt x="7" y="129"/>
                      <a:pt x="7" y="129"/>
                    </a:cubicBezTo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51" name="Freeform 468"/>
              <p:cNvSpPr>
                <a:spLocks/>
              </p:cNvSpPr>
              <p:nvPr/>
            </p:nvSpPr>
            <p:spPr bwMode="auto">
              <a:xfrm>
                <a:off x="560" y="1075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52" name="Freeform 469"/>
              <p:cNvSpPr>
                <a:spLocks/>
              </p:cNvSpPr>
              <p:nvPr/>
            </p:nvSpPr>
            <p:spPr bwMode="auto">
              <a:xfrm>
                <a:off x="560" y="1068"/>
                <a:ext cx="175" cy="45"/>
              </a:xfrm>
              <a:custGeom>
                <a:avLst/>
                <a:gdLst>
                  <a:gd name="T0" fmla="*/ 175 w 175"/>
                  <a:gd name="T1" fmla="*/ 45 h 45"/>
                  <a:gd name="T2" fmla="*/ 175 w 175"/>
                  <a:gd name="T3" fmla="*/ 31 h 45"/>
                  <a:gd name="T4" fmla="*/ 0 w 175"/>
                  <a:gd name="T5" fmla="*/ 0 h 45"/>
                  <a:gd name="T6" fmla="*/ 0 w 175"/>
                  <a:gd name="T7" fmla="*/ 14 h 45"/>
                  <a:gd name="T8" fmla="*/ 175 w 175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5"/>
                  <a:gd name="T17" fmla="*/ 175 w 175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5">
                    <a:moveTo>
                      <a:pt x="175" y="45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5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53" name="Freeform 470"/>
              <p:cNvSpPr>
                <a:spLocks/>
              </p:cNvSpPr>
              <p:nvPr/>
            </p:nvSpPr>
            <p:spPr bwMode="auto">
              <a:xfrm>
                <a:off x="560" y="1120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54" name="Freeform 471"/>
              <p:cNvSpPr>
                <a:spLocks/>
              </p:cNvSpPr>
              <p:nvPr/>
            </p:nvSpPr>
            <p:spPr bwMode="auto">
              <a:xfrm>
                <a:off x="560" y="1111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0 h 47"/>
                  <a:gd name="T4" fmla="*/ 0 w 175"/>
                  <a:gd name="T5" fmla="*/ 0 h 47"/>
                  <a:gd name="T6" fmla="*/ 0 w 175"/>
                  <a:gd name="T7" fmla="*/ 16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55" name="Freeform 472"/>
              <p:cNvSpPr>
                <a:spLocks/>
              </p:cNvSpPr>
              <p:nvPr/>
            </p:nvSpPr>
            <p:spPr bwMode="auto">
              <a:xfrm>
                <a:off x="560" y="1165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4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56" name="Freeform 473"/>
              <p:cNvSpPr>
                <a:spLocks/>
              </p:cNvSpPr>
              <p:nvPr/>
            </p:nvSpPr>
            <p:spPr bwMode="auto">
              <a:xfrm>
                <a:off x="560" y="1155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57" name="Freeform 474"/>
              <p:cNvSpPr>
                <a:spLocks/>
              </p:cNvSpPr>
              <p:nvPr/>
            </p:nvSpPr>
            <p:spPr bwMode="auto">
              <a:xfrm>
                <a:off x="560" y="1207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4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4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58" name="Freeform 475"/>
              <p:cNvSpPr>
                <a:spLocks/>
              </p:cNvSpPr>
              <p:nvPr/>
            </p:nvSpPr>
            <p:spPr bwMode="auto">
              <a:xfrm>
                <a:off x="560" y="1200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59" name="Freeform 476"/>
              <p:cNvSpPr>
                <a:spLocks/>
              </p:cNvSpPr>
              <p:nvPr/>
            </p:nvSpPr>
            <p:spPr bwMode="auto">
              <a:xfrm>
                <a:off x="560" y="1252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60" name="Freeform 477"/>
              <p:cNvSpPr>
                <a:spLocks/>
              </p:cNvSpPr>
              <p:nvPr/>
            </p:nvSpPr>
            <p:spPr bwMode="auto">
              <a:xfrm>
                <a:off x="560" y="1245"/>
                <a:ext cx="175" cy="45"/>
              </a:xfrm>
              <a:custGeom>
                <a:avLst/>
                <a:gdLst>
                  <a:gd name="T0" fmla="*/ 175 w 175"/>
                  <a:gd name="T1" fmla="*/ 45 h 45"/>
                  <a:gd name="T2" fmla="*/ 175 w 175"/>
                  <a:gd name="T3" fmla="*/ 31 h 45"/>
                  <a:gd name="T4" fmla="*/ 0 w 175"/>
                  <a:gd name="T5" fmla="*/ 0 h 45"/>
                  <a:gd name="T6" fmla="*/ 0 w 175"/>
                  <a:gd name="T7" fmla="*/ 14 h 45"/>
                  <a:gd name="T8" fmla="*/ 175 w 175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5"/>
                  <a:gd name="T17" fmla="*/ 175 w 175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5">
                    <a:moveTo>
                      <a:pt x="175" y="45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5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61" name="Freeform 478"/>
              <p:cNvSpPr>
                <a:spLocks/>
              </p:cNvSpPr>
              <p:nvPr/>
            </p:nvSpPr>
            <p:spPr bwMode="auto">
              <a:xfrm>
                <a:off x="560" y="1297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62" name="Freeform 479"/>
              <p:cNvSpPr>
                <a:spLocks/>
              </p:cNvSpPr>
              <p:nvPr/>
            </p:nvSpPr>
            <p:spPr bwMode="auto">
              <a:xfrm>
                <a:off x="560" y="1290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4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63" name="Freeform 480"/>
              <p:cNvSpPr>
                <a:spLocks noEditPoints="1"/>
              </p:cNvSpPr>
              <p:nvPr/>
            </p:nvSpPr>
            <p:spPr bwMode="auto">
              <a:xfrm>
                <a:off x="473" y="789"/>
                <a:ext cx="798" cy="983"/>
              </a:xfrm>
              <a:custGeom>
                <a:avLst/>
                <a:gdLst>
                  <a:gd name="T0" fmla="*/ 2593998 w 338"/>
                  <a:gd name="T1" fmla="*/ 48538 h 416"/>
                  <a:gd name="T2" fmla="*/ 4245506 w 338"/>
                  <a:gd name="T3" fmla="*/ 347127 h 416"/>
                  <a:gd name="T4" fmla="*/ 4191499 w 338"/>
                  <a:gd name="T5" fmla="*/ 4450799 h 416"/>
                  <a:gd name="T6" fmla="*/ 1700163 w 338"/>
                  <a:gd name="T7" fmla="*/ 5288007 h 416"/>
                  <a:gd name="T8" fmla="*/ 48350 w 338"/>
                  <a:gd name="T9" fmla="*/ 4988622 h 416"/>
                  <a:gd name="T10" fmla="*/ 102189 w 338"/>
                  <a:gd name="T11" fmla="*/ 896354 h 416"/>
                  <a:gd name="T12" fmla="*/ 2593998 w 338"/>
                  <a:gd name="T13" fmla="*/ 48538 h 416"/>
                  <a:gd name="T14" fmla="*/ 2593998 w 338"/>
                  <a:gd name="T15" fmla="*/ 0 h 416"/>
                  <a:gd name="T16" fmla="*/ 2577561 w 338"/>
                  <a:gd name="T17" fmla="*/ 0 h 416"/>
                  <a:gd name="T18" fmla="*/ 75182 w 338"/>
                  <a:gd name="T19" fmla="*/ 847814 h 416"/>
                  <a:gd name="T20" fmla="*/ 48350 w 338"/>
                  <a:gd name="T21" fmla="*/ 896354 h 416"/>
                  <a:gd name="T22" fmla="*/ 0 w 338"/>
                  <a:gd name="T23" fmla="*/ 4988622 h 416"/>
                  <a:gd name="T24" fmla="*/ 38427 w 338"/>
                  <a:gd name="T25" fmla="*/ 5042016 h 416"/>
                  <a:gd name="T26" fmla="*/ 1688268 w 338"/>
                  <a:gd name="T27" fmla="*/ 5335370 h 416"/>
                  <a:gd name="T28" fmla="*/ 1700163 w 338"/>
                  <a:gd name="T29" fmla="*/ 5335370 h 416"/>
                  <a:gd name="T30" fmla="*/ 1716446 w 338"/>
                  <a:gd name="T31" fmla="*/ 5335370 h 416"/>
                  <a:gd name="T32" fmla="*/ 4203460 w 338"/>
                  <a:gd name="T33" fmla="*/ 4487931 h 416"/>
                  <a:gd name="T34" fmla="*/ 4245506 w 338"/>
                  <a:gd name="T35" fmla="*/ 4450799 h 416"/>
                  <a:gd name="T36" fmla="*/ 4293688 w 338"/>
                  <a:gd name="T37" fmla="*/ 347127 h 416"/>
                  <a:gd name="T38" fmla="*/ 4257313 w 338"/>
                  <a:gd name="T39" fmla="*/ 293662 h 416"/>
                  <a:gd name="T40" fmla="*/ 2605432 w 338"/>
                  <a:gd name="T41" fmla="*/ 0 h 416"/>
                  <a:gd name="T42" fmla="*/ 2593998 w 338"/>
                  <a:gd name="T43" fmla="*/ 0 h 41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38"/>
                  <a:gd name="T67" fmla="*/ 0 h 416"/>
                  <a:gd name="T68" fmla="*/ 338 w 338"/>
                  <a:gd name="T69" fmla="*/ 416 h 41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38" h="416">
                    <a:moveTo>
                      <a:pt x="204" y="4"/>
                    </a:moveTo>
                    <a:cubicBezTo>
                      <a:pt x="334" y="27"/>
                      <a:pt x="334" y="27"/>
                      <a:pt x="334" y="2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134" y="412"/>
                      <a:pt x="134" y="412"/>
                      <a:pt x="134" y="412"/>
                    </a:cubicBezTo>
                    <a:cubicBezTo>
                      <a:pt x="4" y="389"/>
                      <a:pt x="4" y="389"/>
                      <a:pt x="4" y="38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204" y="4"/>
                      <a:pt x="204" y="4"/>
                      <a:pt x="204" y="4"/>
                    </a:cubicBezTo>
                    <a:moveTo>
                      <a:pt x="204" y="0"/>
                    </a:moveTo>
                    <a:cubicBezTo>
                      <a:pt x="204" y="0"/>
                      <a:pt x="203" y="0"/>
                      <a:pt x="203" y="0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5" y="66"/>
                      <a:pt x="4" y="68"/>
                      <a:pt x="4" y="70"/>
                    </a:cubicBezTo>
                    <a:cubicBezTo>
                      <a:pt x="0" y="389"/>
                      <a:pt x="0" y="389"/>
                      <a:pt x="0" y="389"/>
                    </a:cubicBezTo>
                    <a:cubicBezTo>
                      <a:pt x="0" y="391"/>
                      <a:pt x="1" y="393"/>
                      <a:pt x="3" y="393"/>
                    </a:cubicBezTo>
                    <a:cubicBezTo>
                      <a:pt x="133" y="416"/>
                      <a:pt x="133" y="416"/>
                      <a:pt x="133" y="416"/>
                    </a:cubicBezTo>
                    <a:cubicBezTo>
                      <a:pt x="133" y="416"/>
                      <a:pt x="133" y="416"/>
                      <a:pt x="134" y="416"/>
                    </a:cubicBezTo>
                    <a:cubicBezTo>
                      <a:pt x="134" y="416"/>
                      <a:pt x="134" y="416"/>
                      <a:pt x="135" y="416"/>
                    </a:cubicBezTo>
                    <a:cubicBezTo>
                      <a:pt x="331" y="350"/>
                      <a:pt x="331" y="350"/>
                      <a:pt x="331" y="350"/>
                    </a:cubicBezTo>
                    <a:cubicBezTo>
                      <a:pt x="333" y="350"/>
                      <a:pt x="334" y="348"/>
                      <a:pt x="334" y="347"/>
                    </a:cubicBezTo>
                    <a:cubicBezTo>
                      <a:pt x="338" y="27"/>
                      <a:pt x="338" y="27"/>
                      <a:pt x="338" y="27"/>
                    </a:cubicBezTo>
                    <a:cubicBezTo>
                      <a:pt x="338" y="25"/>
                      <a:pt x="336" y="23"/>
                      <a:pt x="335" y="2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204" y="0"/>
                      <a:pt x="204" y="0"/>
                      <a:pt x="204" y="0"/>
                    </a:cubicBezTo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460" name="Group 481"/>
            <p:cNvGrpSpPr>
              <a:grpSpLocks/>
            </p:cNvGrpSpPr>
            <p:nvPr/>
          </p:nvGrpSpPr>
          <p:grpSpPr bwMode="auto">
            <a:xfrm>
              <a:off x="1303340" y="5267325"/>
              <a:ext cx="411163" cy="508000"/>
              <a:chOff x="473" y="789"/>
              <a:chExt cx="798" cy="983"/>
            </a:xfrm>
          </p:grpSpPr>
          <p:sp>
            <p:nvSpPr>
              <p:cNvPr id="524" name="Freeform 482"/>
              <p:cNvSpPr>
                <a:spLocks/>
              </p:cNvSpPr>
              <p:nvPr/>
            </p:nvSpPr>
            <p:spPr bwMode="auto">
              <a:xfrm>
                <a:off x="482" y="955"/>
                <a:ext cx="317" cy="808"/>
              </a:xfrm>
              <a:custGeom>
                <a:avLst/>
                <a:gdLst>
                  <a:gd name="T0" fmla="*/ 317 w 317"/>
                  <a:gd name="T1" fmla="*/ 54 h 808"/>
                  <a:gd name="T2" fmla="*/ 307 w 317"/>
                  <a:gd name="T3" fmla="*/ 808 h 808"/>
                  <a:gd name="T4" fmla="*/ 0 w 317"/>
                  <a:gd name="T5" fmla="*/ 753 h 808"/>
                  <a:gd name="T6" fmla="*/ 10 w 317"/>
                  <a:gd name="T7" fmla="*/ 0 h 808"/>
                  <a:gd name="T8" fmla="*/ 317 w 317"/>
                  <a:gd name="T9" fmla="*/ 54 h 8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7"/>
                  <a:gd name="T16" fmla="*/ 0 h 808"/>
                  <a:gd name="T17" fmla="*/ 317 w 317"/>
                  <a:gd name="T18" fmla="*/ 808 h 8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7" h="808">
                    <a:moveTo>
                      <a:pt x="317" y="54"/>
                    </a:moveTo>
                    <a:lnTo>
                      <a:pt x="307" y="808"/>
                    </a:lnTo>
                    <a:lnTo>
                      <a:pt x="0" y="753"/>
                    </a:lnTo>
                    <a:lnTo>
                      <a:pt x="10" y="0"/>
                    </a:lnTo>
                    <a:lnTo>
                      <a:pt x="317" y="5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25" name="Freeform 483"/>
              <p:cNvSpPr>
                <a:spLocks/>
              </p:cNvSpPr>
              <p:nvPr/>
            </p:nvSpPr>
            <p:spPr bwMode="auto">
              <a:xfrm>
                <a:off x="789" y="853"/>
                <a:ext cx="473" cy="910"/>
              </a:xfrm>
              <a:custGeom>
                <a:avLst/>
                <a:gdLst>
                  <a:gd name="T0" fmla="*/ 10 w 473"/>
                  <a:gd name="T1" fmla="*/ 156 h 910"/>
                  <a:gd name="T2" fmla="*/ 473 w 473"/>
                  <a:gd name="T3" fmla="*/ 0 h 910"/>
                  <a:gd name="T4" fmla="*/ 463 w 473"/>
                  <a:gd name="T5" fmla="*/ 756 h 910"/>
                  <a:gd name="T6" fmla="*/ 0 w 473"/>
                  <a:gd name="T7" fmla="*/ 910 h 910"/>
                  <a:gd name="T8" fmla="*/ 10 w 473"/>
                  <a:gd name="T9" fmla="*/ 156 h 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3"/>
                  <a:gd name="T16" fmla="*/ 0 h 910"/>
                  <a:gd name="T17" fmla="*/ 473 w 473"/>
                  <a:gd name="T18" fmla="*/ 910 h 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3" h="910">
                    <a:moveTo>
                      <a:pt x="10" y="156"/>
                    </a:moveTo>
                    <a:lnTo>
                      <a:pt x="473" y="0"/>
                    </a:lnTo>
                    <a:lnTo>
                      <a:pt x="463" y="756"/>
                    </a:lnTo>
                    <a:lnTo>
                      <a:pt x="0" y="910"/>
                    </a:lnTo>
                    <a:lnTo>
                      <a:pt x="1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26" name="Freeform 484"/>
              <p:cNvSpPr>
                <a:spLocks/>
              </p:cNvSpPr>
              <p:nvPr/>
            </p:nvSpPr>
            <p:spPr bwMode="auto">
              <a:xfrm>
                <a:off x="492" y="799"/>
                <a:ext cx="770" cy="210"/>
              </a:xfrm>
              <a:custGeom>
                <a:avLst/>
                <a:gdLst>
                  <a:gd name="T0" fmla="*/ 0 w 770"/>
                  <a:gd name="T1" fmla="*/ 156 h 210"/>
                  <a:gd name="T2" fmla="*/ 463 w 770"/>
                  <a:gd name="T3" fmla="*/ 0 h 210"/>
                  <a:gd name="T4" fmla="*/ 770 w 770"/>
                  <a:gd name="T5" fmla="*/ 54 h 210"/>
                  <a:gd name="T6" fmla="*/ 307 w 770"/>
                  <a:gd name="T7" fmla="*/ 210 h 210"/>
                  <a:gd name="T8" fmla="*/ 0 w 770"/>
                  <a:gd name="T9" fmla="*/ 156 h 2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0"/>
                  <a:gd name="T16" fmla="*/ 0 h 210"/>
                  <a:gd name="T17" fmla="*/ 770 w 770"/>
                  <a:gd name="T18" fmla="*/ 210 h 2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0" h="210">
                    <a:moveTo>
                      <a:pt x="0" y="156"/>
                    </a:moveTo>
                    <a:lnTo>
                      <a:pt x="463" y="0"/>
                    </a:lnTo>
                    <a:lnTo>
                      <a:pt x="770" y="54"/>
                    </a:lnTo>
                    <a:lnTo>
                      <a:pt x="307" y="21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27" name="Freeform 485"/>
              <p:cNvSpPr>
                <a:spLocks/>
              </p:cNvSpPr>
              <p:nvPr/>
            </p:nvSpPr>
            <p:spPr bwMode="auto">
              <a:xfrm>
                <a:off x="591" y="1434"/>
                <a:ext cx="61" cy="90"/>
              </a:xfrm>
              <a:custGeom>
                <a:avLst/>
                <a:gdLst>
                  <a:gd name="T0" fmla="*/ 297349 w 26"/>
                  <a:gd name="T1" fmla="*/ 239511 h 38"/>
                  <a:gd name="T2" fmla="*/ 166284 w 26"/>
                  <a:gd name="T3" fmla="*/ 488217 h 38"/>
                  <a:gd name="T4" fmla="*/ 11032 w 26"/>
                  <a:gd name="T5" fmla="*/ 260540 h 38"/>
                  <a:gd name="T6" fmla="*/ 142473 w 26"/>
                  <a:gd name="T7" fmla="*/ 11612 h 38"/>
                  <a:gd name="T8" fmla="*/ 297349 w 26"/>
                  <a:gd name="T9" fmla="*/ 239511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38"/>
                  <a:gd name="T17" fmla="*/ 26 w 26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38">
                    <a:moveTo>
                      <a:pt x="25" y="18"/>
                    </a:moveTo>
                    <a:cubicBezTo>
                      <a:pt x="26" y="28"/>
                      <a:pt x="21" y="37"/>
                      <a:pt x="14" y="37"/>
                    </a:cubicBezTo>
                    <a:cubicBezTo>
                      <a:pt x="8" y="38"/>
                      <a:pt x="2" y="30"/>
                      <a:pt x="1" y="20"/>
                    </a:cubicBezTo>
                    <a:cubicBezTo>
                      <a:pt x="0" y="10"/>
                      <a:pt x="5" y="1"/>
                      <a:pt x="12" y="1"/>
                    </a:cubicBezTo>
                    <a:cubicBezTo>
                      <a:pt x="19" y="0"/>
                      <a:pt x="25" y="8"/>
                      <a:pt x="25" y="18"/>
                    </a:cubicBezTo>
                  </a:path>
                </a:pathLst>
              </a:custGeom>
              <a:solidFill>
                <a:srgbClr val="1A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28" name="Freeform 486"/>
              <p:cNvSpPr>
                <a:spLocks/>
              </p:cNvSpPr>
              <p:nvPr/>
            </p:nvSpPr>
            <p:spPr bwMode="auto">
              <a:xfrm>
                <a:off x="596" y="1434"/>
                <a:ext cx="56" cy="90"/>
              </a:xfrm>
              <a:custGeom>
                <a:avLst/>
                <a:gdLst>
                  <a:gd name="T0" fmla="*/ 258393 w 24"/>
                  <a:gd name="T1" fmla="*/ 239511 h 38"/>
                  <a:gd name="T2" fmla="*/ 143173 w 24"/>
                  <a:gd name="T3" fmla="*/ 499175 h 38"/>
                  <a:gd name="T4" fmla="*/ 10519 w 24"/>
                  <a:gd name="T5" fmla="*/ 260540 h 38"/>
                  <a:gd name="T6" fmla="*/ 124558 w 24"/>
                  <a:gd name="T7" fmla="*/ 11612 h 38"/>
                  <a:gd name="T8" fmla="*/ 258393 w 24"/>
                  <a:gd name="T9" fmla="*/ 239511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38"/>
                  <a:gd name="T17" fmla="*/ 24 w 24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38">
                    <a:moveTo>
                      <a:pt x="23" y="18"/>
                    </a:moveTo>
                    <a:cubicBezTo>
                      <a:pt x="24" y="29"/>
                      <a:pt x="20" y="37"/>
                      <a:pt x="13" y="38"/>
                    </a:cubicBezTo>
                    <a:cubicBezTo>
                      <a:pt x="7" y="38"/>
                      <a:pt x="1" y="30"/>
                      <a:pt x="1" y="20"/>
                    </a:cubicBezTo>
                    <a:cubicBezTo>
                      <a:pt x="0" y="10"/>
                      <a:pt x="5" y="1"/>
                      <a:pt x="11" y="1"/>
                    </a:cubicBezTo>
                    <a:cubicBezTo>
                      <a:pt x="17" y="0"/>
                      <a:pt x="23" y="8"/>
                      <a:pt x="23" y="18"/>
                    </a:cubicBezTo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29" name="Freeform 487"/>
              <p:cNvSpPr>
                <a:spLocks/>
              </p:cNvSpPr>
              <p:nvPr/>
            </p:nvSpPr>
            <p:spPr bwMode="auto">
              <a:xfrm>
                <a:off x="541" y="1016"/>
                <a:ext cx="218" cy="366"/>
              </a:xfrm>
              <a:custGeom>
                <a:avLst/>
                <a:gdLst>
                  <a:gd name="T0" fmla="*/ 1217672 w 92"/>
                  <a:gd name="T1" fmla="*/ 328630 h 155"/>
                  <a:gd name="T2" fmla="*/ 1083495 w 92"/>
                  <a:gd name="T3" fmla="*/ 177635 h 155"/>
                  <a:gd name="T4" fmla="*/ 49533 w 92"/>
                  <a:gd name="T5" fmla="*/ 11440 h 155"/>
                  <a:gd name="T6" fmla="*/ 11668 w 92"/>
                  <a:gd name="T7" fmla="*/ 11440 h 155"/>
                  <a:gd name="T8" fmla="*/ 0 w 92"/>
                  <a:gd name="T9" fmla="*/ 1768554 h 155"/>
                  <a:gd name="T10" fmla="*/ 1189519 w 92"/>
                  <a:gd name="T11" fmla="*/ 1971531 h 155"/>
                  <a:gd name="T12" fmla="*/ 1205500 w 92"/>
                  <a:gd name="T13" fmla="*/ 1934848 h 155"/>
                  <a:gd name="T14" fmla="*/ 1217672 w 92"/>
                  <a:gd name="T15" fmla="*/ 328630 h 15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55"/>
                  <a:gd name="T26" fmla="*/ 92 w 92"/>
                  <a:gd name="T27" fmla="*/ 155 h 15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55">
                    <a:moveTo>
                      <a:pt x="92" y="26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90" y="155"/>
                      <a:pt x="90" y="155"/>
                      <a:pt x="90" y="155"/>
                    </a:cubicBezTo>
                    <a:cubicBezTo>
                      <a:pt x="90" y="154"/>
                      <a:pt x="91" y="153"/>
                      <a:pt x="91" y="152"/>
                    </a:cubicBezTo>
                    <a:lnTo>
                      <a:pt x="92" y="26"/>
                    </a:lnTo>
                    <a:close/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30" name="Freeform 488"/>
              <p:cNvSpPr>
                <a:spLocks/>
              </p:cNvSpPr>
              <p:nvPr/>
            </p:nvSpPr>
            <p:spPr bwMode="auto">
              <a:xfrm>
                <a:off x="525" y="1016"/>
                <a:ext cx="229" cy="380"/>
              </a:xfrm>
              <a:custGeom>
                <a:avLst/>
                <a:gdLst>
                  <a:gd name="T0" fmla="*/ 90715 w 97"/>
                  <a:gd name="T1" fmla="*/ 1632520 h 161"/>
                  <a:gd name="T2" fmla="*/ 102174 w 97"/>
                  <a:gd name="T3" fmla="*/ 113889 h 161"/>
                  <a:gd name="T4" fmla="*/ 102174 w 97"/>
                  <a:gd name="T5" fmla="*/ 75011 h 161"/>
                  <a:gd name="T6" fmla="*/ 150474 w 97"/>
                  <a:gd name="T7" fmla="*/ 11426 h 161"/>
                  <a:gd name="T8" fmla="*/ 102174 w 97"/>
                  <a:gd name="T9" fmla="*/ 11426 h 161"/>
                  <a:gd name="T10" fmla="*/ 11436 w 97"/>
                  <a:gd name="T11" fmla="*/ 113889 h 161"/>
                  <a:gd name="T12" fmla="*/ 0 w 97"/>
                  <a:gd name="T13" fmla="*/ 911117 h 161"/>
                  <a:gd name="T14" fmla="*/ 0 w 97"/>
                  <a:gd name="T15" fmla="*/ 1695789 h 161"/>
                  <a:gd name="T16" fmla="*/ 130410 w 97"/>
                  <a:gd name="T17" fmla="*/ 1849993 h 161"/>
                  <a:gd name="T18" fmla="*/ 607889 w 97"/>
                  <a:gd name="T19" fmla="*/ 1936640 h 161"/>
                  <a:gd name="T20" fmla="*/ 1102826 w 97"/>
                  <a:gd name="T21" fmla="*/ 2027170 h 161"/>
                  <a:gd name="T22" fmla="*/ 1232327 w 97"/>
                  <a:gd name="T23" fmla="*/ 1963899 h 161"/>
                  <a:gd name="T24" fmla="*/ 204308 w 97"/>
                  <a:gd name="T25" fmla="*/ 1786356 h 161"/>
                  <a:gd name="T26" fmla="*/ 114094 w 97"/>
                  <a:gd name="T27" fmla="*/ 1747965 h 161"/>
                  <a:gd name="T28" fmla="*/ 90715 w 97"/>
                  <a:gd name="T29" fmla="*/ 163252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61"/>
                  <a:gd name="T47" fmla="*/ 97 w 97"/>
                  <a:gd name="T48" fmla="*/ 161 h 16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61">
                    <a:moveTo>
                      <a:pt x="7" y="129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2" y="1"/>
                      <a:pt x="12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0"/>
                      <a:pt x="4" y="145"/>
                      <a:pt x="10" y="146"/>
                    </a:cubicBezTo>
                    <a:cubicBezTo>
                      <a:pt x="48" y="153"/>
                      <a:pt x="48" y="153"/>
                      <a:pt x="48" y="153"/>
                    </a:cubicBezTo>
                    <a:cubicBezTo>
                      <a:pt x="87" y="160"/>
                      <a:pt x="87" y="160"/>
                      <a:pt x="87" y="160"/>
                    </a:cubicBezTo>
                    <a:cubicBezTo>
                      <a:pt x="92" y="161"/>
                      <a:pt x="95" y="159"/>
                      <a:pt x="97" y="155"/>
                    </a:cubicBezTo>
                    <a:cubicBezTo>
                      <a:pt x="16" y="141"/>
                      <a:pt x="16" y="141"/>
                      <a:pt x="16" y="141"/>
                    </a:cubicBezTo>
                    <a:cubicBezTo>
                      <a:pt x="16" y="141"/>
                      <a:pt x="11" y="141"/>
                      <a:pt x="9" y="138"/>
                    </a:cubicBezTo>
                    <a:cubicBezTo>
                      <a:pt x="6" y="135"/>
                      <a:pt x="7" y="129"/>
                      <a:pt x="7" y="129"/>
                    </a:cubicBezTo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31" name="Freeform 489"/>
              <p:cNvSpPr>
                <a:spLocks/>
              </p:cNvSpPr>
              <p:nvPr/>
            </p:nvSpPr>
            <p:spPr bwMode="auto">
              <a:xfrm>
                <a:off x="560" y="1075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32" name="Freeform 490"/>
              <p:cNvSpPr>
                <a:spLocks/>
              </p:cNvSpPr>
              <p:nvPr/>
            </p:nvSpPr>
            <p:spPr bwMode="auto">
              <a:xfrm>
                <a:off x="560" y="1068"/>
                <a:ext cx="175" cy="45"/>
              </a:xfrm>
              <a:custGeom>
                <a:avLst/>
                <a:gdLst>
                  <a:gd name="T0" fmla="*/ 175 w 175"/>
                  <a:gd name="T1" fmla="*/ 45 h 45"/>
                  <a:gd name="T2" fmla="*/ 175 w 175"/>
                  <a:gd name="T3" fmla="*/ 31 h 45"/>
                  <a:gd name="T4" fmla="*/ 0 w 175"/>
                  <a:gd name="T5" fmla="*/ 0 h 45"/>
                  <a:gd name="T6" fmla="*/ 0 w 175"/>
                  <a:gd name="T7" fmla="*/ 14 h 45"/>
                  <a:gd name="T8" fmla="*/ 175 w 175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5"/>
                  <a:gd name="T17" fmla="*/ 175 w 175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5">
                    <a:moveTo>
                      <a:pt x="175" y="45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5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33" name="Freeform 491"/>
              <p:cNvSpPr>
                <a:spLocks/>
              </p:cNvSpPr>
              <p:nvPr/>
            </p:nvSpPr>
            <p:spPr bwMode="auto">
              <a:xfrm>
                <a:off x="560" y="1120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34" name="Freeform 492"/>
              <p:cNvSpPr>
                <a:spLocks/>
              </p:cNvSpPr>
              <p:nvPr/>
            </p:nvSpPr>
            <p:spPr bwMode="auto">
              <a:xfrm>
                <a:off x="560" y="1111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0 h 47"/>
                  <a:gd name="T4" fmla="*/ 0 w 175"/>
                  <a:gd name="T5" fmla="*/ 0 h 47"/>
                  <a:gd name="T6" fmla="*/ 0 w 175"/>
                  <a:gd name="T7" fmla="*/ 16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35" name="Freeform 493"/>
              <p:cNvSpPr>
                <a:spLocks/>
              </p:cNvSpPr>
              <p:nvPr/>
            </p:nvSpPr>
            <p:spPr bwMode="auto">
              <a:xfrm>
                <a:off x="560" y="1165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4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36" name="Freeform 494"/>
              <p:cNvSpPr>
                <a:spLocks/>
              </p:cNvSpPr>
              <p:nvPr/>
            </p:nvSpPr>
            <p:spPr bwMode="auto">
              <a:xfrm>
                <a:off x="560" y="1155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37" name="Freeform 495"/>
              <p:cNvSpPr>
                <a:spLocks/>
              </p:cNvSpPr>
              <p:nvPr/>
            </p:nvSpPr>
            <p:spPr bwMode="auto">
              <a:xfrm>
                <a:off x="560" y="1207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4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4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38" name="Freeform 496"/>
              <p:cNvSpPr>
                <a:spLocks/>
              </p:cNvSpPr>
              <p:nvPr/>
            </p:nvSpPr>
            <p:spPr bwMode="auto">
              <a:xfrm>
                <a:off x="560" y="1200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39" name="Freeform 497"/>
              <p:cNvSpPr>
                <a:spLocks/>
              </p:cNvSpPr>
              <p:nvPr/>
            </p:nvSpPr>
            <p:spPr bwMode="auto">
              <a:xfrm>
                <a:off x="560" y="1252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40" name="Freeform 498"/>
              <p:cNvSpPr>
                <a:spLocks/>
              </p:cNvSpPr>
              <p:nvPr/>
            </p:nvSpPr>
            <p:spPr bwMode="auto">
              <a:xfrm>
                <a:off x="560" y="1245"/>
                <a:ext cx="175" cy="45"/>
              </a:xfrm>
              <a:custGeom>
                <a:avLst/>
                <a:gdLst>
                  <a:gd name="T0" fmla="*/ 175 w 175"/>
                  <a:gd name="T1" fmla="*/ 45 h 45"/>
                  <a:gd name="T2" fmla="*/ 175 w 175"/>
                  <a:gd name="T3" fmla="*/ 31 h 45"/>
                  <a:gd name="T4" fmla="*/ 0 w 175"/>
                  <a:gd name="T5" fmla="*/ 0 h 45"/>
                  <a:gd name="T6" fmla="*/ 0 w 175"/>
                  <a:gd name="T7" fmla="*/ 14 h 45"/>
                  <a:gd name="T8" fmla="*/ 175 w 175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5"/>
                  <a:gd name="T17" fmla="*/ 175 w 175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5">
                    <a:moveTo>
                      <a:pt x="175" y="45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5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41" name="Freeform 499"/>
              <p:cNvSpPr>
                <a:spLocks/>
              </p:cNvSpPr>
              <p:nvPr/>
            </p:nvSpPr>
            <p:spPr bwMode="auto">
              <a:xfrm>
                <a:off x="560" y="1297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42" name="Freeform 500"/>
              <p:cNvSpPr>
                <a:spLocks/>
              </p:cNvSpPr>
              <p:nvPr/>
            </p:nvSpPr>
            <p:spPr bwMode="auto">
              <a:xfrm>
                <a:off x="560" y="1290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4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43" name="Freeform 501"/>
              <p:cNvSpPr>
                <a:spLocks noEditPoints="1"/>
              </p:cNvSpPr>
              <p:nvPr/>
            </p:nvSpPr>
            <p:spPr bwMode="auto">
              <a:xfrm>
                <a:off x="473" y="789"/>
                <a:ext cx="798" cy="983"/>
              </a:xfrm>
              <a:custGeom>
                <a:avLst/>
                <a:gdLst>
                  <a:gd name="T0" fmla="*/ 2593998 w 338"/>
                  <a:gd name="T1" fmla="*/ 48538 h 416"/>
                  <a:gd name="T2" fmla="*/ 4245506 w 338"/>
                  <a:gd name="T3" fmla="*/ 347127 h 416"/>
                  <a:gd name="T4" fmla="*/ 4191499 w 338"/>
                  <a:gd name="T5" fmla="*/ 4450799 h 416"/>
                  <a:gd name="T6" fmla="*/ 1700163 w 338"/>
                  <a:gd name="T7" fmla="*/ 5288007 h 416"/>
                  <a:gd name="T8" fmla="*/ 48350 w 338"/>
                  <a:gd name="T9" fmla="*/ 4988622 h 416"/>
                  <a:gd name="T10" fmla="*/ 102189 w 338"/>
                  <a:gd name="T11" fmla="*/ 896354 h 416"/>
                  <a:gd name="T12" fmla="*/ 2593998 w 338"/>
                  <a:gd name="T13" fmla="*/ 48538 h 416"/>
                  <a:gd name="T14" fmla="*/ 2593998 w 338"/>
                  <a:gd name="T15" fmla="*/ 0 h 416"/>
                  <a:gd name="T16" fmla="*/ 2577561 w 338"/>
                  <a:gd name="T17" fmla="*/ 0 h 416"/>
                  <a:gd name="T18" fmla="*/ 75182 w 338"/>
                  <a:gd name="T19" fmla="*/ 847814 h 416"/>
                  <a:gd name="T20" fmla="*/ 48350 w 338"/>
                  <a:gd name="T21" fmla="*/ 896354 h 416"/>
                  <a:gd name="T22" fmla="*/ 0 w 338"/>
                  <a:gd name="T23" fmla="*/ 4988622 h 416"/>
                  <a:gd name="T24" fmla="*/ 38427 w 338"/>
                  <a:gd name="T25" fmla="*/ 5042016 h 416"/>
                  <a:gd name="T26" fmla="*/ 1688268 w 338"/>
                  <a:gd name="T27" fmla="*/ 5335370 h 416"/>
                  <a:gd name="T28" fmla="*/ 1700163 w 338"/>
                  <a:gd name="T29" fmla="*/ 5335370 h 416"/>
                  <a:gd name="T30" fmla="*/ 1716446 w 338"/>
                  <a:gd name="T31" fmla="*/ 5335370 h 416"/>
                  <a:gd name="T32" fmla="*/ 4203460 w 338"/>
                  <a:gd name="T33" fmla="*/ 4487931 h 416"/>
                  <a:gd name="T34" fmla="*/ 4245506 w 338"/>
                  <a:gd name="T35" fmla="*/ 4450799 h 416"/>
                  <a:gd name="T36" fmla="*/ 4293688 w 338"/>
                  <a:gd name="T37" fmla="*/ 347127 h 416"/>
                  <a:gd name="T38" fmla="*/ 4257313 w 338"/>
                  <a:gd name="T39" fmla="*/ 293662 h 416"/>
                  <a:gd name="T40" fmla="*/ 2605432 w 338"/>
                  <a:gd name="T41" fmla="*/ 0 h 416"/>
                  <a:gd name="T42" fmla="*/ 2593998 w 338"/>
                  <a:gd name="T43" fmla="*/ 0 h 41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38"/>
                  <a:gd name="T67" fmla="*/ 0 h 416"/>
                  <a:gd name="T68" fmla="*/ 338 w 338"/>
                  <a:gd name="T69" fmla="*/ 416 h 41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38" h="416">
                    <a:moveTo>
                      <a:pt x="204" y="4"/>
                    </a:moveTo>
                    <a:cubicBezTo>
                      <a:pt x="334" y="27"/>
                      <a:pt x="334" y="27"/>
                      <a:pt x="334" y="2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134" y="412"/>
                      <a:pt x="134" y="412"/>
                      <a:pt x="134" y="412"/>
                    </a:cubicBezTo>
                    <a:cubicBezTo>
                      <a:pt x="4" y="389"/>
                      <a:pt x="4" y="389"/>
                      <a:pt x="4" y="38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204" y="4"/>
                      <a:pt x="204" y="4"/>
                      <a:pt x="204" y="4"/>
                    </a:cubicBezTo>
                    <a:moveTo>
                      <a:pt x="204" y="0"/>
                    </a:moveTo>
                    <a:cubicBezTo>
                      <a:pt x="204" y="0"/>
                      <a:pt x="203" y="0"/>
                      <a:pt x="203" y="0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5" y="66"/>
                      <a:pt x="4" y="68"/>
                      <a:pt x="4" y="70"/>
                    </a:cubicBezTo>
                    <a:cubicBezTo>
                      <a:pt x="0" y="389"/>
                      <a:pt x="0" y="389"/>
                      <a:pt x="0" y="389"/>
                    </a:cubicBezTo>
                    <a:cubicBezTo>
                      <a:pt x="0" y="391"/>
                      <a:pt x="1" y="393"/>
                      <a:pt x="3" y="393"/>
                    </a:cubicBezTo>
                    <a:cubicBezTo>
                      <a:pt x="133" y="416"/>
                      <a:pt x="133" y="416"/>
                      <a:pt x="133" y="416"/>
                    </a:cubicBezTo>
                    <a:cubicBezTo>
                      <a:pt x="133" y="416"/>
                      <a:pt x="133" y="416"/>
                      <a:pt x="134" y="416"/>
                    </a:cubicBezTo>
                    <a:cubicBezTo>
                      <a:pt x="134" y="416"/>
                      <a:pt x="134" y="416"/>
                      <a:pt x="135" y="416"/>
                    </a:cubicBezTo>
                    <a:cubicBezTo>
                      <a:pt x="331" y="350"/>
                      <a:pt x="331" y="350"/>
                      <a:pt x="331" y="350"/>
                    </a:cubicBezTo>
                    <a:cubicBezTo>
                      <a:pt x="333" y="350"/>
                      <a:pt x="334" y="348"/>
                      <a:pt x="334" y="347"/>
                    </a:cubicBezTo>
                    <a:cubicBezTo>
                      <a:pt x="338" y="27"/>
                      <a:pt x="338" y="27"/>
                      <a:pt x="338" y="27"/>
                    </a:cubicBezTo>
                    <a:cubicBezTo>
                      <a:pt x="338" y="25"/>
                      <a:pt x="336" y="23"/>
                      <a:pt x="335" y="2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204" y="0"/>
                      <a:pt x="204" y="0"/>
                      <a:pt x="204" y="0"/>
                    </a:cubicBezTo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461" name="Group 502"/>
            <p:cNvGrpSpPr>
              <a:grpSpLocks/>
            </p:cNvGrpSpPr>
            <p:nvPr/>
          </p:nvGrpSpPr>
          <p:grpSpPr bwMode="auto">
            <a:xfrm>
              <a:off x="1731965" y="5267325"/>
              <a:ext cx="411163" cy="508000"/>
              <a:chOff x="473" y="789"/>
              <a:chExt cx="798" cy="983"/>
            </a:xfrm>
          </p:grpSpPr>
          <p:sp>
            <p:nvSpPr>
              <p:cNvPr id="504" name="Freeform 503"/>
              <p:cNvSpPr>
                <a:spLocks/>
              </p:cNvSpPr>
              <p:nvPr/>
            </p:nvSpPr>
            <p:spPr bwMode="auto">
              <a:xfrm>
                <a:off x="482" y="955"/>
                <a:ext cx="317" cy="808"/>
              </a:xfrm>
              <a:custGeom>
                <a:avLst/>
                <a:gdLst>
                  <a:gd name="T0" fmla="*/ 317 w 317"/>
                  <a:gd name="T1" fmla="*/ 54 h 808"/>
                  <a:gd name="T2" fmla="*/ 307 w 317"/>
                  <a:gd name="T3" fmla="*/ 808 h 808"/>
                  <a:gd name="T4" fmla="*/ 0 w 317"/>
                  <a:gd name="T5" fmla="*/ 753 h 808"/>
                  <a:gd name="T6" fmla="*/ 10 w 317"/>
                  <a:gd name="T7" fmla="*/ 0 h 808"/>
                  <a:gd name="T8" fmla="*/ 317 w 317"/>
                  <a:gd name="T9" fmla="*/ 54 h 8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7"/>
                  <a:gd name="T16" fmla="*/ 0 h 808"/>
                  <a:gd name="T17" fmla="*/ 317 w 317"/>
                  <a:gd name="T18" fmla="*/ 808 h 8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7" h="808">
                    <a:moveTo>
                      <a:pt x="317" y="54"/>
                    </a:moveTo>
                    <a:lnTo>
                      <a:pt x="307" y="808"/>
                    </a:lnTo>
                    <a:lnTo>
                      <a:pt x="0" y="753"/>
                    </a:lnTo>
                    <a:lnTo>
                      <a:pt x="10" y="0"/>
                    </a:lnTo>
                    <a:lnTo>
                      <a:pt x="317" y="5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05" name="Freeform 504"/>
              <p:cNvSpPr>
                <a:spLocks/>
              </p:cNvSpPr>
              <p:nvPr/>
            </p:nvSpPr>
            <p:spPr bwMode="auto">
              <a:xfrm>
                <a:off x="789" y="853"/>
                <a:ext cx="473" cy="910"/>
              </a:xfrm>
              <a:custGeom>
                <a:avLst/>
                <a:gdLst>
                  <a:gd name="T0" fmla="*/ 10 w 473"/>
                  <a:gd name="T1" fmla="*/ 156 h 910"/>
                  <a:gd name="T2" fmla="*/ 473 w 473"/>
                  <a:gd name="T3" fmla="*/ 0 h 910"/>
                  <a:gd name="T4" fmla="*/ 463 w 473"/>
                  <a:gd name="T5" fmla="*/ 756 h 910"/>
                  <a:gd name="T6" fmla="*/ 0 w 473"/>
                  <a:gd name="T7" fmla="*/ 910 h 910"/>
                  <a:gd name="T8" fmla="*/ 10 w 473"/>
                  <a:gd name="T9" fmla="*/ 156 h 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3"/>
                  <a:gd name="T16" fmla="*/ 0 h 910"/>
                  <a:gd name="T17" fmla="*/ 473 w 473"/>
                  <a:gd name="T18" fmla="*/ 910 h 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3" h="910">
                    <a:moveTo>
                      <a:pt x="10" y="156"/>
                    </a:moveTo>
                    <a:lnTo>
                      <a:pt x="473" y="0"/>
                    </a:lnTo>
                    <a:lnTo>
                      <a:pt x="463" y="756"/>
                    </a:lnTo>
                    <a:lnTo>
                      <a:pt x="0" y="910"/>
                    </a:lnTo>
                    <a:lnTo>
                      <a:pt x="1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06" name="Freeform 505"/>
              <p:cNvSpPr>
                <a:spLocks/>
              </p:cNvSpPr>
              <p:nvPr/>
            </p:nvSpPr>
            <p:spPr bwMode="auto">
              <a:xfrm>
                <a:off x="492" y="799"/>
                <a:ext cx="770" cy="210"/>
              </a:xfrm>
              <a:custGeom>
                <a:avLst/>
                <a:gdLst>
                  <a:gd name="T0" fmla="*/ 0 w 770"/>
                  <a:gd name="T1" fmla="*/ 156 h 210"/>
                  <a:gd name="T2" fmla="*/ 463 w 770"/>
                  <a:gd name="T3" fmla="*/ 0 h 210"/>
                  <a:gd name="T4" fmla="*/ 770 w 770"/>
                  <a:gd name="T5" fmla="*/ 54 h 210"/>
                  <a:gd name="T6" fmla="*/ 307 w 770"/>
                  <a:gd name="T7" fmla="*/ 210 h 210"/>
                  <a:gd name="T8" fmla="*/ 0 w 770"/>
                  <a:gd name="T9" fmla="*/ 156 h 2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0"/>
                  <a:gd name="T16" fmla="*/ 0 h 210"/>
                  <a:gd name="T17" fmla="*/ 770 w 770"/>
                  <a:gd name="T18" fmla="*/ 210 h 2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0" h="210">
                    <a:moveTo>
                      <a:pt x="0" y="156"/>
                    </a:moveTo>
                    <a:lnTo>
                      <a:pt x="463" y="0"/>
                    </a:lnTo>
                    <a:lnTo>
                      <a:pt x="770" y="54"/>
                    </a:lnTo>
                    <a:lnTo>
                      <a:pt x="307" y="21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07" name="Freeform 506"/>
              <p:cNvSpPr>
                <a:spLocks/>
              </p:cNvSpPr>
              <p:nvPr/>
            </p:nvSpPr>
            <p:spPr bwMode="auto">
              <a:xfrm>
                <a:off x="591" y="1434"/>
                <a:ext cx="61" cy="90"/>
              </a:xfrm>
              <a:custGeom>
                <a:avLst/>
                <a:gdLst>
                  <a:gd name="T0" fmla="*/ 297349 w 26"/>
                  <a:gd name="T1" fmla="*/ 239511 h 38"/>
                  <a:gd name="T2" fmla="*/ 166284 w 26"/>
                  <a:gd name="T3" fmla="*/ 488217 h 38"/>
                  <a:gd name="T4" fmla="*/ 11032 w 26"/>
                  <a:gd name="T5" fmla="*/ 260540 h 38"/>
                  <a:gd name="T6" fmla="*/ 142473 w 26"/>
                  <a:gd name="T7" fmla="*/ 11612 h 38"/>
                  <a:gd name="T8" fmla="*/ 297349 w 26"/>
                  <a:gd name="T9" fmla="*/ 239511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38"/>
                  <a:gd name="T17" fmla="*/ 26 w 26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38">
                    <a:moveTo>
                      <a:pt x="25" y="18"/>
                    </a:moveTo>
                    <a:cubicBezTo>
                      <a:pt x="26" y="28"/>
                      <a:pt x="21" y="37"/>
                      <a:pt x="14" y="37"/>
                    </a:cubicBezTo>
                    <a:cubicBezTo>
                      <a:pt x="8" y="38"/>
                      <a:pt x="2" y="30"/>
                      <a:pt x="1" y="20"/>
                    </a:cubicBezTo>
                    <a:cubicBezTo>
                      <a:pt x="0" y="10"/>
                      <a:pt x="5" y="1"/>
                      <a:pt x="12" y="1"/>
                    </a:cubicBezTo>
                    <a:cubicBezTo>
                      <a:pt x="19" y="0"/>
                      <a:pt x="25" y="8"/>
                      <a:pt x="25" y="18"/>
                    </a:cubicBezTo>
                  </a:path>
                </a:pathLst>
              </a:custGeom>
              <a:solidFill>
                <a:srgbClr val="1A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08" name="Freeform 507"/>
              <p:cNvSpPr>
                <a:spLocks/>
              </p:cNvSpPr>
              <p:nvPr/>
            </p:nvSpPr>
            <p:spPr bwMode="auto">
              <a:xfrm>
                <a:off x="596" y="1434"/>
                <a:ext cx="56" cy="90"/>
              </a:xfrm>
              <a:custGeom>
                <a:avLst/>
                <a:gdLst>
                  <a:gd name="T0" fmla="*/ 258393 w 24"/>
                  <a:gd name="T1" fmla="*/ 239511 h 38"/>
                  <a:gd name="T2" fmla="*/ 143173 w 24"/>
                  <a:gd name="T3" fmla="*/ 499175 h 38"/>
                  <a:gd name="T4" fmla="*/ 10519 w 24"/>
                  <a:gd name="T5" fmla="*/ 260540 h 38"/>
                  <a:gd name="T6" fmla="*/ 124558 w 24"/>
                  <a:gd name="T7" fmla="*/ 11612 h 38"/>
                  <a:gd name="T8" fmla="*/ 258393 w 24"/>
                  <a:gd name="T9" fmla="*/ 239511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38"/>
                  <a:gd name="T17" fmla="*/ 24 w 24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38">
                    <a:moveTo>
                      <a:pt x="23" y="18"/>
                    </a:moveTo>
                    <a:cubicBezTo>
                      <a:pt x="24" y="29"/>
                      <a:pt x="20" y="37"/>
                      <a:pt x="13" y="38"/>
                    </a:cubicBezTo>
                    <a:cubicBezTo>
                      <a:pt x="7" y="38"/>
                      <a:pt x="1" y="30"/>
                      <a:pt x="1" y="20"/>
                    </a:cubicBezTo>
                    <a:cubicBezTo>
                      <a:pt x="0" y="10"/>
                      <a:pt x="5" y="1"/>
                      <a:pt x="11" y="1"/>
                    </a:cubicBezTo>
                    <a:cubicBezTo>
                      <a:pt x="17" y="0"/>
                      <a:pt x="23" y="8"/>
                      <a:pt x="23" y="18"/>
                    </a:cubicBezTo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09" name="Freeform 508"/>
              <p:cNvSpPr>
                <a:spLocks/>
              </p:cNvSpPr>
              <p:nvPr/>
            </p:nvSpPr>
            <p:spPr bwMode="auto">
              <a:xfrm>
                <a:off x="541" y="1016"/>
                <a:ext cx="218" cy="366"/>
              </a:xfrm>
              <a:custGeom>
                <a:avLst/>
                <a:gdLst>
                  <a:gd name="T0" fmla="*/ 1217672 w 92"/>
                  <a:gd name="T1" fmla="*/ 328630 h 155"/>
                  <a:gd name="T2" fmla="*/ 1083495 w 92"/>
                  <a:gd name="T3" fmla="*/ 177635 h 155"/>
                  <a:gd name="T4" fmla="*/ 49533 w 92"/>
                  <a:gd name="T5" fmla="*/ 11440 h 155"/>
                  <a:gd name="T6" fmla="*/ 11668 w 92"/>
                  <a:gd name="T7" fmla="*/ 11440 h 155"/>
                  <a:gd name="T8" fmla="*/ 0 w 92"/>
                  <a:gd name="T9" fmla="*/ 1768554 h 155"/>
                  <a:gd name="T10" fmla="*/ 1189519 w 92"/>
                  <a:gd name="T11" fmla="*/ 1971531 h 155"/>
                  <a:gd name="T12" fmla="*/ 1205500 w 92"/>
                  <a:gd name="T13" fmla="*/ 1934848 h 155"/>
                  <a:gd name="T14" fmla="*/ 1217672 w 92"/>
                  <a:gd name="T15" fmla="*/ 328630 h 15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55"/>
                  <a:gd name="T26" fmla="*/ 92 w 92"/>
                  <a:gd name="T27" fmla="*/ 155 h 15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55">
                    <a:moveTo>
                      <a:pt x="92" y="26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90" y="155"/>
                      <a:pt x="90" y="155"/>
                      <a:pt x="90" y="155"/>
                    </a:cubicBezTo>
                    <a:cubicBezTo>
                      <a:pt x="90" y="154"/>
                      <a:pt x="91" y="153"/>
                      <a:pt x="91" y="152"/>
                    </a:cubicBezTo>
                    <a:lnTo>
                      <a:pt x="92" y="26"/>
                    </a:lnTo>
                    <a:close/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10" name="Freeform 509"/>
              <p:cNvSpPr>
                <a:spLocks/>
              </p:cNvSpPr>
              <p:nvPr/>
            </p:nvSpPr>
            <p:spPr bwMode="auto">
              <a:xfrm>
                <a:off x="525" y="1016"/>
                <a:ext cx="229" cy="380"/>
              </a:xfrm>
              <a:custGeom>
                <a:avLst/>
                <a:gdLst>
                  <a:gd name="T0" fmla="*/ 90715 w 97"/>
                  <a:gd name="T1" fmla="*/ 1632520 h 161"/>
                  <a:gd name="T2" fmla="*/ 102174 w 97"/>
                  <a:gd name="T3" fmla="*/ 113889 h 161"/>
                  <a:gd name="T4" fmla="*/ 102174 w 97"/>
                  <a:gd name="T5" fmla="*/ 75011 h 161"/>
                  <a:gd name="T6" fmla="*/ 150474 w 97"/>
                  <a:gd name="T7" fmla="*/ 11426 h 161"/>
                  <a:gd name="T8" fmla="*/ 102174 w 97"/>
                  <a:gd name="T9" fmla="*/ 11426 h 161"/>
                  <a:gd name="T10" fmla="*/ 11436 w 97"/>
                  <a:gd name="T11" fmla="*/ 113889 h 161"/>
                  <a:gd name="T12" fmla="*/ 0 w 97"/>
                  <a:gd name="T13" fmla="*/ 911117 h 161"/>
                  <a:gd name="T14" fmla="*/ 0 w 97"/>
                  <a:gd name="T15" fmla="*/ 1695789 h 161"/>
                  <a:gd name="T16" fmla="*/ 130410 w 97"/>
                  <a:gd name="T17" fmla="*/ 1849993 h 161"/>
                  <a:gd name="T18" fmla="*/ 607889 w 97"/>
                  <a:gd name="T19" fmla="*/ 1936640 h 161"/>
                  <a:gd name="T20" fmla="*/ 1102826 w 97"/>
                  <a:gd name="T21" fmla="*/ 2027170 h 161"/>
                  <a:gd name="T22" fmla="*/ 1232327 w 97"/>
                  <a:gd name="T23" fmla="*/ 1963899 h 161"/>
                  <a:gd name="T24" fmla="*/ 204308 w 97"/>
                  <a:gd name="T25" fmla="*/ 1786356 h 161"/>
                  <a:gd name="T26" fmla="*/ 114094 w 97"/>
                  <a:gd name="T27" fmla="*/ 1747965 h 161"/>
                  <a:gd name="T28" fmla="*/ 90715 w 97"/>
                  <a:gd name="T29" fmla="*/ 163252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61"/>
                  <a:gd name="T47" fmla="*/ 97 w 97"/>
                  <a:gd name="T48" fmla="*/ 161 h 16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61">
                    <a:moveTo>
                      <a:pt x="7" y="129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2" y="1"/>
                      <a:pt x="12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0"/>
                      <a:pt x="4" y="145"/>
                      <a:pt x="10" y="146"/>
                    </a:cubicBezTo>
                    <a:cubicBezTo>
                      <a:pt x="48" y="153"/>
                      <a:pt x="48" y="153"/>
                      <a:pt x="48" y="153"/>
                    </a:cubicBezTo>
                    <a:cubicBezTo>
                      <a:pt x="87" y="160"/>
                      <a:pt x="87" y="160"/>
                      <a:pt x="87" y="160"/>
                    </a:cubicBezTo>
                    <a:cubicBezTo>
                      <a:pt x="92" y="161"/>
                      <a:pt x="95" y="159"/>
                      <a:pt x="97" y="155"/>
                    </a:cubicBezTo>
                    <a:cubicBezTo>
                      <a:pt x="16" y="141"/>
                      <a:pt x="16" y="141"/>
                      <a:pt x="16" y="141"/>
                    </a:cubicBezTo>
                    <a:cubicBezTo>
                      <a:pt x="16" y="141"/>
                      <a:pt x="11" y="141"/>
                      <a:pt x="9" y="138"/>
                    </a:cubicBezTo>
                    <a:cubicBezTo>
                      <a:pt x="6" y="135"/>
                      <a:pt x="7" y="129"/>
                      <a:pt x="7" y="129"/>
                    </a:cubicBezTo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11" name="Freeform 510"/>
              <p:cNvSpPr>
                <a:spLocks/>
              </p:cNvSpPr>
              <p:nvPr/>
            </p:nvSpPr>
            <p:spPr bwMode="auto">
              <a:xfrm>
                <a:off x="560" y="1075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12" name="Freeform 511"/>
              <p:cNvSpPr>
                <a:spLocks/>
              </p:cNvSpPr>
              <p:nvPr/>
            </p:nvSpPr>
            <p:spPr bwMode="auto">
              <a:xfrm>
                <a:off x="560" y="1068"/>
                <a:ext cx="175" cy="45"/>
              </a:xfrm>
              <a:custGeom>
                <a:avLst/>
                <a:gdLst>
                  <a:gd name="T0" fmla="*/ 175 w 175"/>
                  <a:gd name="T1" fmla="*/ 45 h 45"/>
                  <a:gd name="T2" fmla="*/ 175 w 175"/>
                  <a:gd name="T3" fmla="*/ 31 h 45"/>
                  <a:gd name="T4" fmla="*/ 0 w 175"/>
                  <a:gd name="T5" fmla="*/ 0 h 45"/>
                  <a:gd name="T6" fmla="*/ 0 w 175"/>
                  <a:gd name="T7" fmla="*/ 14 h 45"/>
                  <a:gd name="T8" fmla="*/ 175 w 175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5"/>
                  <a:gd name="T17" fmla="*/ 175 w 175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5">
                    <a:moveTo>
                      <a:pt x="175" y="45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5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13" name="Freeform 512"/>
              <p:cNvSpPr>
                <a:spLocks/>
              </p:cNvSpPr>
              <p:nvPr/>
            </p:nvSpPr>
            <p:spPr bwMode="auto">
              <a:xfrm>
                <a:off x="560" y="1120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14" name="Freeform 513"/>
              <p:cNvSpPr>
                <a:spLocks/>
              </p:cNvSpPr>
              <p:nvPr/>
            </p:nvSpPr>
            <p:spPr bwMode="auto">
              <a:xfrm>
                <a:off x="560" y="1111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0 h 47"/>
                  <a:gd name="T4" fmla="*/ 0 w 175"/>
                  <a:gd name="T5" fmla="*/ 0 h 47"/>
                  <a:gd name="T6" fmla="*/ 0 w 175"/>
                  <a:gd name="T7" fmla="*/ 16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15" name="Freeform 514"/>
              <p:cNvSpPr>
                <a:spLocks/>
              </p:cNvSpPr>
              <p:nvPr/>
            </p:nvSpPr>
            <p:spPr bwMode="auto">
              <a:xfrm>
                <a:off x="560" y="1165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4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16" name="Freeform 515"/>
              <p:cNvSpPr>
                <a:spLocks/>
              </p:cNvSpPr>
              <p:nvPr/>
            </p:nvSpPr>
            <p:spPr bwMode="auto">
              <a:xfrm>
                <a:off x="560" y="1155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17" name="Freeform 516"/>
              <p:cNvSpPr>
                <a:spLocks/>
              </p:cNvSpPr>
              <p:nvPr/>
            </p:nvSpPr>
            <p:spPr bwMode="auto">
              <a:xfrm>
                <a:off x="560" y="1207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4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4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18" name="Freeform 517"/>
              <p:cNvSpPr>
                <a:spLocks/>
              </p:cNvSpPr>
              <p:nvPr/>
            </p:nvSpPr>
            <p:spPr bwMode="auto">
              <a:xfrm>
                <a:off x="560" y="1200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19" name="Freeform 518"/>
              <p:cNvSpPr>
                <a:spLocks/>
              </p:cNvSpPr>
              <p:nvPr/>
            </p:nvSpPr>
            <p:spPr bwMode="auto">
              <a:xfrm>
                <a:off x="560" y="1252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20" name="Freeform 519"/>
              <p:cNvSpPr>
                <a:spLocks/>
              </p:cNvSpPr>
              <p:nvPr/>
            </p:nvSpPr>
            <p:spPr bwMode="auto">
              <a:xfrm>
                <a:off x="560" y="1245"/>
                <a:ext cx="175" cy="45"/>
              </a:xfrm>
              <a:custGeom>
                <a:avLst/>
                <a:gdLst>
                  <a:gd name="T0" fmla="*/ 175 w 175"/>
                  <a:gd name="T1" fmla="*/ 45 h 45"/>
                  <a:gd name="T2" fmla="*/ 175 w 175"/>
                  <a:gd name="T3" fmla="*/ 31 h 45"/>
                  <a:gd name="T4" fmla="*/ 0 w 175"/>
                  <a:gd name="T5" fmla="*/ 0 h 45"/>
                  <a:gd name="T6" fmla="*/ 0 w 175"/>
                  <a:gd name="T7" fmla="*/ 14 h 45"/>
                  <a:gd name="T8" fmla="*/ 175 w 175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5"/>
                  <a:gd name="T17" fmla="*/ 175 w 175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5">
                    <a:moveTo>
                      <a:pt x="175" y="45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5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21" name="Freeform 520"/>
              <p:cNvSpPr>
                <a:spLocks/>
              </p:cNvSpPr>
              <p:nvPr/>
            </p:nvSpPr>
            <p:spPr bwMode="auto">
              <a:xfrm>
                <a:off x="560" y="1297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22" name="Freeform 521"/>
              <p:cNvSpPr>
                <a:spLocks/>
              </p:cNvSpPr>
              <p:nvPr/>
            </p:nvSpPr>
            <p:spPr bwMode="auto">
              <a:xfrm>
                <a:off x="560" y="1290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4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23" name="Freeform 522"/>
              <p:cNvSpPr>
                <a:spLocks noEditPoints="1"/>
              </p:cNvSpPr>
              <p:nvPr/>
            </p:nvSpPr>
            <p:spPr bwMode="auto">
              <a:xfrm>
                <a:off x="473" y="789"/>
                <a:ext cx="798" cy="983"/>
              </a:xfrm>
              <a:custGeom>
                <a:avLst/>
                <a:gdLst>
                  <a:gd name="T0" fmla="*/ 2593998 w 338"/>
                  <a:gd name="T1" fmla="*/ 48538 h 416"/>
                  <a:gd name="T2" fmla="*/ 4245506 w 338"/>
                  <a:gd name="T3" fmla="*/ 347127 h 416"/>
                  <a:gd name="T4" fmla="*/ 4191499 w 338"/>
                  <a:gd name="T5" fmla="*/ 4450799 h 416"/>
                  <a:gd name="T6" fmla="*/ 1700163 w 338"/>
                  <a:gd name="T7" fmla="*/ 5288007 h 416"/>
                  <a:gd name="T8" fmla="*/ 48350 w 338"/>
                  <a:gd name="T9" fmla="*/ 4988622 h 416"/>
                  <a:gd name="T10" fmla="*/ 102189 w 338"/>
                  <a:gd name="T11" fmla="*/ 896354 h 416"/>
                  <a:gd name="T12" fmla="*/ 2593998 w 338"/>
                  <a:gd name="T13" fmla="*/ 48538 h 416"/>
                  <a:gd name="T14" fmla="*/ 2593998 w 338"/>
                  <a:gd name="T15" fmla="*/ 0 h 416"/>
                  <a:gd name="T16" fmla="*/ 2577561 w 338"/>
                  <a:gd name="T17" fmla="*/ 0 h 416"/>
                  <a:gd name="T18" fmla="*/ 75182 w 338"/>
                  <a:gd name="T19" fmla="*/ 847814 h 416"/>
                  <a:gd name="T20" fmla="*/ 48350 w 338"/>
                  <a:gd name="T21" fmla="*/ 896354 h 416"/>
                  <a:gd name="T22" fmla="*/ 0 w 338"/>
                  <a:gd name="T23" fmla="*/ 4988622 h 416"/>
                  <a:gd name="T24" fmla="*/ 38427 w 338"/>
                  <a:gd name="T25" fmla="*/ 5042016 h 416"/>
                  <a:gd name="T26" fmla="*/ 1688268 w 338"/>
                  <a:gd name="T27" fmla="*/ 5335370 h 416"/>
                  <a:gd name="T28" fmla="*/ 1700163 w 338"/>
                  <a:gd name="T29" fmla="*/ 5335370 h 416"/>
                  <a:gd name="T30" fmla="*/ 1716446 w 338"/>
                  <a:gd name="T31" fmla="*/ 5335370 h 416"/>
                  <a:gd name="T32" fmla="*/ 4203460 w 338"/>
                  <a:gd name="T33" fmla="*/ 4487931 h 416"/>
                  <a:gd name="T34" fmla="*/ 4245506 w 338"/>
                  <a:gd name="T35" fmla="*/ 4450799 h 416"/>
                  <a:gd name="T36" fmla="*/ 4293688 w 338"/>
                  <a:gd name="T37" fmla="*/ 347127 h 416"/>
                  <a:gd name="T38" fmla="*/ 4257313 w 338"/>
                  <a:gd name="T39" fmla="*/ 293662 h 416"/>
                  <a:gd name="T40" fmla="*/ 2605432 w 338"/>
                  <a:gd name="T41" fmla="*/ 0 h 416"/>
                  <a:gd name="T42" fmla="*/ 2593998 w 338"/>
                  <a:gd name="T43" fmla="*/ 0 h 41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38"/>
                  <a:gd name="T67" fmla="*/ 0 h 416"/>
                  <a:gd name="T68" fmla="*/ 338 w 338"/>
                  <a:gd name="T69" fmla="*/ 416 h 41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38" h="416">
                    <a:moveTo>
                      <a:pt x="204" y="4"/>
                    </a:moveTo>
                    <a:cubicBezTo>
                      <a:pt x="334" y="27"/>
                      <a:pt x="334" y="27"/>
                      <a:pt x="334" y="2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134" y="412"/>
                      <a:pt x="134" y="412"/>
                      <a:pt x="134" y="412"/>
                    </a:cubicBezTo>
                    <a:cubicBezTo>
                      <a:pt x="4" y="389"/>
                      <a:pt x="4" y="389"/>
                      <a:pt x="4" y="38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204" y="4"/>
                      <a:pt x="204" y="4"/>
                      <a:pt x="204" y="4"/>
                    </a:cubicBezTo>
                    <a:moveTo>
                      <a:pt x="204" y="0"/>
                    </a:moveTo>
                    <a:cubicBezTo>
                      <a:pt x="204" y="0"/>
                      <a:pt x="203" y="0"/>
                      <a:pt x="203" y="0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5" y="66"/>
                      <a:pt x="4" y="68"/>
                      <a:pt x="4" y="70"/>
                    </a:cubicBezTo>
                    <a:cubicBezTo>
                      <a:pt x="0" y="389"/>
                      <a:pt x="0" y="389"/>
                      <a:pt x="0" y="389"/>
                    </a:cubicBezTo>
                    <a:cubicBezTo>
                      <a:pt x="0" y="391"/>
                      <a:pt x="1" y="393"/>
                      <a:pt x="3" y="393"/>
                    </a:cubicBezTo>
                    <a:cubicBezTo>
                      <a:pt x="133" y="416"/>
                      <a:pt x="133" y="416"/>
                      <a:pt x="133" y="416"/>
                    </a:cubicBezTo>
                    <a:cubicBezTo>
                      <a:pt x="133" y="416"/>
                      <a:pt x="133" y="416"/>
                      <a:pt x="134" y="416"/>
                    </a:cubicBezTo>
                    <a:cubicBezTo>
                      <a:pt x="134" y="416"/>
                      <a:pt x="134" y="416"/>
                      <a:pt x="135" y="416"/>
                    </a:cubicBezTo>
                    <a:cubicBezTo>
                      <a:pt x="331" y="350"/>
                      <a:pt x="331" y="350"/>
                      <a:pt x="331" y="350"/>
                    </a:cubicBezTo>
                    <a:cubicBezTo>
                      <a:pt x="333" y="350"/>
                      <a:pt x="334" y="348"/>
                      <a:pt x="334" y="347"/>
                    </a:cubicBezTo>
                    <a:cubicBezTo>
                      <a:pt x="338" y="27"/>
                      <a:pt x="338" y="27"/>
                      <a:pt x="338" y="27"/>
                    </a:cubicBezTo>
                    <a:cubicBezTo>
                      <a:pt x="338" y="25"/>
                      <a:pt x="336" y="23"/>
                      <a:pt x="335" y="2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204" y="0"/>
                      <a:pt x="204" y="0"/>
                      <a:pt x="204" y="0"/>
                    </a:cubicBezTo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462" name="Group 523"/>
            <p:cNvGrpSpPr>
              <a:grpSpLocks/>
            </p:cNvGrpSpPr>
            <p:nvPr/>
          </p:nvGrpSpPr>
          <p:grpSpPr bwMode="auto">
            <a:xfrm>
              <a:off x="2160590" y="5267325"/>
              <a:ext cx="411163" cy="508000"/>
              <a:chOff x="473" y="789"/>
              <a:chExt cx="798" cy="983"/>
            </a:xfrm>
          </p:grpSpPr>
          <p:sp>
            <p:nvSpPr>
              <p:cNvPr id="484" name="Freeform 524"/>
              <p:cNvSpPr>
                <a:spLocks/>
              </p:cNvSpPr>
              <p:nvPr/>
            </p:nvSpPr>
            <p:spPr bwMode="auto">
              <a:xfrm>
                <a:off x="482" y="955"/>
                <a:ext cx="317" cy="808"/>
              </a:xfrm>
              <a:custGeom>
                <a:avLst/>
                <a:gdLst>
                  <a:gd name="T0" fmla="*/ 317 w 317"/>
                  <a:gd name="T1" fmla="*/ 54 h 808"/>
                  <a:gd name="T2" fmla="*/ 307 w 317"/>
                  <a:gd name="T3" fmla="*/ 808 h 808"/>
                  <a:gd name="T4" fmla="*/ 0 w 317"/>
                  <a:gd name="T5" fmla="*/ 753 h 808"/>
                  <a:gd name="T6" fmla="*/ 10 w 317"/>
                  <a:gd name="T7" fmla="*/ 0 h 808"/>
                  <a:gd name="T8" fmla="*/ 317 w 317"/>
                  <a:gd name="T9" fmla="*/ 54 h 8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7"/>
                  <a:gd name="T16" fmla="*/ 0 h 808"/>
                  <a:gd name="T17" fmla="*/ 317 w 317"/>
                  <a:gd name="T18" fmla="*/ 808 h 8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7" h="808">
                    <a:moveTo>
                      <a:pt x="317" y="54"/>
                    </a:moveTo>
                    <a:lnTo>
                      <a:pt x="307" y="808"/>
                    </a:lnTo>
                    <a:lnTo>
                      <a:pt x="0" y="753"/>
                    </a:lnTo>
                    <a:lnTo>
                      <a:pt x="10" y="0"/>
                    </a:lnTo>
                    <a:lnTo>
                      <a:pt x="317" y="5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85" name="Freeform 525"/>
              <p:cNvSpPr>
                <a:spLocks/>
              </p:cNvSpPr>
              <p:nvPr/>
            </p:nvSpPr>
            <p:spPr bwMode="auto">
              <a:xfrm>
                <a:off x="789" y="853"/>
                <a:ext cx="473" cy="910"/>
              </a:xfrm>
              <a:custGeom>
                <a:avLst/>
                <a:gdLst>
                  <a:gd name="T0" fmla="*/ 10 w 473"/>
                  <a:gd name="T1" fmla="*/ 156 h 910"/>
                  <a:gd name="T2" fmla="*/ 473 w 473"/>
                  <a:gd name="T3" fmla="*/ 0 h 910"/>
                  <a:gd name="T4" fmla="*/ 463 w 473"/>
                  <a:gd name="T5" fmla="*/ 756 h 910"/>
                  <a:gd name="T6" fmla="*/ 0 w 473"/>
                  <a:gd name="T7" fmla="*/ 910 h 910"/>
                  <a:gd name="T8" fmla="*/ 10 w 473"/>
                  <a:gd name="T9" fmla="*/ 156 h 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3"/>
                  <a:gd name="T16" fmla="*/ 0 h 910"/>
                  <a:gd name="T17" fmla="*/ 473 w 473"/>
                  <a:gd name="T18" fmla="*/ 910 h 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3" h="910">
                    <a:moveTo>
                      <a:pt x="10" y="156"/>
                    </a:moveTo>
                    <a:lnTo>
                      <a:pt x="473" y="0"/>
                    </a:lnTo>
                    <a:lnTo>
                      <a:pt x="463" y="756"/>
                    </a:lnTo>
                    <a:lnTo>
                      <a:pt x="0" y="910"/>
                    </a:lnTo>
                    <a:lnTo>
                      <a:pt x="1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86" name="Freeform 526"/>
              <p:cNvSpPr>
                <a:spLocks/>
              </p:cNvSpPr>
              <p:nvPr/>
            </p:nvSpPr>
            <p:spPr bwMode="auto">
              <a:xfrm>
                <a:off x="492" y="799"/>
                <a:ext cx="770" cy="210"/>
              </a:xfrm>
              <a:custGeom>
                <a:avLst/>
                <a:gdLst>
                  <a:gd name="T0" fmla="*/ 0 w 770"/>
                  <a:gd name="T1" fmla="*/ 156 h 210"/>
                  <a:gd name="T2" fmla="*/ 463 w 770"/>
                  <a:gd name="T3" fmla="*/ 0 h 210"/>
                  <a:gd name="T4" fmla="*/ 770 w 770"/>
                  <a:gd name="T5" fmla="*/ 54 h 210"/>
                  <a:gd name="T6" fmla="*/ 307 w 770"/>
                  <a:gd name="T7" fmla="*/ 210 h 210"/>
                  <a:gd name="T8" fmla="*/ 0 w 770"/>
                  <a:gd name="T9" fmla="*/ 156 h 2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0"/>
                  <a:gd name="T16" fmla="*/ 0 h 210"/>
                  <a:gd name="T17" fmla="*/ 770 w 770"/>
                  <a:gd name="T18" fmla="*/ 210 h 2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0" h="210">
                    <a:moveTo>
                      <a:pt x="0" y="156"/>
                    </a:moveTo>
                    <a:lnTo>
                      <a:pt x="463" y="0"/>
                    </a:lnTo>
                    <a:lnTo>
                      <a:pt x="770" y="54"/>
                    </a:lnTo>
                    <a:lnTo>
                      <a:pt x="307" y="21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87" name="Freeform 527"/>
              <p:cNvSpPr>
                <a:spLocks/>
              </p:cNvSpPr>
              <p:nvPr/>
            </p:nvSpPr>
            <p:spPr bwMode="auto">
              <a:xfrm>
                <a:off x="591" y="1434"/>
                <a:ext cx="61" cy="90"/>
              </a:xfrm>
              <a:custGeom>
                <a:avLst/>
                <a:gdLst>
                  <a:gd name="T0" fmla="*/ 297349 w 26"/>
                  <a:gd name="T1" fmla="*/ 239511 h 38"/>
                  <a:gd name="T2" fmla="*/ 166284 w 26"/>
                  <a:gd name="T3" fmla="*/ 488217 h 38"/>
                  <a:gd name="T4" fmla="*/ 11032 w 26"/>
                  <a:gd name="T5" fmla="*/ 260540 h 38"/>
                  <a:gd name="T6" fmla="*/ 142473 w 26"/>
                  <a:gd name="T7" fmla="*/ 11612 h 38"/>
                  <a:gd name="T8" fmla="*/ 297349 w 26"/>
                  <a:gd name="T9" fmla="*/ 239511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38"/>
                  <a:gd name="T17" fmla="*/ 26 w 26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38">
                    <a:moveTo>
                      <a:pt x="25" y="18"/>
                    </a:moveTo>
                    <a:cubicBezTo>
                      <a:pt x="26" y="28"/>
                      <a:pt x="21" y="37"/>
                      <a:pt x="14" y="37"/>
                    </a:cubicBezTo>
                    <a:cubicBezTo>
                      <a:pt x="8" y="38"/>
                      <a:pt x="2" y="30"/>
                      <a:pt x="1" y="20"/>
                    </a:cubicBezTo>
                    <a:cubicBezTo>
                      <a:pt x="0" y="10"/>
                      <a:pt x="5" y="1"/>
                      <a:pt x="12" y="1"/>
                    </a:cubicBezTo>
                    <a:cubicBezTo>
                      <a:pt x="19" y="0"/>
                      <a:pt x="25" y="8"/>
                      <a:pt x="25" y="18"/>
                    </a:cubicBezTo>
                  </a:path>
                </a:pathLst>
              </a:custGeom>
              <a:solidFill>
                <a:srgbClr val="1A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88" name="Freeform 528"/>
              <p:cNvSpPr>
                <a:spLocks/>
              </p:cNvSpPr>
              <p:nvPr/>
            </p:nvSpPr>
            <p:spPr bwMode="auto">
              <a:xfrm>
                <a:off x="596" y="1434"/>
                <a:ext cx="56" cy="90"/>
              </a:xfrm>
              <a:custGeom>
                <a:avLst/>
                <a:gdLst>
                  <a:gd name="T0" fmla="*/ 258393 w 24"/>
                  <a:gd name="T1" fmla="*/ 239511 h 38"/>
                  <a:gd name="T2" fmla="*/ 143173 w 24"/>
                  <a:gd name="T3" fmla="*/ 499175 h 38"/>
                  <a:gd name="T4" fmla="*/ 10519 w 24"/>
                  <a:gd name="T5" fmla="*/ 260540 h 38"/>
                  <a:gd name="T6" fmla="*/ 124558 w 24"/>
                  <a:gd name="T7" fmla="*/ 11612 h 38"/>
                  <a:gd name="T8" fmla="*/ 258393 w 24"/>
                  <a:gd name="T9" fmla="*/ 239511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38"/>
                  <a:gd name="T17" fmla="*/ 24 w 24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38">
                    <a:moveTo>
                      <a:pt x="23" y="18"/>
                    </a:moveTo>
                    <a:cubicBezTo>
                      <a:pt x="24" y="29"/>
                      <a:pt x="20" y="37"/>
                      <a:pt x="13" y="38"/>
                    </a:cubicBezTo>
                    <a:cubicBezTo>
                      <a:pt x="7" y="38"/>
                      <a:pt x="1" y="30"/>
                      <a:pt x="1" y="20"/>
                    </a:cubicBezTo>
                    <a:cubicBezTo>
                      <a:pt x="0" y="10"/>
                      <a:pt x="5" y="1"/>
                      <a:pt x="11" y="1"/>
                    </a:cubicBezTo>
                    <a:cubicBezTo>
                      <a:pt x="17" y="0"/>
                      <a:pt x="23" y="8"/>
                      <a:pt x="23" y="18"/>
                    </a:cubicBezTo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89" name="Freeform 529"/>
              <p:cNvSpPr>
                <a:spLocks/>
              </p:cNvSpPr>
              <p:nvPr/>
            </p:nvSpPr>
            <p:spPr bwMode="auto">
              <a:xfrm>
                <a:off x="541" y="1016"/>
                <a:ext cx="218" cy="366"/>
              </a:xfrm>
              <a:custGeom>
                <a:avLst/>
                <a:gdLst>
                  <a:gd name="T0" fmla="*/ 1217672 w 92"/>
                  <a:gd name="T1" fmla="*/ 328630 h 155"/>
                  <a:gd name="T2" fmla="*/ 1083495 w 92"/>
                  <a:gd name="T3" fmla="*/ 177635 h 155"/>
                  <a:gd name="T4" fmla="*/ 49533 w 92"/>
                  <a:gd name="T5" fmla="*/ 11440 h 155"/>
                  <a:gd name="T6" fmla="*/ 11668 w 92"/>
                  <a:gd name="T7" fmla="*/ 11440 h 155"/>
                  <a:gd name="T8" fmla="*/ 0 w 92"/>
                  <a:gd name="T9" fmla="*/ 1768554 h 155"/>
                  <a:gd name="T10" fmla="*/ 1189519 w 92"/>
                  <a:gd name="T11" fmla="*/ 1971531 h 155"/>
                  <a:gd name="T12" fmla="*/ 1205500 w 92"/>
                  <a:gd name="T13" fmla="*/ 1934848 h 155"/>
                  <a:gd name="T14" fmla="*/ 1217672 w 92"/>
                  <a:gd name="T15" fmla="*/ 328630 h 15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55"/>
                  <a:gd name="T26" fmla="*/ 92 w 92"/>
                  <a:gd name="T27" fmla="*/ 155 h 15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55">
                    <a:moveTo>
                      <a:pt x="92" y="26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90" y="155"/>
                      <a:pt x="90" y="155"/>
                      <a:pt x="90" y="155"/>
                    </a:cubicBezTo>
                    <a:cubicBezTo>
                      <a:pt x="90" y="154"/>
                      <a:pt x="91" y="153"/>
                      <a:pt x="91" y="152"/>
                    </a:cubicBezTo>
                    <a:lnTo>
                      <a:pt x="92" y="26"/>
                    </a:lnTo>
                    <a:close/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90" name="Freeform 530"/>
              <p:cNvSpPr>
                <a:spLocks/>
              </p:cNvSpPr>
              <p:nvPr/>
            </p:nvSpPr>
            <p:spPr bwMode="auto">
              <a:xfrm>
                <a:off x="525" y="1016"/>
                <a:ext cx="229" cy="380"/>
              </a:xfrm>
              <a:custGeom>
                <a:avLst/>
                <a:gdLst>
                  <a:gd name="T0" fmla="*/ 90715 w 97"/>
                  <a:gd name="T1" fmla="*/ 1632520 h 161"/>
                  <a:gd name="T2" fmla="*/ 102174 w 97"/>
                  <a:gd name="T3" fmla="*/ 113889 h 161"/>
                  <a:gd name="T4" fmla="*/ 102174 w 97"/>
                  <a:gd name="T5" fmla="*/ 75011 h 161"/>
                  <a:gd name="T6" fmla="*/ 150474 w 97"/>
                  <a:gd name="T7" fmla="*/ 11426 h 161"/>
                  <a:gd name="T8" fmla="*/ 102174 w 97"/>
                  <a:gd name="T9" fmla="*/ 11426 h 161"/>
                  <a:gd name="T10" fmla="*/ 11436 w 97"/>
                  <a:gd name="T11" fmla="*/ 113889 h 161"/>
                  <a:gd name="T12" fmla="*/ 0 w 97"/>
                  <a:gd name="T13" fmla="*/ 911117 h 161"/>
                  <a:gd name="T14" fmla="*/ 0 w 97"/>
                  <a:gd name="T15" fmla="*/ 1695789 h 161"/>
                  <a:gd name="T16" fmla="*/ 130410 w 97"/>
                  <a:gd name="T17" fmla="*/ 1849993 h 161"/>
                  <a:gd name="T18" fmla="*/ 607889 w 97"/>
                  <a:gd name="T19" fmla="*/ 1936640 h 161"/>
                  <a:gd name="T20" fmla="*/ 1102826 w 97"/>
                  <a:gd name="T21" fmla="*/ 2027170 h 161"/>
                  <a:gd name="T22" fmla="*/ 1232327 w 97"/>
                  <a:gd name="T23" fmla="*/ 1963899 h 161"/>
                  <a:gd name="T24" fmla="*/ 204308 w 97"/>
                  <a:gd name="T25" fmla="*/ 1786356 h 161"/>
                  <a:gd name="T26" fmla="*/ 114094 w 97"/>
                  <a:gd name="T27" fmla="*/ 1747965 h 161"/>
                  <a:gd name="T28" fmla="*/ 90715 w 97"/>
                  <a:gd name="T29" fmla="*/ 163252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61"/>
                  <a:gd name="T47" fmla="*/ 97 w 97"/>
                  <a:gd name="T48" fmla="*/ 161 h 16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61">
                    <a:moveTo>
                      <a:pt x="7" y="129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2" y="1"/>
                      <a:pt x="12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0"/>
                      <a:pt x="4" y="145"/>
                      <a:pt x="10" y="146"/>
                    </a:cubicBezTo>
                    <a:cubicBezTo>
                      <a:pt x="48" y="153"/>
                      <a:pt x="48" y="153"/>
                      <a:pt x="48" y="153"/>
                    </a:cubicBezTo>
                    <a:cubicBezTo>
                      <a:pt x="87" y="160"/>
                      <a:pt x="87" y="160"/>
                      <a:pt x="87" y="160"/>
                    </a:cubicBezTo>
                    <a:cubicBezTo>
                      <a:pt x="92" y="161"/>
                      <a:pt x="95" y="159"/>
                      <a:pt x="97" y="155"/>
                    </a:cubicBezTo>
                    <a:cubicBezTo>
                      <a:pt x="16" y="141"/>
                      <a:pt x="16" y="141"/>
                      <a:pt x="16" y="141"/>
                    </a:cubicBezTo>
                    <a:cubicBezTo>
                      <a:pt x="16" y="141"/>
                      <a:pt x="11" y="141"/>
                      <a:pt x="9" y="138"/>
                    </a:cubicBezTo>
                    <a:cubicBezTo>
                      <a:pt x="6" y="135"/>
                      <a:pt x="7" y="129"/>
                      <a:pt x="7" y="129"/>
                    </a:cubicBezTo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91" name="Freeform 531"/>
              <p:cNvSpPr>
                <a:spLocks/>
              </p:cNvSpPr>
              <p:nvPr/>
            </p:nvSpPr>
            <p:spPr bwMode="auto">
              <a:xfrm>
                <a:off x="560" y="1075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92" name="Freeform 532"/>
              <p:cNvSpPr>
                <a:spLocks/>
              </p:cNvSpPr>
              <p:nvPr/>
            </p:nvSpPr>
            <p:spPr bwMode="auto">
              <a:xfrm>
                <a:off x="560" y="1068"/>
                <a:ext cx="175" cy="45"/>
              </a:xfrm>
              <a:custGeom>
                <a:avLst/>
                <a:gdLst>
                  <a:gd name="T0" fmla="*/ 175 w 175"/>
                  <a:gd name="T1" fmla="*/ 45 h 45"/>
                  <a:gd name="T2" fmla="*/ 175 w 175"/>
                  <a:gd name="T3" fmla="*/ 31 h 45"/>
                  <a:gd name="T4" fmla="*/ 0 w 175"/>
                  <a:gd name="T5" fmla="*/ 0 h 45"/>
                  <a:gd name="T6" fmla="*/ 0 w 175"/>
                  <a:gd name="T7" fmla="*/ 14 h 45"/>
                  <a:gd name="T8" fmla="*/ 175 w 175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5"/>
                  <a:gd name="T17" fmla="*/ 175 w 175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5">
                    <a:moveTo>
                      <a:pt x="175" y="45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5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93" name="Freeform 533"/>
              <p:cNvSpPr>
                <a:spLocks/>
              </p:cNvSpPr>
              <p:nvPr/>
            </p:nvSpPr>
            <p:spPr bwMode="auto">
              <a:xfrm>
                <a:off x="560" y="1120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94" name="Freeform 534"/>
              <p:cNvSpPr>
                <a:spLocks/>
              </p:cNvSpPr>
              <p:nvPr/>
            </p:nvSpPr>
            <p:spPr bwMode="auto">
              <a:xfrm>
                <a:off x="560" y="1111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0 h 47"/>
                  <a:gd name="T4" fmla="*/ 0 w 175"/>
                  <a:gd name="T5" fmla="*/ 0 h 47"/>
                  <a:gd name="T6" fmla="*/ 0 w 175"/>
                  <a:gd name="T7" fmla="*/ 16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95" name="Freeform 535"/>
              <p:cNvSpPr>
                <a:spLocks/>
              </p:cNvSpPr>
              <p:nvPr/>
            </p:nvSpPr>
            <p:spPr bwMode="auto">
              <a:xfrm>
                <a:off x="560" y="1165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4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96" name="Freeform 536"/>
              <p:cNvSpPr>
                <a:spLocks/>
              </p:cNvSpPr>
              <p:nvPr/>
            </p:nvSpPr>
            <p:spPr bwMode="auto">
              <a:xfrm>
                <a:off x="560" y="1155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97" name="Freeform 537"/>
              <p:cNvSpPr>
                <a:spLocks/>
              </p:cNvSpPr>
              <p:nvPr/>
            </p:nvSpPr>
            <p:spPr bwMode="auto">
              <a:xfrm>
                <a:off x="560" y="1207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4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4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98" name="Freeform 538"/>
              <p:cNvSpPr>
                <a:spLocks/>
              </p:cNvSpPr>
              <p:nvPr/>
            </p:nvSpPr>
            <p:spPr bwMode="auto">
              <a:xfrm>
                <a:off x="560" y="1200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99" name="Freeform 539"/>
              <p:cNvSpPr>
                <a:spLocks/>
              </p:cNvSpPr>
              <p:nvPr/>
            </p:nvSpPr>
            <p:spPr bwMode="auto">
              <a:xfrm>
                <a:off x="560" y="1252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00" name="Freeform 540"/>
              <p:cNvSpPr>
                <a:spLocks/>
              </p:cNvSpPr>
              <p:nvPr/>
            </p:nvSpPr>
            <p:spPr bwMode="auto">
              <a:xfrm>
                <a:off x="560" y="1245"/>
                <a:ext cx="175" cy="45"/>
              </a:xfrm>
              <a:custGeom>
                <a:avLst/>
                <a:gdLst>
                  <a:gd name="T0" fmla="*/ 175 w 175"/>
                  <a:gd name="T1" fmla="*/ 45 h 45"/>
                  <a:gd name="T2" fmla="*/ 175 w 175"/>
                  <a:gd name="T3" fmla="*/ 31 h 45"/>
                  <a:gd name="T4" fmla="*/ 0 w 175"/>
                  <a:gd name="T5" fmla="*/ 0 h 45"/>
                  <a:gd name="T6" fmla="*/ 0 w 175"/>
                  <a:gd name="T7" fmla="*/ 14 h 45"/>
                  <a:gd name="T8" fmla="*/ 175 w 175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5"/>
                  <a:gd name="T17" fmla="*/ 175 w 175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5">
                    <a:moveTo>
                      <a:pt x="175" y="45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5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01" name="Freeform 541"/>
              <p:cNvSpPr>
                <a:spLocks/>
              </p:cNvSpPr>
              <p:nvPr/>
            </p:nvSpPr>
            <p:spPr bwMode="auto">
              <a:xfrm>
                <a:off x="560" y="1297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02" name="Freeform 542"/>
              <p:cNvSpPr>
                <a:spLocks/>
              </p:cNvSpPr>
              <p:nvPr/>
            </p:nvSpPr>
            <p:spPr bwMode="auto">
              <a:xfrm>
                <a:off x="560" y="1290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4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503" name="Freeform 543"/>
              <p:cNvSpPr>
                <a:spLocks noEditPoints="1"/>
              </p:cNvSpPr>
              <p:nvPr/>
            </p:nvSpPr>
            <p:spPr bwMode="auto">
              <a:xfrm>
                <a:off x="473" y="789"/>
                <a:ext cx="798" cy="983"/>
              </a:xfrm>
              <a:custGeom>
                <a:avLst/>
                <a:gdLst>
                  <a:gd name="T0" fmla="*/ 2593998 w 338"/>
                  <a:gd name="T1" fmla="*/ 48538 h 416"/>
                  <a:gd name="T2" fmla="*/ 4245506 w 338"/>
                  <a:gd name="T3" fmla="*/ 347127 h 416"/>
                  <a:gd name="T4" fmla="*/ 4191499 w 338"/>
                  <a:gd name="T5" fmla="*/ 4450799 h 416"/>
                  <a:gd name="T6" fmla="*/ 1700163 w 338"/>
                  <a:gd name="T7" fmla="*/ 5288007 h 416"/>
                  <a:gd name="T8" fmla="*/ 48350 w 338"/>
                  <a:gd name="T9" fmla="*/ 4988622 h 416"/>
                  <a:gd name="T10" fmla="*/ 102189 w 338"/>
                  <a:gd name="T11" fmla="*/ 896354 h 416"/>
                  <a:gd name="T12" fmla="*/ 2593998 w 338"/>
                  <a:gd name="T13" fmla="*/ 48538 h 416"/>
                  <a:gd name="T14" fmla="*/ 2593998 w 338"/>
                  <a:gd name="T15" fmla="*/ 0 h 416"/>
                  <a:gd name="T16" fmla="*/ 2577561 w 338"/>
                  <a:gd name="T17" fmla="*/ 0 h 416"/>
                  <a:gd name="T18" fmla="*/ 75182 w 338"/>
                  <a:gd name="T19" fmla="*/ 847814 h 416"/>
                  <a:gd name="T20" fmla="*/ 48350 w 338"/>
                  <a:gd name="T21" fmla="*/ 896354 h 416"/>
                  <a:gd name="T22" fmla="*/ 0 w 338"/>
                  <a:gd name="T23" fmla="*/ 4988622 h 416"/>
                  <a:gd name="T24" fmla="*/ 38427 w 338"/>
                  <a:gd name="T25" fmla="*/ 5042016 h 416"/>
                  <a:gd name="T26" fmla="*/ 1688268 w 338"/>
                  <a:gd name="T27" fmla="*/ 5335370 h 416"/>
                  <a:gd name="T28" fmla="*/ 1700163 w 338"/>
                  <a:gd name="T29" fmla="*/ 5335370 h 416"/>
                  <a:gd name="T30" fmla="*/ 1716446 w 338"/>
                  <a:gd name="T31" fmla="*/ 5335370 h 416"/>
                  <a:gd name="T32" fmla="*/ 4203460 w 338"/>
                  <a:gd name="T33" fmla="*/ 4487931 h 416"/>
                  <a:gd name="T34" fmla="*/ 4245506 w 338"/>
                  <a:gd name="T35" fmla="*/ 4450799 h 416"/>
                  <a:gd name="T36" fmla="*/ 4293688 w 338"/>
                  <a:gd name="T37" fmla="*/ 347127 h 416"/>
                  <a:gd name="T38" fmla="*/ 4257313 w 338"/>
                  <a:gd name="T39" fmla="*/ 293662 h 416"/>
                  <a:gd name="T40" fmla="*/ 2605432 w 338"/>
                  <a:gd name="T41" fmla="*/ 0 h 416"/>
                  <a:gd name="T42" fmla="*/ 2593998 w 338"/>
                  <a:gd name="T43" fmla="*/ 0 h 41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38"/>
                  <a:gd name="T67" fmla="*/ 0 h 416"/>
                  <a:gd name="T68" fmla="*/ 338 w 338"/>
                  <a:gd name="T69" fmla="*/ 416 h 41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38" h="416">
                    <a:moveTo>
                      <a:pt x="204" y="4"/>
                    </a:moveTo>
                    <a:cubicBezTo>
                      <a:pt x="334" y="27"/>
                      <a:pt x="334" y="27"/>
                      <a:pt x="334" y="2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134" y="412"/>
                      <a:pt x="134" y="412"/>
                      <a:pt x="134" y="412"/>
                    </a:cubicBezTo>
                    <a:cubicBezTo>
                      <a:pt x="4" y="389"/>
                      <a:pt x="4" y="389"/>
                      <a:pt x="4" y="38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204" y="4"/>
                      <a:pt x="204" y="4"/>
                      <a:pt x="204" y="4"/>
                    </a:cubicBezTo>
                    <a:moveTo>
                      <a:pt x="204" y="0"/>
                    </a:moveTo>
                    <a:cubicBezTo>
                      <a:pt x="204" y="0"/>
                      <a:pt x="203" y="0"/>
                      <a:pt x="203" y="0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5" y="66"/>
                      <a:pt x="4" y="68"/>
                      <a:pt x="4" y="70"/>
                    </a:cubicBezTo>
                    <a:cubicBezTo>
                      <a:pt x="0" y="389"/>
                      <a:pt x="0" y="389"/>
                      <a:pt x="0" y="389"/>
                    </a:cubicBezTo>
                    <a:cubicBezTo>
                      <a:pt x="0" y="391"/>
                      <a:pt x="1" y="393"/>
                      <a:pt x="3" y="393"/>
                    </a:cubicBezTo>
                    <a:cubicBezTo>
                      <a:pt x="133" y="416"/>
                      <a:pt x="133" y="416"/>
                      <a:pt x="133" y="416"/>
                    </a:cubicBezTo>
                    <a:cubicBezTo>
                      <a:pt x="133" y="416"/>
                      <a:pt x="133" y="416"/>
                      <a:pt x="134" y="416"/>
                    </a:cubicBezTo>
                    <a:cubicBezTo>
                      <a:pt x="134" y="416"/>
                      <a:pt x="134" y="416"/>
                      <a:pt x="135" y="416"/>
                    </a:cubicBezTo>
                    <a:cubicBezTo>
                      <a:pt x="331" y="350"/>
                      <a:pt x="331" y="350"/>
                      <a:pt x="331" y="350"/>
                    </a:cubicBezTo>
                    <a:cubicBezTo>
                      <a:pt x="333" y="350"/>
                      <a:pt x="334" y="348"/>
                      <a:pt x="334" y="347"/>
                    </a:cubicBezTo>
                    <a:cubicBezTo>
                      <a:pt x="338" y="27"/>
                      <a:pt x="338" y="27"/>
                      <a:pt x="338" y="27"/>
                    </a:cubicBezTo>
                    <a:cubicBezTo>
                      <a:pt x="338" y="25"/>
                      <a:pt x="336" y="23"/>
                      <a:pt x="335" y="2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204" y="0"/>
                      <a:pt x="204" y="0"/>
                      <a:pt x="204" y="0"/>
                    </a:cubicBezTo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  <p:grpSp>
          <p:nvGrpSpPr>
            <p:cNvPr id="463" name="Group 544"/>
            <p:cNvGrpSpPr>
              <a:grpSpLocks/>
            </p:cNvGrpSpPr>
            <p:nvPr/>
          </p:nvGrpSpPr>
          <p:grpSpPr bwMode="auto">
            <a:xfrm>
              <a:off x="2589215" y="5267325"/>
              <a:ext cx="411163" cy="508000"/>
              <a:chOff x="473" y="789"/>
              <a:chExt cx="798" cy="983"/>
            </a:xfrm>
          </p:grpSpPr>
          <p:sp>
            <p:nvSpPr>
              <p:cNvPr id="464" name="Freeform 545"/>
              <p:cNvSpPr>
                <a:spLocks/>
              </p:cNvSpPr>
              <p:nvPr/>
            </p:nvSpPr>
            <p:spPr bwMode="auto">
              <a:xfrm>
                <a:off x="482" y="955"/>
                <a:ext cx="317" cy="808"/>
              </a:xfrm>
              <a:custGeom>
                <a:avLst/>
                <a:gdLst>
                  <a:gd name="T0" fmla="*/ 317 w 317"/>
                  <a:gd name="T1" fmla="*/ 54 h 808"/>
                  <a:gd name="T2" fmla="*/ 307 w 317"/>
                  <a:gd name="T3" fmla="*/ 808 h 808"/>
                  <a:gd name="T4" fmla="*/ 0 w 317"/>
                  <a:gd name="T5" fmla="*/ 753 h 808"/>
                  <a:gd name="T6" fmla="*/ 10 w 317"/>
                  <a:gd name="T7" fmla="*/ 0 h 808"/>
                  <a:gd name="T8" fmla="*/ 317 w 317"/>
                  <a:gd name="T9" fmla="*/ 54 h 8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7"/>
                  <a:gd name="T16" fmla="*/ 0 h 808"/>
                  <a:gd name="T17" fmla="*/ 317 w 317"/>
                  <a:gd name="T18" fmla="*/ 808 h 8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7" h="808">
                    <a:moveTo>
                      <a:pt x="317" y="54"/>
                    </a:moveTo>
                    <a:lnTo>
                      <a:pt x="307" y="808"/>
                    </a:lnTo>
                    <a:lnTo>
                      <a:pt x="0" y="753"/>
                    </a:lnTo>
                    <a:lnTo>
                      <a:pt x="10" y="0"/>
                    </a:lnTo>
                    <a:lnTo>
                      <a:pt x="317" y="54"/>
                    </a:lnTo>
                    <a:close/>
                  </a:path>
                </a:pathLst>
              </a:custGeom>
              <a:solidFill>
                <a:srgbClr val="CCCCC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65" name="Freeform 546"/>
              <p:cNvSpPr>
                <a:spLocks/>
              </p:cNvSpPr>
              <p:nvPr/>
            </p:nvSpPr>
            <p:spPr bwMode="auto">
              <a:xfrm>
                <a:off x="789" y="853"/>
                <a:ext cx="473" cy="910"/>
              </a:xfrm>
              <a:custGeom>
                <a:avLst/>
                <a:gdLst>
                  <a:gd name="T0" fmla="*/ 10 w 473"/>
                  <a:gd name="T1" fmla="*/ 156 h 910"/>
                  <a:gd name="T2" fmla="*/ 473 w 473"/>
                  <a:gd name="T3" fmla="*/ 0 h 910"/>
                  <a:gd name="T4" fmla="*/ 463 w 473"/>
                  <a:gd name="T5" fmla="*/ 756 h 910"/>
                  <a:gd name="T6" fmla="*/ 0 w 473"/>
                  <a:gd name="T7" fmla="*/ 910 h 910"/>
                  <a:gd name="T8" fmla="*/ 10 w 473"/>
                  <a:gd name="T9" fmla="*/ 156 h 9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73"/>
                  <a:gd name="T16" fmla="*/ 0 h 910"/>
                  <a:gd name="T17" fmla="*/ 473 w 473"/>
                  <a:gd name="T18" fmla="*/ 910 h 9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73" h="910">
                    <a:moveTo>
                      <a:pt x="10" y="156"/>
                    </a:moveTo>
                    <a:lnTo>
                      <a:pt x="473" y="0"/>
                    </a:lnTo>
                    <a:lnTo>
                      <a:pt x="463" y="756"/>
                    </a:lnTo>
                    <a:lnTo>
                      <a:pt x="0" y="910"/>
                    </a:lnTo>
                    <a:lnTo>
                      <a:pt x="10" y="156"/>
                    </a:lnTo>
                    <a:close/>
                  </a:path>
                </a:pathLst>
              </a:custGeom>
              <a:solidFill>
                <a:srgbClr val="999999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66" name="Freeform 547"/>
              <p:cNvSpPr>
                <a:spLocks/>
              </p:cNvSpPr>
              <p:nvPr/>
            </p:nvSpPr>
            <p:spPr bwMode="auto">
              <a:xfrm>
                <a:off x="492" y="799"/>
                <a:ext cx="770" cy="210"/>
              </a:xfrm>
              <a:custGeom>
                <a:avLst/>
                <a:gdLst>
                  <a:gd name="T0" fmla="*/ 0 w 770"/>
                  <a:gd name="T1" fmla="*/ 156 h 210"/>
                  <a:gd name="T2" fmla="*/ 463 w 770"/>
                  <a:gd name="T3" fmla="*/ 0 h 210"/>
                  <a:gd name="T4" fmla="*/ 770 w 770"/>
                  <a:gd name="T5" fmla="*/ 54 h 210"/>
                  <a:gd name="T6" fmla="*/ 307 w 770"/>
                  <a:gd name="T7" fmla="*/ 210 h 210"/>
                  <a:gd name="T8" fmla="*/ 0 w 770"/>
                  <a:gd name="T9" fmla="*/ 156 h 2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70"/>
                  <a:gd name="T16" fmla="*/ 0 h 210"/>
                  <a:gd name="T17" fmla="*/ 770 w 770"/>
                  <a:gd name="T18" fmla="*/ 210 h 2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70" h="210">
                    <a:moveTo>
                      <a:pt x="0" y="156"/>
                    </a:moveTo>
                    <a:lnTo>
                      <a:pt x="463" y="0"/>
                    </a:lnTo>
                    <a:lnTo>
                      <a:pt x="770" y="54"/>
                    </a:lnTo>
                    <a:lnTo>
                      <a:pt x="307" y="21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2B2B2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67" name="Freeform 548"/>
              <p:cNvSpPr>
                <a:spLocks/>
              </p:cNvSpPr>
              <p:nvPr/>
            </p:nvSpPr>
            <p:spPr bwMode="auto">
              <a:xfrm>
                <a:off x="591" y="1434"/>
                <a:ext cx="61" cy="90"/>
              </a:xfrm>
              <a:custGeom>
                <a:avLst/>
                <a:gdLst>
                  <a:gd name="T0" fmla="*/ 297349 w 26"/>
                  <a:gd name="T1" fmla="*/ 239511 h 38"/>
                  <a:gd name="T2" fmla="*/ 166284 w 26"/>
                  <a:gd name="T3" fmla="*/ 488217 h 38"/>
                  <a:gd name="T4" fmla="*/ 11032 w 26"/>
                  <a:gd name="T5" fmla="*/ 260540 h 38"/>
                  <a:gd name="T6" fmla="*/ 142473 w 26"/>
                  <a:gd name="T7" fmla="*/ 11612 h 38"/>
                  <a:gd name="T8" fmla="*/ 297349 w 26"/>
                  <a:gd name="T9" fmla="*/ 239511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38"/>
                  <a:gd name="T17" fmla="*/ 26 w 26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38">
                    <a:moveTo>
                      <a:pt x="25" y="18"/>
                    </a:moveTo>
                    <a:cubicBezTo>
                      <a:pt x="26" y="28"/>
                      <a:pt x="21" y="37"/>
                      <a:pt x="14" y="37"/>
                    </a:cubicBezTo>
                    <a:cubicBezTo>
                      <a:pt x="8" y="38"/>
                      <a:pt x="2" y="30"/>
                      <a:pt x="1" y="20"/>
                    </a:cubicBezTo>
                    <a:cubicBezTo>
                      <a:pt x="0" y="10"/>
                      <a:pt x="5" y="1"/>
                      <a:pt x="12" y="1"/>
                    </a:cubicBezTo>
                    <a:cubicBezTo>
                      <a:pt x="19" y="0"/>
                      <a:pt x="25" y="8"/>
                      <a:pt x="25" y="18"/>
                    </a:cubicBezTo>
                  </a:path>
                </a:pathLst>
              </a:custGeom>
              <a:solidFill>
                <a:srgbClr val="1A1A1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68" name="Freeform 549"/>
              <p:cNvSpPr>
                <a:spLocks/>
              </p:cNvSpPr>
              <p:nvPr/>
            </p:nvSpPr>
            <p:spPr bwMode="auto">
              <a:xfrm>
                <a:off x="596" y="1434"/>
                <a:ext cx="56" cy="90"/>
              </a:xfrm>
              <a:custGeom>
                <a:avLst/>
                <a:gdLst>
                  <a:gd name="T0" fmla="*/ 258393 w 24"/>
                  <a:gd name="T1" fmla="*/ 239511 h 38"/>
                  <a:gd name="T2" fmla="*/ 143173 w 24"/>
                  <a:gd name="T3" fmla="*/ 499175 h 38"/>
                  <a:gd name="T4" fmla="*/ 10519 w 24"/>
                  <a:gd name="T5" fmla="*/ 260540 h 38"/>
                  <a:gd name="T6" fmla="*/ 124558 w 24"/>
                  <a:gd name="T7" fmla="*/ 11612 h 38"/>
                  <a:gd name="T8" fmla="*/ 258393 w 24"/>
                  <a:gd name="T9" fmla="*/ 239511 h 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38"/>
                  <a:gd name="T17" fmla="*/ 24 w 24"/>
                  <a:gd name="T18" fmla="*/ 38 h 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38">
                    <a:moveTo>
                      <a:pt x="23" y="18"/>
                    </a:moveTo>
                    <a:cubicBezTo>
                      <a:pt x="24" y="29"/>
                      <a:pt x="20" y="37"/>
                      <a:pt x="13" y="38"/>
                    </a:cubicBezTo>
                    <a:cubicBezTo>
                      <a:pt x="7" y="38"/>
                      <a:pt x="1" y="30"/>
                      <a:pt x="1" y="20"/>
                    </a:cubicBezTo>
                    <a:cubicBezTo>
                      <a:pt x="0" y="10"/>
                      <a:pt x="5" y="1"/>
                      <a:pt x="11" y="1"/>
                    </a:cubicBezTo>
                    <a:cubicBezTo>
                      <a:pt x="17" y="0"/>
                      <a:pt x="23" y="8"/>
                      <a:pt x="23" y="18"/>
                    </a:cubicBezTo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69" name="Freeform 550"/>
              <p:cNvSpPr>
                <a:spLocks/>
              </p:cNvSpPr>
              <p:nvPr/>
            </p:nvSpPr>
            <p:spPr bwMode="auto">
              <a:xfrm>
                <a:off x="541" y="1016"/>
                <a:ext cx="218" cy="366"/>
              </a:xfrm>
              <a:custGeom>
                <a:avLst/>
                <a:gdLst>
                  <a:gd name="T0" fmla="*/ 1217672 w 92"/>
                  <a:gd name="T1" fmla="*/ 328630 h 155"/>
                  <a:gd name="T2" fmla="*/ 1083495 w 92"/>
                  <a:gd name="T3" fmla="*/ 177635 h 155"/>
                  <a:gd name="T4" fmla="*/ 49533 w 92"/>
                  <a:gd name="T5" fmla="*/ 11440 h 155"/>
                  <a:gd name="T6" fmla="*/ 11668 w 92"/>
                  <a:gd name="T7" fmla="*/ 11440 h 155"/>
                  <a:gd name="T8" fmla="*/ 0 w 92"/>
                  <a:gd name="T9" fmla="*/ 1768554 h 155"/>
                  <a:gd name="T10" fmla="*/ 1189519 w 92"/>
                  <a:gd name="T11" fmla="*/ 1971531 h 155"/>
                  <a:gd name="T12" fmla="*/ 1205500 w 92"/>
                  <a:gd name="T13" fmla="*/ 1934848 h 155"/>
                  <a:gd name="T14" fmla="*/ 1217672 w 92"/>
                  <a:gd name="T15" fmla="*/ 328630 h 15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2"/>
                  <a:gd name="T25" fmla="*/ 0 h 155"/>
                  <a:gd name="T26" fmla="*/ 92 w 92"/>
                  <a:gd name="T27" fmla="*/ 155 h 15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2" h="155">
                    <a:moveTo>
                      <a:pt x="92" y="26"/>
                    </a:moveTo>
                    <a:cubicBezTo>
                      <a:pt x="92" y="21"/>
                      <a:pt x="88" y="15"/>
                      <a:pt x="82" y="14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2" y="0"/>
                      <a:pt x="1" y="1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90" y="155"/>
                      <a:pt x="90" y="155"/>
                      <a:pt x="90" y="155"/>
                    </a:cubicBezTo>
                    <a:cubicBezTo>
                      <a:pt x="90" y="154"/>
                      <a:pt x="91" y="153"/>
                      <a:pt x="91" y="152"/>
                    </a:cubicBezTo>
                    <a:lnTo>
                      <a:pt x="92" y="26"/>
                    </a:lnTo>
                    <a:close/>
                  </a:path>
                </a:pathLst>
              </a:custGeom>
              <a:solidFill>
                <a:srgbClr val="8080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70" name="Freeform 551"/>
              <p:cNvSpPr>
                <a:spLocks/>
              </p:cNvSpPr>
              <p:nvPr/>
            </p:nvSpPr>
            <p:spPr bwMode="auto">
              <a:xfrm>
                <a:off x="525" y="1016"/>
                <a:ext cx="229" cy="380"/>
              </a:xfrm>
              <a:custGeom>
                <a:avLst/>
                <a:gdLst>
                  <a:gd name="T0" fmla="*/ 90715 w 97"/>
                  <a:gd name="T1" fmla="*/ 1632520 h 161"/>
                  <a:gd name="T2" fmla="*/ 102174 w 97"/>
                  <a:gd name="T3" fmla="*/ 113889 h 161"/>
                  <a:gd name="T4" fmla="*/ 102174 w 97"/>
                  <a:gd name="T5" fmla="*/ 75011 h 161"/>
                  <a:gd name="T6" fmla="*/ 150474 w 97"/>
                  <a:gd name="T7" fmla="*/ 11426 h 161"/>
                  <a:gd name="T8" fmla="*/ 102174 w 97"/>
                  <a:gd name="T9" fmla="*/ 11426 h 161"/>
                  <a:gd name="T10" fmla="*/ 11436 w 97"/>
                  <a:gd name="T11" fmla="*/ 113889 h 161"/>
                  <a:gd name="T12" fmla="*/ 0 w 97"/>
                  <a:gd name="T13" fmla="*/ 911117 h 161"/>
                  <a:gd name="T14" fmla="*/ 0 w 97"/>
                  <a:gd name="T15" fmla="*/ 1695789 h 161"/>
                  <a:gd name="T16" fmla="*/ 130410 w 97"/>
                  <a:gd name="T17" fmla="*/ 1849993 h 161"/>
                  <a:gd name="T18" fmla="*/ 607889 w 97"/>
                  <a:gd name="T19" fmla="*/ 1936640 h 161"/>
                  <a:gd name="T20" fmla="*/ 1102826 w 97"/>
                  <a:gd name="T21" fmla="*/ 2027170 h 161"/>
                  <a:gd name="T22" fmla="*/ 1232327 w 97"/>
                  <a:gd name="T23" fmla="*/ 1963899 h 161"/>
                  <a:gd name="T24" fmla="*/ 204308 w 97"/>
                  <a:gd name="T25" fmla="*/ 1786356 h 161"/>
                  <a:gd name="T26" fmla="*/ 114094 w 97"/>
                  <a:gd name="T27" fmla="*/ 1747965 h 161"/>
                  <a:gd name="T28" fmla="*/ 90715 w 97"/>
                  <a:gd name="T29" fmla="*/ 1632520 h 16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97"/>
                  <a:gd name="T46" fmla="*/ 0 h 161"/>
                  <a:gd name="T47" fmla="*/ 97 w 97"/>
                  <a:gd name="T48" fmla="*/ 161 h 16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97" h="161">
                    <a:moveTo>
                      <a:pt x="7" y="129"/>
                    </a:moveTo>
                    <a:cubicBezTo>
                      <a:pt x="8" y="9"/>
                      <a:pt x="8" y="9"/>
                      <a:pt x="8" y="9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2"/>
                      <a:pt x="12" y="1"/>
                      <a:pt x="12" y="1"/>
                    </a:cubicBezTo>
                    <a:cubicBezTo>
                      <a:pt x="11" y="0"/>
                      <a:pt x="8" y="1"/>
                      <a:pt x="8" y="1"/>
                    </a:cubicBezTo>
                    <a:cubicBezTo>
                      <a:pt x="4" y="1"/>
                      <a:pt x="1" y="5"/>
                      <a:pt x="1" y="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40"/>
                      <a:pt x="4" y="145"/>
                      <a:pt x="10" y="146"/>
                    </a:cubicBezTo>
                    <a:cubicBezTo>
                      <a:pt x="48" y="153"/>
                      <a:pt x="48" y="153"/>
                      <a:pt x="48" y="153"/>
                    </a:cubicBezTo>
                    <a:cubicBezTo>
                      <a:pt x="87" y="160"/>
                      <a:pt x="87" y="160"/>
                      <a:pt x="87" y="160"/>
                    </a:cubicBezTo>
                    <a:cubicBezTo>
                      <a:pt x="92" y="161"/>
                      <a:pt x="95" y="159"/>
                      <a:pt x="97" y="155"/>
                    </a:cubicBezTo>
                    <a:cubicBezTo>
                      <a:pt x="16" y="141"/>
                      <a:pt x="16" y="141"/>
                      <a:pt x="16" y="141"/>
                    </a:cubicBezTo>
                    <a:cubicBezTo>
                      <a:pt x="16" y="141"/>
                      <a:pt x="11" y="141"/>
                      <a:pt x="9" y="138"/>
                    </a:cubicBezTo>
                    <a:cubicBezTo>
                      <a:pt x="6" y="135"/>
                      <a:pt x="7" y="129"/>
                      <a:pt x="7" y="129"/>
                    </a:cubicBezTo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71" name="Freeform 552"/>
              <p:cNvSpPr>
                <a:spLocks/>
              </p:cNvSpPr>
              <p:nvPr/>
            </p:nvSpPr>
            <p:spPr bwMode="auto">
              <a:xfrm>
                <a:off x="560" y="1075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72" name="Freeform 553"/>
              <p:cNvSpPr>
                <a:spLocks/>
              </p:cNvSpPr>
              <p:nvPr/>
            </p:nvSpPr>
            <p:spPr bwMode="auto">
              <a:xfrm>
                <a:off x="560" y="1068"/>
                <a:ext cx="175" cy="45"/>
              </a:xfrm>
              <a:custGeom>
                <a:avLst/>
                <a:gdLst>
                  <a:gd name="T0" fmla="*/ 175 w 175"/>
                  <a:gd name="T1" fmla="*/ 45 h 45"/>
                  <a:gd name="T2" fmla="*/ 175 w 175"/>
                  <a:gd name="T3" fmla="*/ 31 h 45"/>
                  <a:gd name="T4" fmla="*/ 0 w 175"/>
                  <a:gd name="T5" fmla="*/ 0 h 45"/>
                  <a:gd name="T6" fmla="*/ 0 w 175"/>
                  <a:gd name="T7" fmla="*/ 14 h 45"/>
                  <a:gd name="T8" fmla="*/ 175 w 175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5"/>
                  <a:gd name="T17" fmla="*/ 175 w 175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5">
                    <a:moveTo>
                      <a:pt x="175" y="45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5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73" name="Freeform 554"/>
              <p:cNvSpPr>
                <a:spLocks/>
              </p:cNvSpPr>
              <p:nvPr/>
            </p:nvSpPr>
            <p:spPr bwMode="auto">
              <a:xfrm>
                <a:off x="560" y="1120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74" name="Freeform 555"/>
              <p:cNvSpPr>
                <a:spLocks/>
              </p:cNvSpPr>
              <p:nvPr/>
            </p:nvSpPr>
            <p:spPr bwMode="auto">
              <a:xfrm>
                <a:off x="560" y="1111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0 h 47"/>
                  <a:gd name="T4" fmla="*/ 0 w 175"/>
                  <a:gd name="T5" fmla="*/ 0 h 47"/>
                  <a:gd name="T6" fmla="*/ 0 w 175"/>
                  <a:gd name="T7" fmla="*/ 16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75" name="Freeform 556"/>
              <p:cNvSpPr>
                <a:spLocks/>
              </p:cNvSpPr>
              <p:nvPr/>
            </p:nvSpPr>
            <p:spPr bwMode="auto">
              <a:xfrm>
                <a:off x="560" y="1165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4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76" name="Freeform 557"/>
              <p:cNvSpPr>
                <a:spLocks/>
              </p:cNvSpPr>
              <p:nvPr/>
            </p:nvSpPr>
            <p:spPr bwMode="auto">
              <a:xfrm>
                <a:off x="560" y="1155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77" name="Freeform 558"/>
              <p:cNvSpPr>
                <a:spLocks/>
              </p:cNvSpPr>
              <p:nvPr/>
            </p:nvSpPr>
            <p:spPr bwMode="auto">
              <a:xfrm>
                <a:off x="560" y="1207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4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4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78" name="Freeform 559"/>
              <p:cNvSpPr>
                <a:spLocks/>
              </p:cNvSpPr>
              <p:nvPr/>
            </p:nvSpPr>
            <p:spPr bwMode="auto">
              <a:xfrm>
                <a:off x="560" y="1200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79" name="Freeform 560"/>
              <p:cNvSpPr>
                <a:spLocks/>
              </p:cNvSpPr>
              <p:nvPr/>
            </p:nvSpPr>
            <p:spPr bwMode="auto">
              <a:xfrm>
                <a:off x="560" y="1252"/>
                <a:ext cx="175" cy="48"/>
              </a:xfrm>
              <a:custGeom>
                <a:avLst/>
                <a:gdLst>
                  <a:gd name="T0" fmla="*/ 175 w 175"/>
                  <a:gd name="T1" fmla="*/ 48 h 48"/>
                  <a:gd name="T2" fmla="*/ 175 w 175"/>
                  <a:gd name="T3" fmla="*/ 31 h 48"/>
                  <a:gd name="T4" fmla="*/ 0 w 175"/>
                  <a:gd name="T5" fmla="*/ 0 h 48"/>
                  <a:gd name="T6" fmla="*/ 0 w 175"/>
                  <a:gd name="T7" fmla="*/ 17 h 48"/>
                  <a:gd name="T8" fmla="*/ 175 w 175"/>
                  <a:gd name="T9" fmla="*/ 48 h 4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8"/>
                  <a:gd name="T17" fmla="*/ 175 w 175"/>
                  <a:gd name="T18" fmla="*/ 48 h 4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8">
                    <a:moveTo>
                      <a:pt x="175" y="48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8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80" name="Freeform 561"/>
              <p:cNvSpPr>
                <a:spLocks/>
              </p:cNvSpPr>
              <p:nvPr/>
            </p:nvSpPr>
            <p:spPr bwMode="auto">
              <a:xfrm>
                <a:off x="560" y="1245"/>
                <a:ext cx="175" cy="45"/>
              </a:xfrm>
              <a:custGeom>
                <a:avLst/>
                <a:gdLst>
                  <a:gd name="T0" fmla="*/ 175 w 175"/>
                  <a:gd name="T1" fmla="*/ 45 h 45"/>
                  <a:gd name="T2" fmla="*/ 175 w 175"/>
                  <a:gd name="T3" fmla="*/ 31 h 45"/>
                  <a:gd name="T4" fmla="*/ 0 w 175"/>
                  <a:gd name="T5" fmla="*/ 0 h 45"/>
                  <a:gd name="T6" fmla="*/ 0 w 175"/>
                  <a:gd name="T7" fmla="*/ 14 h 45"/>
                  <a:gd name="T8" fmla="*/ 175 w 175"/>
                  <a:gd name="T9" fmla="*/ 45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5"/>
                  <a:gd name="T17" fmla="*/ 175 w 175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5">
                    <a:moveTo>
                      <a:pt x="175" y="45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5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81" name="Freeform 562"/>
              <p:cNvSpPr>
                <a:spLocks/>
              </p:cNvSpPr>
              <p:nvPr/>
            </p:nvSpPr>
            <p:spPr bwMode="auto">
              <a:xfrm>
                <a:off x="560" y="1297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7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7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E5E5E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82" name="Freeform 563"/>
              <p:cNvSpPr>
                <a:spLocks/>
              </p:cNvSpPr>
              <p:nvPr/>
            </p:nvSpPr>
            <p:spPr bwMode="auto">
              <a:xfrm>
                <a:off x="560" y="1290"/>
                <a:ext cx="175" cy="47"/>
              </a:xfrm>
              <a:custGeom>
                <a:avLst/>
                <a:gdLst>
                  <a:gd name="T0" fmla="*/ 175 w 175"/>
                  <a:gd name="T1" fmla="*/ 47 h 47"/>
                  <a:gd name="T2" fmla="*/ 175 w 175"/>
                  <a:gd name="T3" fmla="*/ 31 h 47"/>
                  <a:gd name="T4" fmla="*/ 0 w 175"/>
                  <a:gd name="T5" fmla="*/ 0 h 47"/>
                  <a:gd name="T6" fmla="*/ 0 w 175"/>
                  <a:gd name="T7" fmla="*/ 14 h 47"/>
                  <a:gd name="T8" fmla="*/ 175 w 175"/>
                  <a:gd name="T9" fmla="*/ 47 h 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"/>
                  <a:gd name="T16" fmla="*/ 0 h 47"/>
                  <a:gd name="T17" fmla="*/ 175 w 175"/>
                  <a:gd name="T18" fmla="*/ 47 h 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" h="47">
                    <a:moveTo>
                      <a:pt x="175" y="47"/>
                    </a:moveTo>
                    <a:lnTo>
                      <a:pt x="175" y="31"/>
                    </a:lnTo>
                    <a:lnTo>
                      <a:pt x="0" y="0"/>
                    </a:lnTo>
                    <a:lnTo>
                      <a:pt x="0" y="14"/>
                    </a:lnTo>
                    <a:lnTo>
                      <a:pt x="175" y="47"/>
                    </a:lnTo>
                    <a:close/>
                  </a:path>
                </a:pathLst>
              </a:custGeom>
              <a:solidFill>
                <a:srgbClr val="4D4D4D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  <p:sp>
            <p:nvSpPr>
              <p:cNvPr id="483" name="Freeform 564"/>
              <p:cNvSpPr>
                <a:spLocks noEditPoints="1"/>
              </p:cNvSpPr>
              <p:nvPr/>
            </p:nvSpPr>
            <p:spPr bwMode="auto">
              <a:xfrm>
                <a:off x="473" y="789"/>
                <a:ext cx="798" cy="983"/>
              </a:xfrm>
              <a:custGeom>
                <a:avLst/>
                <a:gdLst>
                  <a:gd name="T0" fmla="*/ 2593998 w 338"/>
                  <a:gd name="T1" fmla="*/ 48538 h 416"/>
                  <a:gd name="T2" fmla="*/ 4245506 w 338"/>
                  <a:gd name="T3" fmla="*/ 347127 h 416"/>
                  <a:gd name="T4" fmla="*/ 4191499 w 338"/>
                  <a:gd name="T5" fmla="*/ 4450799 h 416"/>
                  <a:gd name="T6" fmla="*/ 1700163 w 338"/>
                  <a:gd name="T7" fmla="*/ 5288007 h 416"/>
                  <a:gd name="T8" fmla="*/ 48350 w 338"/>
                  <a:gd name="T9" fmla="*/ 4988622 h 416"/>
                  <a:gd name="T10" fmla="*/ 102189 w 338"/>
                  <a:gd name="T11" fmla="*/ 896354 h 416"/>
                  <a:gd name="T12" fmla="*/ 2593998 w 338"/>
                  <a:gd name="T13" fmla="*/ 48538 h 416"/>
                  <a:gd name="T14" fmla="*/ 2593998 w 338"/>
                  <a:gd name="T15" fmla="*/ 0 h 416"/>
                  <a:gd name="T16" fmla="*/ 2577561 w 338"/>
                  <a:gd name="T17" fmla="*/ 0 h 416"/>
                  <a:gd name="T18" fmla="*/ 75182 w 338"/>
                  <a:gd name="T19" fmla="*/ 847814 h 416"/>
                  <a:gd name="T20" fmla="*/ 48350 w 338"/>
                  <a:gd name="T21" fmla="*/ 896354 h 416"/>
                  <a:gd name="T22" fmla="*/ 0 w 338"/>
                  <a:gd name="T23" fmla="*/ 4988622 h 416"/>
                  <a:gd name="T24" fmla="*/ 38427 w 338"/>
                  <a:gd name="T25" fmla="*/ 5042016 h 416"/>
                  <a:gd name="T26" fmla="*/ 1688268 w 338"/>
                  <a:gd name="T27" fmla="*/ 5335370 h 416"/>
                  <a:gd name="T28" fmla="*/ 1700163 w 338"/>
                  <a:gd name="T29" fmla="*/ 5335370 h 416"/>
                  <a:gd name="T30" fmla="*/ 1716446 w 338"/>
                  <a:gd name="T31" fmla="*/ 5335370 h 416"/>
                  <a:gd name="T32" fmla="*/ 4203460 w 338"/>
                  <a:gd name="T33" fmla="*/ 4487931 h 416"/>
                  <a:gd name="T34" fmla="*/ 4245506 w 338"/>
                  <a:gd name="T35" fmla="*/ 4450799 h 416"/>
                  <a:gd name="T36" fmla="*/ 4293688 w 338"/>
                  <a:gd name="T37" fmla="*/ 347127 h 416"/>
                  <a:gd name="T38" fmla="*/ 4257313 w 338"/>
                  <a:gd name="T39" fmla="*/ 293662 h 416"/>
                  <a:gd name="T40" fmla="*/ 2605432 w 338"/>
                  <a:gd name="T41" fmla="*/ 0 h 416"/>
                  <a:gd name="T42" fmla="*/ 2593998 w 338"/>
                  <a:gd name="T43" fmla="*/ 0 h 41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38"/>
                  <a:gd name="T67" fmla="*/ 0 h 416"/>
                  <a:gd name="T68" fmla="*/ 338 w 338"/>
                  <a:gd name="T69" fmla="*/ 416 h 41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38" h="416">
                    <a:moveTo>
                      <a:pt x="204" y="4"/>
                    </a:moveTo>
                    <a:cubicBezTo>
                      <a:pt x="334" y="27"/>
                      <a:pt x="334" y="27"/>
                      <a:pt x="334" y="27"/>
                    </a:cubicBezTo>
                    <a:cubicBezTo>
                      <a:pt x="330" y="347"/>
                      <a:pt x="330" y="347"/>
                      <a:pt x="330" y="347"/>
                    </a:cubicBezTo>
                    <a:cubicBezTo>
                      <a:pt x="134" y="412"/>
                      <a:pt x="134" y="412"/>
                      <a:pt x="134" y="412"/>
                    </a:cubicBezTo>
                    <a:cubicBezTo>
                      <a:pt x="4" y="389"/>
                      <a:pt x="4" y="389"/>
                      <a:pt x="4" y="38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204" y="4"/>
                      <a:pt x="204" y="4"/>
                      <a:pt x="204" y="4"/>
                    </a:cubicBezTo>
                    <a:moveTo>
                      <a:pt x="204" y="0"/>
                    </a:moveTo>
                    <a:cubicBezTo>
                      <a:pt x="204" y="0"/>
                      <a:pt x="203" y="0"/>
                      <a:pt x="203" y="0"/>
                    </a:cubicBezTo>
                    <a:cubicBezTo>
                      <a:pt x="6" y="66"/>
                      <a:pt x="6" y="66"/>
                      <a:pt x="6" y="66"/>
                    </a:cubicBezTo>
                    <a:cubicBezTo>
                      <a:pt x="5" y="66"/>
                      <a:pt x="4" y="68"/>
                      <a:pt x="4" y="70"/>
                    </a:cubicBezTo>
                    <a:cubicBezTo>
                      <a:pt x="0" y="389"/>
                      <a:pt x="0" y="389"/>
                      <a:pt x="0" y="389"/>
                    </a:cubicBezTo>
                    <a:cubicBezTo>
                      <a:pt x="0" y="391"/>
                      <a:pt x="1" y="393"/>
                      <a:pt x="3" y="393"/>
                    </a:cubicBezTo>
                    <a:cubicBezTo>
                      <a:pt x="133" y="416"/>
                      <a:pt x="133" y="416"/>
                      <a:pt x="133" y="416"/>
                    </a:cubicBezTo>
                    <a:cubicBezTo>
                      <a:pt x="133" y="416"/>
                      <a:pt x="133" y="416"/>
                      <a:pt x="134" y="416"/>
                    </a:cubicBezTo>
                    <a:cubicBezTo>
                      <a:pt x="134" y="416"/>
                      <a:pt x="134" y="416"/>
                      <a:pt x="135" y="416"/>
                    </a:cubicBezTo>
                    <a:cubicBezTo>
                      <a:pt x="331" y="350"/>
                      <a:pt x="331" y="350"/>
                      <a:pt x="331" y="350"/>
                    </a:cubicBezTo>
                    <a:cubicBezTo>
                      <a:pt x="333" y="350"/>
                      <a:pt x="334" y="348"/>
                      <a:pt x="334" y="347"/>
                    </a:cubicBezTo>
                    <a:cubicBezTo>
                      <a:pt x="338" y="27"/>
                      <a:pt x="338" y="27"/>
                      <a:pt x="338" y="27"/>
                    </a:cubicBezTo>
                    <a:cubicBezTo>
                      <a:pt x="338" y="25"/>
                      <a:pt x="336" y="23"/>
                      <a:pt x="335" y="2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204" y="0"/>
                      <a:pt x="204" y="0"/>
                      <a:pt x="204" y="0"/>
                    </a:cubicBezTo>
                  </a:path>
                </a:pathLst>
              </a:custGeom>
              <a:solidFill>
                <a:srgbClr val="66666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>
                  <a:spcAft>
                    <a:spcPct val="0"/>
                  </a:spcAft>
                </a:pPr>
                <a:endParaRPr lang="en-US" sz="1600" dirty="0">
                  <a:solidFill>
                    <a:srgbClr val="333333"/>
                  </a:solidFill>
                </a:endParaRPr>
              </a:p>
            </p:txBody>
          </p:sp>
        </p:grpSp>
      </p:grpSp>
      <p:sp>
        <p:nvSpPr>
          <p:cNvPr id="564" name="Oval 66"/>
          <p:cNvSpPr>
            <a:spLocks noChangeArrowheads="1"/>
          </p:cNvSpPr>
          <p:nvPr/>
        </p:nvSpPr>
        <p:spPr bwMode="auto">
          <a:xfrm>
            <a:off x="968820" y="161550"/>
            <a:ext cx="495300" cy="4794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spcAft>
                <a:spcPct val="0"/>
              </a:spcAft>
              <a:defRPr/>
            </a:pPr>
            <a:r>
              <a:rPr lang="en-US" sz="1600" b="1" dirty="0">
                <a:solidFill>
                  <a:srgbClr val="000000"/>
                </a:solidFill>
                <a:ea typeface="ＭＳ Ｐゴシック"/>
                <a:cs typeface="Arial" charset="0"/>
              </a:rPr>
              <a:t> 1</a:t>
            </a:r>
            <a:endParaRPr lang="en-US" sz="1600" b="1" dirty="0">
              <a:solidFill>
                <a:srgbClr val="000000"/>
              </a:solidFill>
              <a:latin typeface="Arial" pitchFamily="34" charset="0"/>
              <a:ea typeface="ＭＳ Ｐゴシック"/>
              <a:cs typeface="Arial" pitchFamily="34" charset="0"/>
            </a:endParaRPr>
          </a:p>
        </p:txBody>
      </p:sp>
      <p:sp>
        <p:nvSpPr>
          <p:cNvPr id="565" name="Title 14"/>
          <p:cNvSpPr txBox="1">
            <a:spLocks/>
          </p:cNvSpPr>
          <p:nvPr/>
        </p:nvSpPr>
        <p:spPr>
          <a:xfrm>
            <a:off x="463696" y="844525"/>
            <a:ext cx="8398764" cy="333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accent6"/>
                </a:solidFill>
                <a:latin typeface="Browallia New" panose="020B0604020202020204" pitchFamily="34" charset="-34"/>
                <a:ea typeface="+mj-ea"/>
                <a:cs typeface="Browallia New" panose="020B0604020202020204" pitchFamily="34" charset="-34"/>
              </a:defRPr>
            </a:lvl1pPr>
          </a:lstStyle>
          <a:p>
            <a:r>
              <a:rPr lang="en-US" dirty="0"/>
              <a:t>Make Better Use of Existing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75313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2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76163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83"/>
          <p:cNvSpPr>
            <a:spLocks noChangeArrowheads="1"/>
          </p:cNvSpPr>
          <p:nvPr/>
        </p:nvSpPr>
        <p:spPr bwMode="auto">
          <a:xfrm>
            <a:off x="1460531" y="2338570"/>
            <a:ext cx="3124200" cy="2538413"/>
          </a:xfrm>
          <a:prstGeom prst="rect">
            <a:avLst/>
          </a:prstGeom>
          <a:gradFill rotWithShape="1">
            <a:gsLst>
              <a:gs pos="0">
                <a:srgbClr val="CBD7E8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 wrap="none"/>
          <a:lstStyle/>
          <a:p>
            <a:pPr algn="l">
              <a:spcAft>
                <a:spcPct val="0"/>
              </a:spcAft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9" name="Text Box 76"/>
          <p:cNvSpPr txBox="1">
            <a:spLocks noChangeArrowheads="1"/>
          </p:cNvSpPr>
          <p:nvPr/>
        </p:nvSpPr>
        <p:spPr bwMode="auto">
          <a:xfrm>
            <a:off x="1465293" y="1808344"/>
            <a:ext cx="3124200" cy="313932"/>
          </a:xfrm>
          <a:prstGeom prst="rect">
            <a:avLst/>
          </a:prstGeom>
          <a:noFill/>
          <a:ln w="9525" algn="ctr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Aft>
                <a:spcPct val="0"/>
              </a:spcAft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% of Time Spent on Maintenance</a:t>
            </a:r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1920906" y="2475095"/>
            <a:ext cx="595312" cy="314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ct val="0"/>
              </a:spcAft>
              <a:defRPr/>
            </a:pPr>
            <a:r>
              <a:rPr lang="en-US" sz="1600" b="1" dirty="0">
                <a:solidFill>
                  <a:srgbClr val="333333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t>72%</a:t>
            </a:r>
          </a:p>
        </p:txBody>
      </p:sp>
      <p:sp>
        <p:nvSpPr>
          <p:cNvPr id="41" name="Rectangle 37"/>
          <p:cNvSpPr>
            <a:spLocks noChangeArrowheads="1"/>
          </p:cNvSpPr>
          <p:nvPr/>
        </p:nvSpPr>
        <p:spPr bwMode="gray">
          <a:xfrm>
            <a:off x="3521107" y="4154669"/>
            <a:ext cx="733425" cy="731838"/>
          </a:xfrm>
          <a:prstGeom prst="rect">
            <a:avLst/>
          </a:prstGeom>
          <a:gradFill rotWithShape="1">
            <a:gsLst>
              <a:gs pos="0">
                <a:schemeClr val="accent1">
                  <a:gamma/>
                  <a:shade val="56078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56078"/>
                  <a:invGamma/>
                </a:schemeClr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90000"/>
              </a:lnSpc>
              <a:spcAft>
                <a:spcPct val="0"/>
              </a:spcAft>
              <a:defRPr/>
            </a:pPr>
            <a:endParaRPr lang="en-US" sz="1400" b="1" dirty="0">
              <a:solidFill>
                <a:srgbClr val="000000"/>
              </a:solidFill>
              <a:latin typeface="Arial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1419256" y="4926195"/>
            <a:ext cx="1466850" cy="2841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ct val="0"/>
              </a:spcAft>
              <a:defRPr/>
            </a:pP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t>Before VMware</a:t>
            </a:r>
          </a:p>
        </p:txBody>
      </p:sp>
      <p:sp>
        <p:nvSpPr>
          <p:cNvPr id="43" name="Text Box 39"/>
          <p:cNvSpPr txBox="1">
            <a:spLocks noChangeArrowheads="1"/>
          </p:cNvSpPr>
          <p:nvPr/>
        </p:nvSpPr>
        <p:spPr bwMode="auto">
          <a:xfrm>
            <a:off x="3227419" y="4926195"/>
            <a:ext cx="1319213" cy="2841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ct val="0"/>
              </a:spcAft>
              <a:defRPr/>
            </a:pP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t>After VMware</a:t>
            </a:r>
          </a:p>
        </p:txBody>
      </p:sp>
      <p:sp>
        <p:nvSpPr>
          <p:cNvPr id="44" name="Line 40"/>
          <p:cNvSpPr>
            <a:spLocks noChangeShapeType="1"/>
          </p:cNvSpPr>
          <p:nvPr/>
        </p:nvSpPr>
        <p:spPr bwMode="auto">
          <a:xfrm>
            <a:off x="1446243" y="4886507"/>
            <a:ext cx="3151188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</p:spPr>
        <p:txBody>
          <a:bodyPr/>
          <a:lstStyle/>
          <a:p>
            <a:pPr algn="l">
              <a:spcAft>
                <a:spcPct val="0"/>
              </a:spcAft>
            </a:pPr>
            <a:endParaRPr lang="en-US" sz="1600" dirty="0">
              <a:solidFill>
                <a:srgbClr val="333333"/>
              </a:solidFill>
            </a:endParaRPr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3646519" y="3864158"/>
            <a:ext cx="595313" cy="314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ct val="0"/>
              </a:spcAft>
              <a:defRPr/>
            </a:pPr>
            <a:r>
              <a:rPr lang="en-US" sz="1600" b="1" dirty="0">
                <a:solidFill>
                  <a:srgbClr val="333333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t>24%</a:t>
            </a:r>
          </a:p>
        </p:txBody>
      </p:sp>
      <p:sp>
        <p:nvSpPr>
          <p:cNvPr id="46" name="AutoShape 79"/>
          <p:cNvSpPr>
            <a:spLocks noChangeArrowheads="1"/>
          </p:cNvSpPr>
          <p:nvPr/>
        </p:nvSpPr>
        <p:spPr bwMode="auto">
          <a:xfrm rot="2682085">
            <a:off x="2500343" y="3218044"/>
            <a:ext cx="1397000" cy="395288"/>
          </a:xfrm>
          <a:prstGeom prst="rightArrow">
            <a:avLst>
              <a:gd name="adj1" fmla="val 50000"/>
              <a:gd name="adj2" fmla="val 60767"/>
            </a:avLst>
          </a:prstGeom>
          <a:solidFill>
            <a:schemeClr val="folHlink"/>
          </a:solidFill>
          <a:ln w="9525" algn="ctr">
            <a:noFill/>
            <a:miter lim="800000"/>
            <a:headEnd/>
            <a:tailEnd/>
          </a:ln>
        </p:spPr>
        <p:txBody>
          <a:bodyPr vert="eaVert" wrap="none" anchor="ctr"/>
          <a:lstStyle/>
          <a:p>
            <a:pPr>
              <a:lnSpc>
                <a:spcPct val="90000"/>
              </a:lnSpc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47" name="Rectangle 35"/>
          <p:cNvSpPr>
            <a:spLocks noChangeArrowheads="1"/>
          </p:cNvSpPr>
          <p:nvPr/>
        </p:nvSpPr>
        <p:spPr bwMode="gray">
          <a:xfrm>
            <a:off x="1785969" y="2770369"/>
            <a:ext cx="733425" cy="2116138"/>
          </a:xfrm>
          <a:prstGeom prst="rect">
            <a:avLst/>
          </a:prstGeom>
          <a:gradFill rotWithShape="1">
            <a:gsLst>
              <a:gs pos="0">
                <a:srgbClr val="818181"/>
              </a:gs>
              <a:gs pos="50000">
                <a:srgbClr val="DDDDDD"/>
              </a:gs>
              <a:gs pos="100000">
                <a:srgbClr val="818181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90000"/>
              </a:lnSpc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</a:endParaRPr>
          </a:p>
        </p:txBody>
      </p:sp>
      <p:sp>
        <p:nvSpPr>
          <p:cNvPr id="49" name="Rectangle 6"/>
          <p:cNvSpPr>
            <a:spLocks noChangeArrowheads="1"/>
          </p:cNvSpPr>
          <p:nvPr/>
        </p:nvSpPr>
        <p:spPr bwMode="auto">
          <a:xfrm>
            <a:off x="5007005" y="1728971"/>
            <a:ext cx="5687565" cy="292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588" lvl="1" eaLnBrk="0" hangingPunct="0">
              <a:buClr>
                <a:srgbClr val="FF9900"/>
              </a:buClr>
              <a:buSzPct val="75000"/>
              <a:defRPr/>
            </a:pPr>
            <a:endParaRPr lang="en-US" sz="1600" dirty="0">
              <a:solidFill>
                <a:srgbClr val="000000"/>
              </a:solidFill>
              <a:ea typeface="ＭＳ Ｐゴシック"/>
              <a:cs typeface="Arial" charset="0"/>
            </a:endParaRPr>
          </a:p>
          <a:p>
            <a:pPr marL="1588" lvl="1" eaLnBrk="0" hangingPunct="0">
              <a:buClr>
                <a:srgbClr val="FF9900"/>
              </a:buClr>
              <a:buSzPct val="75000"/>
              <a:defRPr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ea typeface="ＭＳ Ｐゴシック"/>
                <a:cs typeface="Arial" charset="0"/>
              </a:rPr>
              <a:t>Major productivity improvements -</a:t>
            </a:r>
          </a:p>
          <a:p>
            <a:pPr marL="744538" lvl="2" indent="-285750" eaLnBrk="0" hangingPunct="0">
              <a:buClr>
                <a:schemeClr val="accent5">
                  <a:lumMod val="75000"/>
                </a:schemeClr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ea typeface="ＭＳ Ｐゴシック"/>
                <a:cs typeface="Arial" charset="0"/>
              </a:rPr>
              <a:t>Zero downtime maintenance</a:t>
            </a:r>
          </a:p>
          <a:p>
            <a:pPr marL="744538" lvl="2" indent="-285750" eaLnBrk="0" hangingPunct="0">
              <a:buClr>
                <a:schemeClr val="accent5">
                  <a:lumMod val="75000"/>
                </a:schemeClr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ea typeface="ＭＳ Ｐゴシック"/>
                <a:cs typeface="Arial" charset="0"/>
              </a:rPr>
              <a:t>Built-in high availability for all applications</a:t>
            </a:r>
          </a:p>
          <a:p>
            <a:pPr marL="744538" lvl="2" indent="-285750" eaLnBrk="0" hangingPunct="0">
              <a:buClr>
                <a:schemeClr val="accent5">
                  <a:lumMod val="75000"/>
                </a:schemeClr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ea typeface="ＭＳ Ｐゴシック"/>
                <a:cs typeface="Arial" charset="0"/>
              </a:rPr>
              <a:t>Instant provisioning</a:t>
            </a:r>
          </a:p>
          <a:p>
            <a:pPr marL="744538" lvl="2" indent="-285750" eaLnBrk="0" hangingPunct="0">
              <a:buClr>
                <a:schemeClr val="accent5">
                  <a:lumMod val="75000"/>
                </a:schemeClr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ea typeface="ＭＳ Ｐゴシック"/>
                <a:cs typeface="Arial" charset="0"/>
              </a:rPr>
              <a:t>Efficient patching</a:t>
            </a:r>
          </a:p>
          <a:p>
            <a:pPr marL="744538" lvl="2" indent="-285750" eaLnBrk="0" hangingPunct="0">
              <a:buClr>
                <a:schemeClr val="accent5">
                  <a:lumMod val="75000"/>
                </a:schemeClr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ea typeface="ＭＳ Ｐゴシック"/>
                <a:cs typeface="Arial" charset="0"/>
              </a:rPr>
              <a:t>Monitoring from a single interface</a:t>
            </a:r>
          </a:p>
          <a:p>
            <a:pPr marL="744538" lvl="2" indent="-285750" eaLnBrk="0" hangingPunct="0">
              <a:buClr>
                <a:schemeClr val="accent5">
                  <a:lumMod val="75000"/>
                </a:schemeClr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ea typeface="ＭＳ Ｐゴシック"/>
                <a:cs typeface="Arial" charset="0"/>
              </a:rPr>
              <a:t>On demand resource allocation to VM</a:t>
            </a:r>
          </a:p>
          <a:p>
            <a:pPr marL="744538" lvl="2" indent="-285750" eaLnBrk="0" hangingPunct="0">
              <a:buClr>
                <a:schemeClr val="accent5">
                  <a:lumMod val="75000"/>
                </a:schemeClr>
              </a:buClr>
              <a:buSzPct val="75000"/>
              <a:buFont typeface="Wingdings" panose="05000000000000000000" pitchFamily="2" charset="2"/>
              <a:buChar char="§"/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ea typeface="ＭＳ Ｐゴシック"/>
                <a:cs typeface="Arial" charset="0"/>
              </a:rPr>
              <a:t>Horizontal scaling of virtual infrastructure</a:t>
            </a:r>
          </a:p>
          <a:p>
            <a:pPr marL="569913" lvl="2" indent="-268288">
              <a:lnSpc>
                <a:spcPct val="90000"/>
              </a:lnSpc>
              <a:buClr>
                <a:srgbClr val="7D9BC6"/>
              </a:buClr>
              <a:defRPr/>
            </a:pPr>
            <a:endParaRPr lang="en-US" sz="1600" b="1" dirty="0">
              <a:solidFill>
                <a:srgbClr val="000000"/>
              </a:solidFill>
              <a:ea typeface="ＭＳ Ｐゴシック"/>
              <a:cs typeface="Arial" charset="0"/>
            </a:endParaRPr>
          </a:p>
        </p:txBody>
      </p:sp>
      <p:sp>
        <p:nvSpPr>
          <p:cNvPr id="65" name="Title 14"/>
          <p:cNvSpPr txBox="1">
            <a:spLocks/>
          </p:cNvSpPr>
          <p:nvPr/>
        </p:nvSpPr>
        <p:spPr>
          <a:xfrm>
            <a:off x="463696" y="844525"/>
            <a:ext cx="8398764" cy="333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accent6"/>
                </a:solidFill>
                <a:latin typeface="Browallia New" panose="020B0604020202020204" pitchFamily="34" charset="-34"/>
                <a:ea typeface="+mj-ea"/>
                <a:cs typeface="Browallia New" panose="020B0604020202020204" pitchFamily="34" charset="-34"/>
              </a:defRPr>
            </a:lvl1pPr>
          </a:lstStyle>
          <a:p>
            <a:r>
              <a:rPr lang="en-US" dirty="0"/>
              <a:t>Save time in managing infrastructure</a:t>
            </a:r>
          </a:p>
        </p:txBody>
      </p:sp>
      <p:sp>
        <p:nvSpPr>
          <p:cNvPr id="29" name="Oval 66"/>
          <p:cNvSpPr>
            <a:spLocks noChangeArrowheads="1"/>
          </p:cNvSpPr>
          <p:nvPr/>
        </p:nvSpPr>
        <p:spPr bwMode="auto">
          <a:xfrm>
            <a:off x="968820" y="161550"/>
            <a:ext cx="495300" cy="4794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spcAft>
                <a:spcPct val="0"/>
              </a:spcAft>
              <a:defRPr/>
            </a:pPr>
            <a:r>
              <a:rPr lang="en-US" sz="1600" b="1" dirty="0">
                <a:solidFill>
                  <a:srgbClr val="000000"/>
                </a:solidFill>
                <a:ea typeface="ＭＳ Ｐゴシック"/>
                <a:cs typeface="Arial" charset="0"/>
              </a:rPr>
              <a:t> 2</a:t>
            </a:r>
            <a:endParaRPr lang="en-US" sz="1600" b="1" dirty="0">
              <a:solidFill>
                <a:srgbClr val="000000"/>
              </a:solidFill>
              <a:latin typeface="Arial" pitchFamily="34" charset="0"/>
              <a:ea typeface="ＭＳ Ｐゴシック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25260" y="4971534"/>
            <a:ext cx="6639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cs typeface="Browallia New" panose="020B0604020202020204" pitchFamily="34" charset="-34"/>
              </a:rPr>
              <a:t>Did you ever get these benefits from your traditional HDDC ?</a:t>
            </a:r>
          </a:p>
        </p:txBody>
      </p:sp>
    </p:spTree>
    <p:extLst>
      <p:ext uri="{BB962C8B-B14F-4D97-AF65-F5344CB8AC3E}">
        <p14:creationId xmlns:p14="http://schemas.microsoft.com/office/powerpoint/2010/main" val="63492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76163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14"/>
          <p:cNvSpPr>
            <a:spLocks noGrp="1"/>
          </p:cNvSpPr>
          <p:nvPr>
            <p:ph type="title"/>
          </p:nvPr>
        </p:nvSpPr>
        <p:spPr>
          <a:xfrm>
            <a:off x="1276549" y="1851"/>
            <a:ext cx="8398764" cy="333375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    </a:t>
            </a:r>
            <a:endParaRPr lang="en-US" sz="2200" dirty="0"/>
          </a:p>
        </p:txBody>
      </p:sp>
      <p:sp>
        <p:nvSpPr>
          <p:cNvPr id="31" name="Title 14"/>
          <p:cNvSpPr txBox="1">
            <a:spLocks/>
          </p:cNvSpPr>
          <p:nvPr/>
        </p:nvSpPr>
        <p:spPr>
          <a:xfrm>
            <a:off x="463696" y="844525"/>
            <a:ext cx="8398764" cy="333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accent6"/>
                </a:solidFill>
                <a:latin typeface="Browallia New" panose="020B0604020202020204" pitchFamily="34" charset="-34"/>
                <a:ea typeface="+mj-ea"/>
                <a:cs typeface="Browallia New" panose="020B0604020202020204" pitchFamily="34" charset="-34"/>
              </a:defRPr>
            </a:lvl1pPr>
          </a:lstStyle>
          <a:p>
            <a:r>
              <a:rPr lang="en-US" dirty="0"/>
              <a:t>High Availability keeps business running</a:t>
            </a:r>
          </a:p>
        </p:txBody>
      </p:sp>
      <p:sp>
        <p:nvSpPr>
          <p:cNvPr id="32" name="AutoShape 3"/>
          <p:cNvSpPr>
            <a:spLocks noChangeArrowheads="1"/>
          </p:cNvSpPr>
          <p:nvPr/>
        </p:nvSpPr>
        <p:spPr bwMode="auto">
          <a:xfrm>
            <a:off x="1155849" y="1880177"/>
            <a:ext cx="5081587" cy="3293487"/>
          </a:xfrm>
          <a:prstGeom prst="roundRect">
            <a:avLst>
              <a:gd name="adj" fmla="val 16245"/>
            </a:avLst>
          </a:prstGeom>
          <a:gradFill rotWithShape="1">
            <a:gsLst>
              <a:gs pos="0">
                <a:schemeClr val="bg1"/>
              </a:gs>
              <a:gs pos="100000">
                <a:srgbClr val="D1D1D1"/>
              </a:gs>
            </a:gsLst>
            <a:lin ang="5400000" scaled="1"/>
          </a:gradFill>
          <a:ln w="28575">
            <a:solidFill>
              <a:srgbClr val="FF99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3" name="Picture 4" descr="VirtualServer_emptyPla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06823" y="3029141"/>
            <a:ext cx="1808265" cy="1815911"/>
          </a:xfrm>
          <a:prstGeom prst="rect">
            <a:avLst/>
          </a:prstGeom>
          <a:noFill/>
        </p:spPr>
      </p:pic>
      <p:pic>
        <p:nvPicPr>
          <p:cNvPr id="34" name="Picture 5" descr="smallv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90974" y="2553024"/>
            <a:ext cx="623144" cy="841053"/>
          </a:xfrm>
          <a:prstGeom prst="rect">
            <a:avLst/>
          </a:prstGeom>
          <a:noFill/>
        </p:spPr>
      </p:pic>
      <p:pic>
        <p:nvPicPr>
          <p:cNvPr id="35" name="Picture 6" descr="smallv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9899" y="2748286"/>
            <a:ext cx="623144" cy="841053"/>
          </a:xfrm>
          <a:prstGeom prst="rect">
            <a:avLst/>
          </a:prstGeom>
          <a:noFill/>
        </p:spPr>
      </p:pic>
      <p:pic>
        <p:nvPicPr>
          <p:cNvPr id="36" name="Picture 7" descr="smallv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7237" y="2943549"/>
            <a:ext cx="623144" cy="841053"/>
          </a:xfrm>
          <a:prstGeom prst="rect">
            <a:avLst/>
          </a:prstGeom>
          <a:noFill/>
        </p:spPr>
      </p:pic>
      <p:sp>
        <p:nvSpPr>
          <p:cNvPr id="37" name="Text Box 8"/>
          <p:cNvSpPr txBox="1">
            <a:spLocks noChangeArrowheads="1"/>
          </p:cNvSpPr>
          <p:nvPr/>
        </p:nvSpPr>
        <p:spPr bwMode="auto">
          <a:xfrm>
            <a:off x="1600348" y="4753933"/>
            <a:ext cx="4205203" cy="279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87000"/>
              </a:lnSpc>
              <a:spcBef>
                <a:spcPct val="50000"/>
              </a:spcBef>
              <a:buClr>
                <a:schemeClr val="tx2"/>
              </a:buClr>
              <a:buSzPct val="80000"/>
            </a:pPr>
            <a:r>
              <a:rPr lang="en-US" sz="1400" b="1" dirty="0" err="1"/>
              <a:t>vSphere</a:t>
            </a:r>
            <a:r>
              <a:rPr lang="en-US" sz="1400" b="1" dirty="0"/>
              <a:t> Cluster</a:t>
            </a:r>
          </a:p>
        </p:txBody>
      </p:sp>
      <p:pic>
        <p:nvPicPr>
          <p:cNvPr id="38" name="Picture 9" descr="VirtualServer_emptyPla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9673" y="3029141"/>
            <a:ext cx="1808265" cy="1815911"/>
          </a:xfrm>
          <a:prstGeom prst="rect">
            <a:avLst/>
          </a:prstGeom>
          <a:noFill/>
        </p:spPr>
      </p:pic>
      <p:pic>
        <p:nvPicPr>
          <p:cNvPr id="39" name="Picture 10" descr="smallv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3824" y="2553024"/>
            <a:ext cx="623144" cy="841053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</p:spPr>
      </p:pic>
      <p:pic>
        <p:nvPicPr>
          <p:cNvPr id="40" name="Picture 11" descr="smallv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749" y="2748286"/>
            <a:ext cx="623144" cy="841053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41" name="Picture 12" descr="smallv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0087" y="2943549"/>
            <a:ext cx="623144" cy="841053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</p:pic>
      <p:pic>
        <p:nvPicPr>
          <p:cNvPr id="42" name="Picture 13" descr="VirtualServer_emptyPla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81598" y="3029141"/>
            <a:ext cx="1808265" cy="1815911"/>
          </a:xfrm>
          <a:prstGeom prst="rect">
            <a:avLst/>
          </a:prstGeom>
          <a:noFill/>
        </p:spPr>
      </p:pic>
      <p:pic>
        <p:nvPicPr>
          <p:cNvPr id="43" name="Picture 14" descr="smallv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65749" y="2553024"/>
            <a:ext cx="623144" cy="841053"/>
          </a:xfrm>
          <a:prstGeom prst="rect">
            <a:avLst/>
          </a:prstGeom>
          <a:noFill/>
        </p:spPr>
      </p:pic>
      <p:pic>
        <p:nvPicPr>
          <p:cNvPr id="44" name="Picture 15" descr="smallv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54674" y="2748286"/>
            <a:ext cx="623144" cy="841053"/>
          </a:xfrm>
          <a:prstGeom prst="rect">
            <a:avLst/>
          </a:prstGeom>
          <a:noFill/>
        </p:spPr>
      </p:pic>
      <p:pic>
        <p:nvPicPr>
          <p:cNvPr id="45" name="Picture 16" descr="smallv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42012" y="2943549"/>
            <a:ext cx="623144" cy="841053"/>
          </a:xfrm>
          <a:prstGeom prst="rect">
            <a:avLst/>
          </a:prstGeom>
          <a:noFill/>
        </p:spPr>
      </p:pic>
      <p:sp>
        <p:nvSpPr>
          <p:cNvPr id="46" name="Text Box 17"/>
          <p:cNvSpPr txBox="1">
            <a:spLocks noChangeArrowheads="1"/>
          </p:cNvSpPr>
          <p:nvPr/>
        </p:nvSpPr>
        <p:spPr bwMode="auto">
          <a:xfrm>
            <a:off x="1335237" y="3040751"/>
            <a:ext cx="932285" cy="147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2063" tIns="46032" rIns="92063" bIns="46032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en-US" sz="10600" b="1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47" name="Picture 18" descr="smallv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32487" y="2895924"/>
            <a:ext cx="623144" cy="841053"/>
          </a:xfrm>
          <a:prstGeom prst="rect">
            <a:avLst/>
          </a:prstGeom>
          <a:noFill/>
          <a:ln w="38100">
            <a:solidFill>
              <a:srgbClr val="006600"/>
            </a:solidFill>
            <a:miter lim="800000"/>
            <a:headEnd/>
            <a:tailEnd/>
          </a:ln>
        </p:spPr>
      </p:pic>
      <p:pic>
        <p:nvPicPr>
          <p:cNvPr id="48" name="Picture 19" descr="smallv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30924" y="3002286"/>
            <a:ext cx="623144" cy="841053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</p:spPr>
      </p:pic>
      <p:pic>
        <p:nvPicPr>
          <p:cNvPr id="49" name="Picture 20" descr="smallv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10112" y="3005461"/>
            <a:ext cx="623144" cy="841053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</p:spPr>
      </p:pic>
      <p:sp>
        <p:nvSpPr>
          <p:cNvPr id="50" name="AutoShape 9"/>
          <p:cNvSpPr>
            <a:spLocks noChangeArrowheads="1"/>
          </p:cNvSpPr>
          <p:nvPr/>
        </p:nvSpPr>
        <p:spPr bwMode="auto">
          <a:xfrm>
            <a:off x="7131096" y="2177579"/>
            <a:ext cx="4419602" cy="2656046"/>
          </a:xfrm>
          <a:prstGeom prst="round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rgbClr val="00709E"/>
            </a:solidFill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defTabSz="457200">
              <a:spcAft>
                <a:spcPts val="1200"/>
              </a:spcAft>
            </a:pPr>
            <a:r>
              <a:rPr lang="en-US" b="1" dirty="0">
                <a:solidFill>
                  <a:srgbClr val="333333"/>
                </a:solidFill>
                <a:latin typeface="Arial"/>
                <a:ea typeface="ＭＳ Ｐゴシック"/>
              </a:rPr>
              <a:t>vSphere High Availability (HA)</a:t>
            </a:r>
          </a:p>
          <a:p>
            <a:pPr marL="233363" lvl="1" indent="-233363" defTabSz="457200" eaLnBrk="0" hangingPunct="0">
              <a:spcAft>
                <a:spcPts val="1200"/>
              </a:spcAft>
              <a:buClr>
                <a:srgbClr val="0095D3">
                  <a:lumMod val="75000"/>
                </a:srgbClr>
              </a:buClr>
              <a:buSzPct val="115000"/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srgbClr val="333333"/>
                </a:solidFill>
                <a:latin typeface="Arial"/>
                <a:ea typeface="ＭＳ Ｐゴシック"/>
              </a:rPr>
              <a:t>Detect server failures and provide rapid recovery by automatically restarting VMs on available severs</a:t>
            </a:r>
          </a:p>
          <a:p>
            <a:pPr marL="233363" lvl="1" indent="-233363" defTabSz="457200" eaLnBrk="0" hangingPunct="0">
              <a:spcAft>
                <a:spcPts val="1200"/>
              </a:spcAft>
              <a:buClr>
                <a:srgbClr val="0095D3">
                  <a:lumMod val="75000"/>
                </a:srgbClr>
              </a:buClr>
              <a:buSzPct val="115000"/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srgbClr val="333333"/>
                </a:solidFill>
                <a:latin typeface="Arial"/>
                <a:ea typeface="ＭＳ Ｐゴシック"/>
              </a:rPr>
              <a:t>Protect applications from operating system failures by automatically restarting VMs when an operating system failure is detected.</a:t>
            </a:r>
          </a:p>
        </p:txBody>
      </p:sp>
      <p:sp>
        <p:nvSpPr>
          <p:cNvPr id="51" name="Oval 66"/>
          <p:cNvSpPr>
            <a:spLocks noChangeArrowheads="1"/>
          </p:cNvSpPr>
          <p:nvPr/>
        </p:nvSpPr>
        <p:spPr bwMode="auto">
          <a:xfrm>
            <a:off x="968820" y="161550"/>
            <a:ext cx="495300" cy="4794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spcAft>
                <a:spcPct val="0"/>
              </a:spcAft>
              <a:defRPr/>
            </a:pPr>
            <a:r>
              <a:rPr lang="en-US" sz="1600" b="1" dirty="0">
                <a:solidFill>
                  <a:srgbClr val="000000"/>
                </a:solidFill>
                <a:ea typeface="ＭＳ Ｐゴシック"/>
                <a:cs typeface="Arial" charset="0"/>
              </a:rPr>
              <a:t> 3</a:t>
            </a:r>
            <a:endParaRPr lang="en-US" sz="1600" b="1" dirty="0">
              <a:solidFill>
                <a:srgbClr val="000000"/>
              </a:solidFill>
              <a:latin typeface="Arial" pitchFamily="34" charset="0"/>
              <a:ea typeface="ＭＳ Ｐゴシック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5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-0.00834 -0.0143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" y="-71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7.40741E-7 L -0.01185 -0.01898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" y="-94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96296E-6 L -0.01576 -0.01551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-78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-0.02747 -0.02523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" y="-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76163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5" name="Title 14"/>
          <p:cNvSpPr txBox="1">
            <a:spLocks/>
          </p:cNvSpPr>
          <p:nvPr/>
        </p:nvSpPr>
        <p:spPr>
          <a:xfrm>
            <a:off x="463696" y="844525"/>
            <a:ext cx="8398764" cy="333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accent6"/>
                </a:solidFill>
                <a:latin typeface="Browallia New" panose="020B0604020202020204" pitchFamily="34" charset="-34"/>
                <a:ea typeface="+mj-ea"/>
                <a:cs typeface="Browallia New" panose="020B0604020202020204" pitchFamily="34" charset="-34"/>
              </a:defRPr>
            </a:lvl1pPr>
          </a:lstStyle>
          <a:p>
            <a:r>
              <a:rPr lang="en-US" dirty="0">
                <a:solidFill>
                  <a:srgbClr val="70AD47"/>
                </a:solidFill>
              </a:rPr>
              <a:t>Considerable amount of Savings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236043" y="2309782"/>
            <a:ext cx="56391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5B9BD5">
                    <a:lumMod val="50000"/>
                  </a:srgbClr>
                </a:solidFill>
              </a:rPr>
              <a:t>Customer ‘A’ saved BDT 1 crore  </a:t>
            </a:r>
          </a:p>
          <a:p>
            <a:pPr algn="ctr"/>
            <a:r>
              <a:rPr lang="en-US" sz="3200" b="1" dirty="0">
                <a:solidFill>
                  <a:srgbClr val="5B9BD5">
                    <a:lumMod val="50000"/>
                  </a:srgbClr>
                </a:solidFill>
              </a:rPr>
              <a:t>By implementing VMware </a:t>
            </a:r>
          </a:p>
          <a:p>
            <a:pPr algn="ctr"/>
            <a:r>
              <a:rPr lang="en-US" sz="3200" b="1" dirty="0">
                <a:solidFill>
                  <a:srgbClr val="5B9BD5">
                    <a:lumMod val="50000"/>
                  </a:srgbClr>
                </a:solidFill>
              </a:rPr>
              <a:t>Virtual infrastructure in 3 years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413843" y="1234633"/>
            <a:ext cx="52835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>
                <a:solidFill>
                  <a:srgbClr val="5B9BD5">
                    <a:lumMod val="50000"/>
                  </a:srgbClr>
                </a:solidFill>
              </a:rPr>
              <a:t>Real World customer example</a:t>
            </a:r>
          </a:p>
        </p:txBody>
      </p:sp>
      <p:sp>
        <p:nvSpPr>
          <p:cNvPr id="27" name="Oval 66"/>
          <p:cNvSpPr>
            <a:spLocks noChangeArrowheads="1"/>
          </p:cNvSpPr>
          <p:nvPr/>
        </p:nvSpPr>
        <p:spPr bwMode="auto">
          <a:xfrm>
            <a:off x="968820" y="161550"/>
            <a:ext cx="495300" cy="479424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spcAft>
                <a:spcPct val="0"/>
              </a:spcAft>
              <a:defRPr/>
            </a:pPr>
            <a:r>
              <a:rPr lang="en-US" sz="1600" b="1" dirty="0">
                <a:solidFill>
                  <a:srgbClr val="000000"/>
                </a:solidFill>
                <a:ea typeface="ＭＳ Ｐゴシック"/>
                <a:cs typeface="Arial" charset="0"/>
              </a:rPr>
              <a:t> 4</a:t>
            </a:r>
            <a:endParaRPr lang="en-US" sz="1600" b="1" dirty="0">
              <a:solidFill>
                <a:srgbClr val="000000"/>
              </a:solidFill>
              <a:latin typeface="Arial" pitchFamily="34" charset="0"/>
              <a:ea typeface="ＭＳ Ｐゴシック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42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" r="57152" b="1655"/>
          <a:stretch/>
        </p:blipFill>
        <p:spPr>
          <a:xfrm>
            <a:off x="728865" y="878443"/>
            <a:ext cx="3908449" cy="5283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9" t="2476" r="3296"/>
          <a:stretch/>
        </p:blipFill>
        <p:spPr>
          <a:xfrm>
            <a:off x="4582179" y="878443"/>
            <a:ext cx="2519517" cy="58088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3" t="3095" b="4385"/>
          <a:stretch/>
        </p:blipFill>
        <p:spPr>
          <a:xfrm>
            <a:off x="7101696" y="883350"/>
            <a:ext cx="2564869" cy="5546025"/>
          </a:xfrm>
          <a:prstGeom prst="rect">
            <a:avLst/>
          </a:prstGeom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2522437" y="-21224"/>
            <a:ext cx="8546492" cy="615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How many VM’s can be hosted in a </a:t>
            </a:r>
            <a:r>
              <a:rPr lang="en-US" sz="2400" b="1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vSphere Cluster?</a:t>
            </a:r>
            <a:endParaRPr lang="en-US" sz="2400" b="1" dirty="0">
              <a:solidFill>
                <a:schemeClr val="accent6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87994" y="416774"/>
            <a:ext cx="6743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cs typeface="Browallia New" panose="020B0604020202020204" pitchFamily="34" charset="-34"/>
              </a:rPr>
              <a:t>The </a:t>
            </a:r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cs typeface="Browallia New" panose="020B0604020202020204" pitchFamily="34" charset="-34"/>
              </a:rPr>
              <a:t>Ans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cs typeface="Browallia New" panose="020B0604020202020204" pitchFamily="34" charset="-34"/>
              </a:rPr>
              <a:t> is: It depends on the workloads of the VM’s</a:t>
            </a:r>
          </a:p>
        </p:txBody>
      </p:sp>
    </p:spTree>
    <p:extLst>
      <p:ext uri="{BB962C8B-B14F-4D97-AF65-F5344CB8AC3E}">
        <p14:creationId xmlns:p14="http://schemas.microsoft.com/office/powerpoint/2010/main" val="69049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3549592" y="2611939"/>
            <a:ext cx="6494953" cy="6563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Virtual Infrastructure Resource Management and Monitoring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49592" y="3563059"/>
            <a:ext cx="5900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 err="1">
                <a:solidFill>
                  <a:schemeClr val="accent6"/>
                </a:solidFill>
                <a:latin typeface="Browallia New" panose="020B0604020202020204" pitchFamily="34" charset="-34"/>
                <a:ea typeface="+mj-ea"/>
                <a:cs typeface="Browallia New" panose="020B0604020202020204" pitchFamily="34" charset="-34"/>
              </a:rPr>
              <a:t>vRealize</a:t>
            </a:r>
            <a:r>
              <a:rPr lang="en-US" sz="2800" b="1" dirty="0">
                <a:solidFill>
                  <a:schemeClr val="accent6"/>
                </a:solidFill>
                <a:latin typeface="Browallia New" panose="020B0604020202020204" pitchFamily="34" charset="-34"/>
                <a:ea typeface="+mj-ea"/>
                <a:cs typeface="Browallia New" panose="020B0604020202020204" pitchFamily="34" charset="-34"/>
              </a:rPr>
              <a:t> Operations Management </a:t>
            </a:r>
          </a:p>
        </p:txBody>
      </p:sp>
    </p:spTree>
    <p:extLst>
      <p:ext uri="{BB962C8B-B14F-4D97-AF65-F5344CB8AC3E}">
        <p14:creationId xmlns:p14="http://schemas.microsoft.com/office/powerpoint/2010/main" val="15761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736053" y="695959"/>
            <a:ext cx="8240952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Why is Standalone </a:t>
            </a:r>
            <a:r>
              <a:rPr lang="en-US" sz="3200" b="1" dirty="0" err="1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vSphere</a:t>
            </a:r>
            <a:r>
              <a:rPr lang="en-US" sz="32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Not Enough?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78255" y="1594410"/>
            <a:ext cx="943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cs typeface="Browallia New" panose="020B0604020202020204" pitchFamily="34" charset="-34"/>
              </a:rPr>
              <a:t>You need to know the health of your virtual infrastructure at a glance.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87775" y="2175440"/>
            <a:ext cx="8660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cs typeface="Browallia New" panose="020B0604020202020204" pitchFamily="34" charset="-34"/>
              </a:rPr>
              <a:t>Your CIO needs health report about you VMware infrastructure.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7776" y="2699318"/>
            <a:ext cx="10099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cs typeface="Browallia New" panose="020B0604020202020204" pitchFamily="34" charset="-34"/>
              </a:rPr>
              <a:t>You need to know if any virtual machine has under utilized resources so that you can reclaim resources from that and vice-versa.</a:t>
            </a:r>
          </a:p>
        </p:txBody>
      </p:sp>
    </p:spTree>
    <p:extLst>
      <p:ext uri="{BB962C8B-B14F-4D97-AF65-F5344CB8AC3E}">
        <p14:creationId xmlns:p14="http://schemas.microsoft.com/office/powerpoint/2010/main" val="124319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1" grpId="0"/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736053" y="627719"/>
            <a:ext cx="10929474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Intelligent/Operational Dashboard Shows Value – CIO’s view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1"/>
          <a:stretch/>
        </p:blipFill>
        <p:spPr>
          <a:xfrm>
            <a:off x="2017899" y="1248803"/>
            <a:ext cx="7444153" cy="5457825"/>
          </a:xfrm>
          <a:prstGeom prst="rect">
            <a:avLst/>
          </a:prstGeom>
        </p:spPr>
      </p:pic>
      <p:sp>
        <p:nvSpPr>
          <p:cNvPr id="54" name="Rounded Rectangular Callout 53"/>
          <p:cNvSpPr/>
          <p:nvPr/>
        </p:nvSpPr>
        <p:spPr bwMode="auto">
          <a:xfrm>
            <a:off x="4067949" y="1547439"/>
            <a:ext cx="990599" cy="509838"/>
          </a:xfrm>
          <a:prstGeom prst="wedgeRoundRectCallout">
            <a:avLst>
              <a:gd name="adj1" fmla="val -40252"/>
              <a:gd name="adj2" fmla="val 73968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spcAft>
                <a:spcPct val="0"/>
              </a:spcAft>
              <a:defRPr/>
            </a:pPr>
            <a:r>
              <a:rPr lang="en-US" sz="1200" dirty="0">
                <a:solidFill>
                  <a:srgbClr val="FFFFFF"/>
                </a:solidFill>
              </a:rPr>
              <a:t>Immediate Problems</a:t>
            </a:r>
            <a:endParaRPr lang="en-AU" sz="1200" dirty="0">
              <a:solidFill>
                <a:srgbClr val="FFFFFF"/>
              </a:solidFill>
            </a:endParaRPr>
          </a:p>
        </p:txBody>
      </p:sp>
      <p:sp>
        <p:nvSpPr>
          <p:cNvPr id="55" name="Rounded Rectangular Callout 54"/>
          <p:cNvSpPr/>
          <p:nvPr/>
        </p:nvSpPr>
        <p:spPr bwMode="auto">
          <a:xfrm>
            <a:off x="6020656" y="1558400"/>
            <a:ext cx="990599" cy="509838"/>
          </a:xfrm>
          <a:prstGeom prst="wedgeRoundRectCallout">
            <a:avLst>
              <a:gd name="adj1" fmla="val -40252"/>
              <a:gd name="adj2" fmla="val 73968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spcAft>
                <a:spcPct val="0"/>
              </a:spcAft>
              <a:defRPr/>
            </a:pPr>
            <a:r>
              <a:rPr lang="en-US" sz="1200" dirty="0">
                <a:solidFill>
                  <a:srgbClr val="FFFFFF"/>
                </a:solidFill>
              </a:rPr>
              <a:t>Future Problems</a:t>
            </a:r>
            <a:endParaRPr lang="en-AU" sz="1200" dirty="0">
              <a:solidFill>
                <a:srgbClr val="FFFFFF"/>
              </a:solidFill>
            </a:endParaRPr>
          </a:p>
        </p:txBody>
      </p:sp>
      <p:sp>
        <p:nvSpPr>
          <p:cNvPr id="56" name="Rounded Rectangular Callout 55"/>
          <p:cNvSpPr/>
          <p:nvPr/>
        </p:nvSpPr>
        <p:spPr bwMode="auto">
          <a:xfrm>
            <a:off x="8139845" y="1558400"/>
            <a:ext cx="1170708" cy="509838"/>
          </a:xfrm>
          <a:prstGeom prst="wedgeRoundRectCallout">
            <a:avLst>
              <a:gd name="adj1" fmla="val -40252"/>
              <a:gd name="adj2" fmla="val 73968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spcAft>
                <a:spcPct val="0"/>
              </a:spcAft>
              <a:defRPr/>
            </a:pPr>
            <a:r>
              <a:rPr lang="en-US" sz="1200" dirty="0">
                <a:solidFill>
                  <a:srgbClr val="FFFFFF"/>
                </a:solidFill>
              </a:rPr>
              <a:t>Opportunities to Optimize</a:t>
            </a:r>
            <a:endParaRPr lang="en-AU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29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1801715" y="2497050"/>
            <a:ext cx="8892856" cy="812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IT Challenges with traditional Hardware Defined Data Center (HDDC)</a:t>
            </a:r>
          </a:p>
        </p:txBody>
      </p:sp>
    </p:spTree>
    <p:extLst>
      <p:ext uri="{BB962C8B-B14F-4D97-AF65-F5344CB8AC3E}">
        <p14:creationId xmlns:p14="http://schemas.microsoft.com/office/powerpoint/2010/main" val="175977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30625" y="6337296"/>
            <a:ext cx="598241" cy="369332"/>
            <a:chOff x="130625" y="6337296"/>
            <a:chExt cx="598241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130625" y="6337296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NNS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6054" y="6429375"/>
              <a:ext cx="440055" cy="190500"/>
            </a:xfrm>
            <a:prstGeom prst="rect">
              <a:avLst/>
            </a:prstGeom>
            <a:solidFill>
              <a:schemeClr val="accent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Title 1"/>
          <p:cNvSpPr txBox="1">
            <a:spLocks/>
          </p:cNvSpPr>
          <p:nvPr/>
        </p:nvSpPr>
        <p:spPr>
          <a:xfrm>
            <a:off x="3480316" y="2876755"/>
            <a:ext cx="4553399" cy="656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AD47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Storage Virtualization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88746" y="3533096"/>
            <a:ext cx="646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solidFill>
                  <a:srgbClr val="70AD47"/>
                </a:solidFill>
                <a:latin typeface="Browallia New" panose="020B0604020202020204" pitchFamily="34" charset="-34"/>
                <a:ea typeface="+mj-ea"/>
                <a:cs typeface="Browallia New" panose="020B0604020202020204" pitchFamily="34" charset="-34"/>
              </a:rPr>
              <a:t>VMware </a:t>
            </a:r>
            <a:r>
              <a:rPr lang="en-US" sz="2800" b="1" dirty="0" err="1">
                <a:solidFill>
                  <a:srgbClr val="70AD47"/>
                </a:solidFill>
                <a:latin typeface="Browallia New" panose="020B0604020202020204" pitchFamily="34" charset="-34"/>
                <a:ea typeface="+mj-ea"/>
                <a:cs typeface="Browallia New" panose="020B0604020202020204" pitchFamily="34" charset="-34"/>
              </a:rPr>
              <a:t>vSAN</a:t>
            </a:r>
            <a:r>
              <a:rPr lang="en-US" sz="2800" b="1" dirty="0">
                <a:solidFill>
                  <a:srgbClr val="70AD47"/>
                </a:solidFill>
                <a:latin typeface="Browallia New" panose="020B0604020202020204" pitchFamily="34" charset="-34"/>
                <a:ea typeface="+mj-ea"/>
                <a:cs typeface="Browallia New" panose="020B0604020202020204" pitchFamily="34" charset="-34"/>
              </a:rPr>
              <a:t> (2nd Pillar of SDDC)</a:t>
            </a:r>
          </a:p>
        </p:txBody>
      </p:sp>
    </p:spTree>
    <p:extLst>
      <p:ext uri="{BB962C8B-B14F-4D97-AF65-F5344CB8AC3E}">
        <p14:creationId xmlns:p14="http://schemas.microsoft.com/office/powerpoint/2010/main" val="150451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72234" y="4077049"/>
            <a:ext cx="4888068" cy="689956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25" name="Rounded Rectangle 24"/>
          <p:cNvSpPr/>
          <p:nvPr/>
        </p:nvSpPr>
        <p:spPr bwMode="auto">
          <a:xfrm>
            <a:off x="974613" y="3109632"/>
            <a:ext cx="4885689" cy="4572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397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vSphere + Virtual SAN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72081" y="3547778"/>
            <a:ext cx="426854" cy="369294"/>
          </a:xfrm>
          <a:prstGeom prst="rect">
            <a:avLst/>
          </a:prstGeom>
          <a:noFill/>
        </p:spPr>
        <p:txBody>
          <a:bodyPr wrap="square" lIns="91400" tIns="45701" rIns="91400" bIns="45701" rtlCol="0">
            <a:spAutoFit/>
          </a:bodyPr>
          <a:lstStyle/>
          <a:p>
            <a:pPr defTabSz="914019"/>
            <a:r>
              <a:rPr lang="en-US" b="1" dirty="0">
                <a:solidFill>
                  <a:srgbClr val="333333"/>
                </a:solidFill>
                <a:latin typeface="Arial"/>
                <a:ea typeface="ＭＳ Ｐゴシック"/>
              </a:rPr>
              <a:t>…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646863" y="1343098"/>
            <a:ext cx="5185333" cy="4958348"/>
            <a:chOff x="4933947" y="1272609"/>
            <a:chExt cx="3890013" cy="2743200"/>
          </a:xfrm>
        </p:grpSpPr>
        <p:sp>
          <p:nvSpPr>
            <p:cNvPr id="29" name="Rectangle 28"/>
            <p:cNvSpPr/>
            <p:nvPr/>
          </p:nvSpPr>
          <p:spPr>
            <a:xfrm rot="5400000">
              <a:off x="5793103" y="756354"/>
              <a:ext cx="2171700" cy="3890011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20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04" tIns="45702" rIns="91404" bIns="45702" rtlCol="0" anchor="ctr" anchorCtr="0">
              <a:noAutofit/>
            </a:bodyPr>
            <a:lstStyle/>
            <a:p>
              <a:endParaRPr lang="en-US" sz="3200" dirty="0"/>
            </a:p>
          </p:txBody>
        </p:sp>
        <p:sp>
          <p:nvSpPr>
            <p:cNvPr id="30" name="Content Placeholder 1"/>
            <p:cNvSpPr txBox="1">
              <a:spLocks/>
            </p:cNvSpPr>
            <p:nvPr/>
          </p:nvSpPr>
          <p:spPr>
            <a:xfrm>
              <a:off x="5086484" y="1714500"/>
              <a:ext cx="3651083" cy="2301309"/>
            </a:xfrm>
            <a:prstGeom prst="rect">
              <a:avLst/>
            </a:prstGeom>
          </p:spPr>
          <p:txBody>
            <a:bodyPr lIns="0" tIns="0" rIns="0" bIns="0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02920" indent="-228600" algn="l" defTabSz="914400" rtl="0" eaLnBrk="1" latinLnBrk="0" hangingPunct="1">
                <a:lnSpc>
                  <a:spcPct val="90000"/>
                </a:lnSpc>
                <a:spcBef>
                  <a:spcPts val="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–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6012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8872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1732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Calibri" panose="020F050202020403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4592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7452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Calibri" panose="020F050202020403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0312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900"/>
                </a:spcBef>
                <a:buClr>
                  <a:schemeClr val="accent3"/>
                </a:buClr>
                <a:buSzPct val="100000"/>
              </a:pPr>
              <a:r>
                <a:rPr lang="en-US" sz="1800" dirty="0">
                  <a:solidFill>
                    <a:schemeClr val="accent3"/>
                  </a:solidFill>
                </a:rPr>
                <a:t>Software-defined storage optimized for VMs</a:t>
              </a:r>
            </a:p>
            <a:p>
              <a:pPr>
                <a:lnSpc>
                  <a:spcPct val="100000"/>
                </a:lnSpc>
                <a:spcBef>
                  <a:spcPts val="900"/>
                </a:spcBef>
                <a:buClr>
                  <a:schemeClr val="accent3"/>
                </a:buClr>
                <a:buSzPct val="100000"/>
              </a:pPr>
              <a:r>
                <a:rPr lang="en-US" sz="1800" dirty="0">
                  <a:solidFill>
                    <a:schemeClr val="accent3"/>
                  </a:solidFill>
                </a:rPr>
                <a:t>Hypervisor-converged architecture</a:t>
              </a:r>
            </a:p>
            <a:p>
              <a:pPr>
                <a:lnSpc>
                  <a:spcPct val="100000"/>
                </a:lnSpc>
                <a:spcBef>
                  <a:spcPts val="900"/>
                </a:spcBef>
                <a:buClr>
                  <a:schemeClr val="accent3"/>
                </a:buClr>
                <a:buSzPct val="100000"/>
              </a:pPr>
              <a:r>
                <a:rPr lang="en-US" sz="1800" dirty="0">
                  <a:solidFill>
                    <a:schemeClr val="accent3"/>
                  </a:solidFill>
                </a:rPr>
                <a:t>Runs on any standard x86 server</a:t>
              </a:r>
            </a:p>
            <a:p>
              <a:pPr>
                <a:lnSpc>
                  <a:spcPct val="100000"/>
                </a:lnSpc>
                <a:spcBef>
                  <a:spcPts val="900"/>
                </a:spcBef>
                <a:buClr>
                  <a:schemeClr val="accent3"/>
                </a:buClr>
                <a:buSzPct val="100000"/>
              </a:pPr>
              <a:r>
                <a:rPr lang="en-US" sz="1800" dirty="0">
                  <a:solidFill>
                    <a:schemeClr val="accent3"/>
                  </a:solidFill>
                </a:rPr>
                <a:t>Pools HDD/SSD into a shared datastore</a:t>
              </a:r>
            </a:p>
            <a:p>
              <a:pPr>
                <a:lnSpc>
                  <a:spcPct val="100000"/>
                </a:lnSpc>
                <a:spcBef>
                  <a:spcPts val="900"/>
                </a:spcBef>
                <a:buClr>
                  <a:schemeClr val="accent3"/>
                </a:buClr>
                <a:buSzPct val="100000"/>
              </a:pPr>
              <a:r>
                <a:rPr lang="en-US" sz="1800" dirty="0">
                  <a:solidFill>
                    <a:schemeClr val="accent3"/>
                  </a:solidFill>
                </a:rPr>
                <a:t>Delivers enterprise-level scalability and performance</a:t>
              </a:r>
            </a:p>
            <a:p>
              <a:pPr>
                <a:lnSpc>
                  <a:spcPct val="100000"/>
                </a:lnSpc>
                <a:spcBef>
                  <a:spcPts val="900"/>
                </a:spcBef>
                <a:buClr>
                  <a:schemeClr val="accent3"/>
                </a:buClr>
                <a:buSzPct val="100000"/>
              </a:pPr>
              <a:r>
                <a:rPr lang="en-US" sz="1800" dirty="0">
                  <a:solidFill>
                    <a:schemeClr val="accent3"/>
                  </a:solidFill>
                </a:rPr>
                <a:t>Managed through per-VM storage policies</a:t>
              </a:r>
            </a:p>
            <a:p>
              <a:pPr>
                <a:lnSpc>
                  <a:spcPct val="100000"/>
                </a:lnSpc>
                <a:spcBef>
                  <a:spcPts val="900"/>
                </a:spcBef>
                <a:buClr>
                  <a:schemeClr val="accent3"/>
                </a:buClr>
                <a:buSzPct val="100000"/>
              </a:pPr>
              <a:r>
                <a:rPr lang="en-US" sz="1800" dirty="0">
                  <a:solidFill>
                    <a:schemeClr val="accent3"/>
                  </a:solidFill>
                </a:rPr>
                <a:t>Deeply integrated with the VMware stack</a:t>
              </a:r>
            </a:p>
            <a:p>
              <a:pPr>
                <a:lnSpc>
                  <a:spcPct val="100000"/>
                </a:lnSpc>
                <a:spcBef>
                  <a:spcPts val="900"/>
                </a:spcBef>
                <a:buClr>
                  <a:schemeClr val="accent3"/>
                </a:buClr>
                <a:buSzPct val="100000"/>
              </a:pPr>
              <a:r>
                <a:rPr lang="en-US" sz="1800" dirty="0">
                  <a:solidFill>
                    <a:schemeClr val="accent3"/>
                  </a:solidFill>
                </a:rPr>
                <a:t>Kernel embedded</a:t>
              </a:r>
            </a:p>
            <a:p>
              <a:pPr>
                <a:lnSpc>
                  <a:spcPct val="100000"/>
                </a:lnSpc>
                <a:spcBef>
                  <a:spcPts val="900"/>
                </a:spcBef>
                <a:buClr>
                  <a:schemeClr val="accent3"/>
                </a:buClr>
                <a:buSzPct val="100000"/>
              </a:pPr>
              <a:r>
                <a:rPr lang="en-US" sz="1800" dirty="0">
                  <a:solidFill>
                    <a:schemeClr val="accent3"/>
                  </a:solidFill>
                </a:rPr>
                <a:t>Server-side read/write caching</a:t>
              </a:r>
            </a:p>
            <a:p>
              <a:pPr>
                <a:lnSpc>
                  <a:spcPct val="100000"/>
                </a:lnSpc>
                <a:spcBef>
                  <a:spcPts val="900"/>
                </a:spcBef>
                <a:buClr>
                  <a:schemeClr val="accent3"/>
                </a:buClr>
                <a:buSzPct val="100000"/>
              </a:pPr>
              <a:r>
                <a:rPr lang="en-US" sz="1800" dirty="0">
                  <a:solidFill>
                    <a:schemeClr val="accent3"/>
                  </a:solidFill>
                </a:rPr>
                <a:t>Built-in failure tolerance</a:t>
              </a:r>
            </a:p>
            <a:p>
              <a:pPr>
                <a:lnSpc>
                  <a:spcPct val="100000"/>
                </a:lnSpc>
                <a:spcBef>
                  <a:spcPts val="900"/>
                </a:spcBef>
                <a:buClr>
                  <a:schemeClr val="accent3"/>
                </a:buClr>
                <a:buSzPct val="100000"/>
              </a:pPr>
              <a:endParaRPr lang="en-US" sz="1800" dirty="0">
                <a:solidFill>
                  <a:schemeClr val="accent3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4933949" y="1272609"/>
              <a:ext cx="3890011" cy="3429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2700">
              <a:noFill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68562" tIns="34282" rIns="68562" bIns="34282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019">
                <a:spcAft>
                  <a:spcPct val="0"/>
                </a:spcAft>
              </a:pPr>
              <a:r>
                <a:rPr lang="en-US" sz="2000" b="1" dirty="0">
                  <a:solidFill>
                    <a:prstClr val="white"/>
                  </a:solidFill>
                  <a:latin typeface="Arial"/>
                </a:rPr>
                <a:t>Overview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982300" y="2289483"/>
            <a:ext cx="4883515" cy="685911"/>
            <a:chOff x="736916" y="1442285"/>
            <a:chExt cx="3663590" cy="514433"/>
          </a:xfrm>
        </p:grpSpPr>
        <p:pic>
          <p:nvPicPr>
            <p:cNvPr id="33" name="Picture 17" descr="ICON_VM_basic_flat_R2_Q408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916" y="1442285"/>
              <a:ext cx="514433" cy="514433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95250" dist="25400" dir="3360000" sx="107000" sy="107000" rotWithShape="0">
                <a:srgbClr val="000000">
                  <a:alpha val="35000"/>
                </a:srgbClr>
              </a:outerShdw>
            </a:effectLst>
          </p:spPr>
        </p:pic>
        <p:pic>
          <p:nvPicPr>
            <p:cNvPr id="35" name="Picture 17" descr="ICON_VM_basic_flat_R2_Q408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205" y="1442285"/>
              <a:ext cx="514433" cy="514433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95250" dist="25400" dir="3360000" sx="107000" sy="107000" rotWithShape="0">
                <a:srgbClr val="000000">
                  <a:alpha val="35000"/>
                </a:srgbClr>
              </a:outerShdw>
            </a:effectLst>
          </p:spPr>
        </p:pic>
        <p:pic>
          <p:nvPicPr>
            <p:cNvPr id="36" name="Picture 17" descr="ICON_VM_basic_flat_R2_Q408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494" y="1442285"/>
              <a:ext cx="514433" cy="514433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95250" dist="25400" dir="3360000" sx="107000" sy="107000" rotWithShape="0">
                <a:srgbClr val="000000">
                  <a:alpha val="35000"/>
                </a:srgbClr>
              </a:outerShdw>
            </a:effectLst>
          </p:spPr>
        </p:pic>
        <p:pic>
          <p:nvPicPr>
            <p:cNvPr id="37" name="Picture 17" descr="ICON_VM_basic_flat_R2_Q408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8783" y="1442285"/>
              <a:ext cx="514433" cy="514433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95250" dist="25400" dir="3360000" sx="107000" sy="107000" rotWithShape="0">
                <a:srgbClr val="000000">
                  <a:alpha val="35000"/>
                </a:srgbClr>
              </a:outerShdw>
            </a:effectLst>
          </p:spPr>
        </p:pic>
        <p:pic>
          <p:nvPicPr>
            <p:cNvPr id="38" name="Picture 17" descr="ICON_VM_basic_flat_R2_Q408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073" y="1442285"/>
              <a:ext cx="514433" cy="514433"/>
            </a:xfrm>
            <a:prstGeom prst="rect">
              <a:avLst/>
            </a:prstGeom>
            <a:solidFill>
              <a:schemeClr val="bg1"/>
            </a:solidFill>
            <a:ln/>
            <a:effectLst>
              <a:outerShdw blurRad="95250" dist="25400" dir="3360000" sx="107000" sy="107000" rotWithShape="0">
                <a:srgbClr val="000000">
                  <a:alpha val="35000"/>
                </a:srgbClr>
              </a:outerShdw>
            </a:effectLst>
          </p:spPr>
        </p:pic>
      </p:grpSp>
      <p:grpSp>
        <p:nvGrpSpPr>
          <p:cNvPr id="39" name="Group 38"/>
          <p:cNvGrpSpPr/>
          <p:nvPr/>
        </p:nvGrpSpPr>
        <p:grpSpPr>
          <a:xfrm>
            <a:off x="1143292" y="4149103"/>
            <a:ext cx="1423338" cy="466565"/>
            <a:chOff x="857692" y="2896908"/>
            <a:chExt cx="1067782" cy="349924"/>
          </a:xfrm>
        </p:grpSpPr>
        <p:sp>
          <p:nvSpPr>
            <p:cNvPr id="40" name="TextBox 42"/>
            <p:cNvSpPr txBox="1"/>
            <p:nvPr/>
          </p:nvSpPr>
          <p:spPr>
            <a:xfrm>
              <a:off x="1248805" y="3154499"/>
              <a:ext cx="6766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9pPr>
            </a:lstStyle>
            <a:p>
              <a:pPr algn="l" defTabSz="914019"/>
              <a:r>
                <a:rPr lang="en-US" sz="800" b="1" dirty="0">
                  <a:solidFill>
                    <a:srgbClr val="717074"/>
                  </a:solidFill>
                  <a:latin typeface="Arial"/>
                  <a:ea typeface="ＭＳ Ｐゴシック"/>
                  <a:cs typeface="Arial" pitchFamily="34" charset="0"/>
                </a:rPr>
                <a:t>Hard disks</a:t>
              </a:r>
            </a:p>
          </p:txBody>
        </p:sp>
        <p:sp>
          <p:nvSpPr>
            <p:cNvPr id="41" name="TextBox 59"/>
            <p:cNvSpPr txBox="1"/>
            <p:nvPr/>
          </p:nvSpPr>
          <p:spPr>
            <a:xfrm>
              <a:off x="945680" y="3121975"/>
              <a:ext cx="214510" cy="927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9pPr>
            </a:lstStyle>
            <a:p>
              <a:pPr algn="l" defTabSz="914019"/>
              <a:r>
                <a:rPr lang="en-US" sz="800" b="1" dirty="0">
                  <a:solidFill>
                    <a:srgbClr val="717074"/>
                  </a:solidFill>
                  <a:latin typeface="Arial"/>
                  <a:ea typeface="ＭＳ Ｐゴシック"/>
                  <a:cs typeface="Arial" pitchFamily="34" charset="0"/>
                </a:rPr>
                <a:t>SSD</a:t>
              </a: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857692" y="2896908"/>
              <a:ext cx="711418" cy="235623"/>
              <a:chOff x="1166307" y="4296706"/>
              <a:chExt cx="711418" cy="235623"/>
            </a:xfrm>
          </p:grpSpPr>
          <p:pic>
            <p:nvPicPr>
              <p:cNvPr id="43" name="Picture 42" descr="http://t0.gstatic.com/images?q=tbn:ANd9GcRwwChU02O_iT9y8vZQh-Gs-VAxs6P9rdghYc01LLbbpNzIMrON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6307" y="4345593"/>
                <a:ext cx="302497" cy="1867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Picture 382" descr="ICON_DiscDrive_Q30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4936" y="4296706"/>
                <a:ext cx="329824" cy="225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5" name="Picture 382" descr="ICON_DiscDrive_Q30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7901" y="4296706"/>
                <a:ext cx="329824" cy="225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46" name="Group 45"/>
          <p:cNvGrpSpPr/>
          <p:nvPr/>
        </p:nvGrpSpPr>
        <p:grpSpPr>
          <a:xfrm>
            <a:off x="2789436" y="4149109"/>
            <a:ext cx="1447076" cy="499911"/>
            <a:chOff x="857692" y="2896908"/>
            <a:chExt cx="1085590" cy="374933"/>
          </a:xfrm>
        </p:grpSpPr>
        <p:sp>
          <p:nvSpPr>
            <p:cNvPr id="47" name="TextBox 42"/>
            <p:cNvSpPr txBox="1"/>
            <p:nvPr/>
          </p:nvSpPr>
          <p:spPr>
            <a:xfrm>
              <a:off x="1266613" y="3179508"/>
              <a:ext cx="676669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9pPr>
            </a:lstStyle>
            <a:p>
              <a:pPr algn="l" defTabSz="914019"/>
              <a:r>
                <a:rPr lang="en-US" sz="800" b="1" dirty="0">
                  <a:solidFill>
                    <a:srgbClr val="717074"/>
                  </a:solidFill>
                  <a:latin typeface="Arial"/>
                  <a:ea typeface="ＭＳ Ｐゴシック"/>
                  <a:cs typeface="Arial" pitchFamily="34" charset="0"/>
                </a:rPr>
                <a:t>Hard disks</a:t>
              </a:r>
            </a:p>
          </p:txBody>
        </p:sp>
        <p:sp>
          <p:nvSpPr>
            <p:cNvPr id="48" name="TextBox 59"/>
            <p:cNvSpPr txBox="1"/>
            <p:nvPr/>
          </p:nvSpPr>
          <p:spPr>
            <a:xfrm>
              <a:off x="945680" y="3121975"/>
              <a:ext cx="214510" cy="927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9pPr>
            </a:lstStyle>
            <a:p>
              <a:pPr algn="l" defTabSz="914019"/>
              <a:r>
                <a:rPr lang="en-US" sz="800" b="1" dirty="0">
                  <a:solidFill>
                    <a:srgbClr val="717074"/>
                  </a:solidFill>
                  <a:latin typeface="Arial"/>
                  <a:ea typeface="ＭＳ Ｐゴシック"/>
                  <a:cs typeface="Arial" pitchFamily="34" charset="0"/>
                </a:rPr>
                <a:t>SSD</a:t>
              </a: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857692" y="2896908"/>
              <a:ext cx="711418" cy="235623"/>
              <a:chOff x="1166307" y="4296706"/>
              <a:chExt cx="711418" cy="235623"/>
            </a:xfrm>
          </p:grpSpPr>
          <p:pic>
            <p:nvPicPr>
              <p:cNvPr id="50" name="Picture 49" descr="http://t0.gstatic.com/images?q=tbn:ANd9GcRwwChU02O_iT9y8vZQh-Gs-VAxs6P9rdghYc01LLbbpNzIMrON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6307" y="4345593"/>
                <a:ext cx="302497" cy="1867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Picture 382" descr="ICON_DiscDrive_Q30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4936" y="4296706"/>
                <a:ext cx="329824" cy="225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2" name="Picture 382" descr="ICON_DiscDrive_Q30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7901" y="4296706"/>
                <a:ext cx="329824" cy="225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53" name="Group 52"/>
          <p:cNvGrpSpPr/>
          <p:nvPr/>
        </p:nvGrpSpPr>
        <p:grpSpPr>
          <a:xfrm>
            <a:off x="4661291" y="4149109"/>
            <a:ext cx="1077615" cy="499911"/>
            <a:chOff x="857692" y="2896908"/>
            <a:chExt cx="808422" cy="374933"/>
          </a:xfrm>
        </p:grpSpPr>
        <p:sp>
          <p:nvSpPr>
            <p:cNvPr id="54" name="TextBox 42"/>
            <p:cNvSpPr txBox="1"/>
            <p:nvPr/>
          </p:nvSpPr>
          <p:spPr>
            <a:xfrm>
              <a:off x="1266614" y="3179508"/>
              <a:ext cx="399500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9pPr>
            </a:lstStyle>
            <a:p>
              <a:pPr algn="l" defTabSz="914019"/>
              <a:r>
                <a:rPr lang="en-US" sz="800" b="1" dirty="0">
                  <a:solidFill>
                    <a:srgbClr val="717074"/>
                  </a:solidFill>
                  <a:latin typeface="Arial"/>
                  <a:ea typeface="ＭＳ Ｐゴシック"/>
                  <a:cs typeface="Arial" pitchFamily="34" charset="0"/>
                </a:rPr>
                <a:t>Hard disks</a:t>
              </a:r>
            </a:p>
          </p:txBody>
        </p:sp>
        <p:sp>
          <p:nvSpPr>
            <p:cNvPr id="55" name="TextBox 59"/>
            <p:cNvSpPr txBox="1"/>
            <p:nvPr/>
          </p:nvSpPr>
          <p:spPr>
            <a:xfrm>
              <a:off x="945680" y="3121975"/>
              <a:ext cx="214510" cy="927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40000"/>
                </a:spcAft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rgbClr val="0095D3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9pPr>
            </a:lstStyle>
            <a:p>
              <a:pPr algn="l" defTabSz="914019"/>
              <a:r>
                <a:rPr lang="en-US" sz="800" b="1" dirty="0">
                  <a:solidFill>
                    <a:srgbClr val="717074"/>
                  </a:solidFill>
                  <a:latin typeface="Arial"/>
                  <a:ea typeface="ＭＳ Ｐゴシック"/>
                  <a:cs typeface="Arial" pitchFamily="34" charset="0"/>
                </a:rPr>
                <a:t>SSD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857692" y="2896908"/>
              <a:ext cx="711418" cy="235623"/>
              <a:chOff x="1166307" y="4296706"/>
              <a:chExt cx="711418" cy="235623"/>
            </a:xfrm>
          </p:grpSpPr>
          <p:pic>
            <p:nvPicPr>
              <p:cNvPr id="57" name="Picture 56" descr="http://t0.gstatic.com/images?q=tbn:ANd9GcRwwChU02O_iT9y8vZQh-Gs-VAxs6P9rdghYc01LLbbpNzIMrON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6307" y="4345593"/>
                <a:ext cx="302497" cy="18673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" name="Picture 382" descr="ICON_DiscDrive_Q30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4936" y="4296706"/>
                <a:ext cx="329824" cy="225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9" name="Picture 382" descr="ICON_DiscDrive_Q308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7901" y="4296706"/>
                <a:ext cx="329824" cy="2250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60" name="Picture 59" descr="ICON_Server_flat_Q408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34" y="3724426"/>
            <a:ext cx="1402377" cy="27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60" descr="ICON_Server_flat_Q408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476" y="3724426"/>
            <a:ext cx="1402377" cy="27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61" descr="ICON_Server_flat_Q408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925" y="3724426"/>
            <a:ext cx="1402377" cy="2795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TextBox 45"/>
          <p:cNvSpPr txBox="1"/>
          <p:nvPr/>
        </p:nvSpPr>
        <p:spPr>
          <a:xfrm>
            <a:off x="2219498" y="6301447"/>
            <a:ext cx="2144684" cy="2189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200" b="1" dirty="0"/>
              <a:t>Virtual SAN Datastore</a:t>
            </a:r>
          </a:p>
        </p:txBody>
      </p:sp>
      <p:pic>
        <p:nvPicPr>
          <p:cNvPr id="64" name="Picture 6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378" y="4850445"/>
            <a:ext cx="3103481" cy="1451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5" name="Title 1"/>
          <p:cNvSpPr txBox="1">
            <a:spLocks/>
          </p:cNvSpPr>
          <p:nvPr/>
        </p:nvSpPr>
        <p:spPr>
          <a:xfrm>
            <a:off x="736053" y="780367"/>
            <a:ext cx="9600643" cy="656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VMware Software Defined Storage </a:t>
            </a:r>
            <a:r>
              <a:rPr lang="en-US" sz="3200" b="1" dirty="0" err="1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vSAN</a:t>
            </a:r>
            <a:endParaRPr lang="en-US" sz="3200" b="1" dirty="0">
              <a:solidFill>
                <a:schemeClr val="accent6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37115" y="1631816"/>
            <a:ext cx="634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The next component of your SDDC is VMware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vSAN</a:t>
            </a:r>
            <a:endParaRPr lang="en-US" b="1" dirty="0">
              <a:solidFill>
                <a:schemeClr val="accent5">
                  <a:lumMod val="7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1249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0.05795 0.1113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5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81481E-6 L -1.04167E-6 0.1131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4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81481E-6 L -0.06914 0.1078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4" y="539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177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7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5714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Expectation from a Storage System</a:t>
            </a:r>
            <a:endParaRPr lang="en-US" sz="2800" b="1" dirty="0">
              <a:solidFill>
                <a:schemeClr val="accent1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06529" y="457200"/>
            <a:ext cx="10969943" cy="812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>
              <a:solidFill>
                <a:srgbClr val="70AD47"/>
              </a:solidFill>
              <a:latin typeface="Calibri"/>
              <a:ea typeface="Verdana" charset="0"/>
              <a:cs typeface="Verdana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948744" y="1782763"/>
            <a:ext cx="10405056" cy="4114800"/>
          </a:xfrm>
          <a:prstGeom prst="rect">
            <a:avLst/>
          </a:prstGeom>
          <a:noFill/>
          <a:ln>
            <a:noFill/>
          </a:ln>
          <a:effectLst>
            <a:outerShdw blurRad="139700" algn="ctr" rotWithShape="0">
              <a:schemeClr val="accent3">
                <a:lumMod val="50000"/>
                <a:alpha val="40000"/>
              </a:schemeClr>
            </a:outerShdw>
          </a:effectLst>
        </p:spPr>
        <p:txBody>
          <a:bodyPr wrap="square" lIns="182880" tIns="182880" rIns="182880" bIns="182880">
            <a:noAutofit/>
          </a:bodyPr>
          <a:lstStyle/>
          <a:p>
            <a:pPr marL="288400" indent="-288400">
              <a:lnSpc>
                <a:spcPct val="95000"/>
              </a:lnSpc>
              <a:spcAft>
                <a:spcPts val="1800"/>
              </a:spcAft>
              <a:buFont typeface="Arial"/>
              <a:buChar char="•"/>
            </a:pPr>
            <a:r>
              <a:rPr lang="en-US" sz="2400" dirty="0">
                <a:solidFill>
                  <a:prstClr val="black"/>
                </a:solidFill>
                <a:ea typeface="Verdana" charset="0"/>
                <a:cs typeface="Verdana" charset="0"/>
              </a:rPr>
              <a:t>Performance – Means Higher IOPS    </a:t>
            </a:r>
          </a:p>
          <a:p>
            <a:pPr marL="288400" indent="-288400">
              <a:lnSpc>
                <a:spcPct val="95000"/>
              </a:lnSpc>
              <a:spcAft>
                <a:spcPts val="1800"/>
              </a:spcAft>
              <a:buFont typeface="Arial"/>
              <a:buChar char="•"/>
            </a:pPr>
            <a:endParaRPr lang="en-US" sz="2400" dirty="0">
              <a:solidFill>
                <a:prstClr val="black"/>
              </a:solidFill>
              <a:ea typeface="Verdana" charset="0"/>
              <a:cs typeface="Verdana" charset="0"/>
            </a:endParaRPr>
          </a:p>
          <a:p>
            <a:pPr marL="288400" indent="-288400">
              <a:lnSpc>
                <a:spcPct val="95000"/>
              </a:lnSpc>
              <a:spcAft>
                <a:spcPts val="1800"/>
              </a:spcAft>
              <a:buFont typeface="Arial"/>
              <a:buChar char="•"/>
            </a:pPr>
            <a:r>
              <a:rPr lang="en-US" sz="2400" dirty="0">
                <a:solidFill>
                  <a:prstClr val="black"/>
                </a:solidFill>
                <a:ea typeface="Verdana" charset="0"/>
                <a:cs typeface="Verdana" charset="0"/>
              </a:rPr>
              <a:t>Capacity / Scalability with cost benefit   </a:t>
            </a:r>
          </a:p>
          <a:p>
            <a:pPr>
              <a:lnSpc>
                <a:spcPct val="95000"/>
              </a:lnSpc>
              <a:spcAft>
                <a:spcPts val="1800"/>
              </a:spcAft>
            </a:pPr>
            <a:r>
              <a:rPr lang="en-US" sz="2400" dirty="0">
                <a:solidFill>
                  <a:prstClr val="black"/>
                </a:solidFill>
                <a:ea typeface="Verdana" charset="0"/>
                <a:cs typeface="Verdana" charset="0"/>
              </a:rPr>
              <a:t>   </a:t>
            </a:r>
          </a:p>
          <a:p>
            <a:pPr marL="288400" indent="-288400">
              <a:lnSpc>
                <a:spcPct val="95000"/>
              </a:lnSpc>
              <a:spcAft>
                <a:spcPts val="1800"/>
              </a:spcAft>
              <a:buFont typeface="Arial"/>
              <a:buChar char="•"/>
            </a:pPr>
            <a:r>
              <a:rPr lang="en-US" sz="2400" dirty="0">
                <a:solidFill>
                  <a:prstClr val="black"/>
                </a:solidFill>
                <a:ea typeface="Verdana" charset="0"/>
                <a:cs typeface="Verdana" charset="0"/>
              </a:rPr>
              <a:t>High Availability </a:t>
            </a:r>
          </a:p>
          <a:p>
            <a:pPr>
              <a:lnSpc>
                <a:spcPct val="95000"/>
              </a:lnSpc>
              <a:spcAft>
                <a:spcPts val="1800"/>
              </a:spcAft>
            </a:pPr>
            <a:endParaRPr lang="en-US" sz="2400" dirty="0">
              <a:solidFill>
                <a:prstClr val="black"/>
              </a:solidFill>
              <a:ea typeface="Verdana" charset="0"/>
              <a:cs typeface="Verdan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429" y="3840163"/>
            <a:ext cx="1860847" cy="13387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293" y="2647262"/>
            <a:ext cx="1443298" cy="1442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58" y="1421829"/>
            <a:ext cx="1154690" cy="115469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11" name="Right Triangle 10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ight Triangle 11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ight Triangle 12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ight Triangle 13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ight Triangle 14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7" name="Right Triangle 16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ight Triangle 17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ight Triangle 18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ight Triangle 19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Right Triangle 20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56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2970932" y="213649"/>
            <a:ext cx="6695582" cy="47024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Performance  (IOPS) benefit from </a:t>
            </a:r>
            <a:r>
              <a:rPr lang="en-US" sz="2800" b="1" dirty="0" err="1">
                <a:solidFill>
                  <a:schemeClr val="accent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vSAN</a:t>
            </a:r>
            <a:r>
              <a:rPr lang="en-US" sz="2800" b="1" dirty="0">
                <a:solidFill>
                  <a:schemeClr val="accent1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endParaRPr lang="en-US" sz="2800" b="1" dirty="0">
              <a:solidFill>
                <a:schemeClr val="accent6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23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291123" y="1981465"/>
            <a:ext cx="1778405" cy="194620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5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495077" y="1965016"/>
            <a:ext cx="1825137" cy="1879122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5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291123" y="3996695"/>
            <a:ext cx="1797420" cy="2088737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5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520155" y="3996695"/>
            <a:ext cx="1800059" cy="2088737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5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89210" y="4172513"/>
            <a:ext cx="20239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prstClr val="white"/>
                </a:solidFill>
              </a:rPr>
              <a:t>6M+</a:t>
            </a:r>
          </a:p>
          <a:p>
            <a:pPr algn="ctr"/>
            <a:r>
              <a:rPr lang="en-US" sz="2800" dirty="0">
                <a:solidFill>
                  <a:prstClr val="white"/>
                </a:solidFill>
              </a:rPr>
              <a:t>IOPS</a:t>
            </a:r>
          </a:p>
          <a:p>
            <a:endParaRPr lang="en-US" sz="1600" b="1" dirty="0">
              <a:solidFill>
                <a:prstClr val="white"/>
              </a:solidFill>
            </a:endParaRPr>
          </a:p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437252" y="2234092"/>
            <a:ext cx="188296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prstClr val="white"/>
                </a:solidFill>
              </a:rPr>
              <a:t>6,400</a:t>
            </a:r>
          </a:p>
          <a:p>
            <a:pPr algn="ctr"/>
            <a:r>
              <a:rPr lang="en-US" sz="2800" dirty="0">
                <a:solidFill>
                  <a:prstClr val="white"/>
                </a:solidFill>
              </a:rPr>
              <a:t>VMs</a:t>
            </a:r>
          </a:p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558265" y="4128850"/>
            <a:ext cx="1791232" cy="185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prstClr val="white"/>
                </a:solidFill>
              </a:rPr>
              <a:t>8.8</a:t>
            </a:r>
            <a:r>
              <a:rPr lang="en-US" sz="6600" dirty="0">
                <a:solidFill>
                  <a:prstClr val="white"/>
                </a:solidFill>
              </a:rPr>
              <a:t> </a:t>
            </a:r>
          </a:p>
          <a:p>
            <a:pPr algn="ctr"/>
            <a:r>
              <a:rPr lang="en-US" sz="2800" dirty="0">
                <a:solidFill>
                  <a:prstClr val="white"/>
                </a:solidFill>
              </a:rPr>
              <a:t>Petabytes</a:t>
            </a:r>
          </a:p>
          <a:p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36" name="Text Placeholder 4"/>
          <p:cNvSpPr txBox="1">
            <a:spLocks/>
          </p:cNvSpPr>
          <p:nvPr/>
        </p:nvSpPr>
        <p:spPr>
          <a:xfrm>
            <a:off x="4563416" y="1416522"/>
            <a:ext cx="7012226" cy="30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717074">
                  <a:lumMod val="60000"/>
                  <a:lumOff val="40000"/>
                </a:srgbClr>
              </a:buClr>
              <a:buFont typeface="Arial" panose="020B0604020202020204" pitchFamily="34" charset="0"/>
              <a:buNone/>
            </a:pPr>
            <a:r>
              <a:rPr lang="en-US" dirty="0">
                <a:solidFill>
                  <a:srgbClr val="5B9BD5">
                    <a:lumMod val="50000"/>
                  </a:srgbClr>
                </a:solidFill>
              </a:rPr>
              <a:t>        Maximum Scalability per Virtual SAN Cluster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67609" y="2142536"/>
            <a:ext cx="215473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prstClr val="white"/>
                </a:solidFill>
              </a:rPr>
              <a:t>   64</a:t>
            </a:r>
          </a:p>
          <a:p>
            <a:pPr algn="ctr"/>
            <a:r>
              <a:rPr lang="en-US" sz="2800" dirty="0">
                <a:solidFill>
                  <a:prstClr val="white"/>
                </a:solidFill>
              </a:rPr>
              <a:t>        Hosts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867609" y="5032349"/>
            <a:ext cx="3058130" cy="4650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dirty="0">
                <a:solidFill>
                  <a:srgbClr val="717074"/>
                </a:solidFill>
              </a:rPr>
              <a:t> </a:t>
            </a:r>
          </a:p>
          <a:p>
            <a:r>
              <a:rPr lang="en-US" sz="1200" dirty="0">
                <a:solidFill>
                  <a:srgbClr val="717074"/>
                </a:solidFill>
              </a:rPr>
              <a:t>    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52667" y="6506645"/>
            <a:ext cx="4281394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rgbClr val="717074">
                    <a:lumMod val="75000"/>
                  </a:srgbClr>
                </a:solidFill>
              </a:rPr>
              <a:t>Notes: based on IOMeter 100% Read benchmark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16" name="Right Triangle 15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ight Triangle 16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ight Triangle 1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ight Triangle 21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Right Triangle 22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30625" y="6337296"/>
            <a:ext cx="598241" cy="369332"/>
            <a:chOff x="130625" y="6337296"/>
            <a:chExt cx="598241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130625" y="6337296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NNS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06054" y="6429375"/>
              <a:ext cx="440055" cy="190500"/>
            </a:xfrm>
            <a:prstGeom prst="rect">
              <a:avLst/>
            </a:prstGeom>
            <a:solidFill>
              <a:schemeClr val="accent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945858" y="6161651"/>
            <a:ext cx="2246142" cy="696352"/>
            <a:chOff x="9187536" y="5783939"/>
            <a:chExt cx="3004464" cy="1074062"/>
          </a:xfrm>
        </p:grpSpPr>
        <p:sp>
          <p:nvSpPr>
            <p:cNvPr id="30" name="Right Triangle 29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" name="Right Triangle 37"/>
            <p:cNvSpPr/>
            <p:nvPr/>
          </p:nvSpPr>
          <p:spPr>
            <a:xfrm rot="5400000">
              <a:off x="11154225" y="5820228"/>
              <a:ext cx="1074058" cy="1001487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Right Triangle 39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Right Triangle 40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Right Triangle 41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384458" y="1698028"/>
            <a:ext cx="3279308" cy="4166964"/>
            <a:chOff x="455612" y="1520943"/>
            <a:chExt cx="3593593" cy="4817134"/>
          </a:xfrm>
        </p:grpSpPr>
        <p:sp>
          <p:nvSpPr>
            <p:cNvPr id="45" name="Rectangle 44"/>
            <p:cNvSpPr/>
            <p:nvPr/>
          </p:nvSpPr>
          <p:spPr>
            <a:xfrm rot="16200000">
              <a:off x="113598" y="2402471"/>
              <a:ext cx="4277621" cy="3593592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bg1"/>
              </a:solidFill>
            </a:ln>
            <a:effectLst>
              <a:outerShdw blurRad="1397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6" name="Isosceles Triangle 45"/>
            <p:cNvSpPr/>
            <p:nvPr/>
          </p:nvSpPr>
          <p:spPr>
            <a:xfrm rot="10800000">
              <a:off x="955232" y="4419601"/>
              <a:ext cx="2744088" cy="15367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55612" y="1520943"/>
              <a:ext cx="3591447" cy="536457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1397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lIns="91440" tIns="91440" rIns="91440" bIns="91440" rtlCol="0" anchor="ctr">
              <a:noAutofit/>
            </a:bodyPr>
            <a:lstStyle/>
            <a:p>
              <a:pPr algn="ctr"/>
              <a:r>
                <a:rPr lang="en-US" b="1" dirty="0">
                  <a:solidFill>
                    <a:prstClr val="white"/>
                  </a:solidFill>
                </a:rPr>
                <a:t>Specialized Expensive HW</a:t>
              </a:r>
            </a:p>
          </p:txBody>
        </p:sp>
        <p:pic>
          <p:nvPicPr>
            <p:cNvPr id="48" name="Picture 30" descr="http://www.virtualizationsoftware.com/wp-content/uploads/2013/07/storage-array-314x16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578" y="2448373"/>
              <a:ext cx="3394921" cy="1729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9" name="Straight Connector 48"/>
          <p:cNvCxnSpPr/>
          <p:nvPr/>
        </p:nvCxnSpPr>
        <p:spPr>
          <a:xfrm flipV="1">
            <a:off x="567483" y="5584463"/>
            <a:ext cx="3351371" cy="29497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65182" y="4458216"/>
            <a:ext cx="3136649" cy="10924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ct val="90000"/>
              </a:lnSpc>
              <a:buFont typeface="Arial" pitchFamily="34" charset="0"/>
              <a:buChar char="•"/>
            </a:pPr>
            <a:r>
              <a:rPr lang="en-GB" sz="1600" dirty="0">
                <a:solidFill>
                  <a:srgbClr val="717074"/>
                </a:solidFill>
              </a:rPr>
              <a:t>Costs get too higher for getting high IOPS Storage</a:t>
            </a:r>
          </a:p>
          <a:p>
            <a:pPr marL="285750" indent="-285750">
              <a:lnSpc>
                <a:spcPct val="90000"/>
              </a:lnSpc>
              <a:buFont typeface="Arial" pitchFamily="34" charset="0"/>
              <a:buChar char="•"/>
            </a:pPr>
            <a:endParaRPr lang="en-GB" sz="1600" dirty="0">
              <a:solidFill>
                <a:srgbClr val="717074"/>
              </a:solidFill>
            </a:endParaRPr>
          </a:p>
          <a:p>
            <a:pPr marL="285750" indent="-285750">
              <a:lnSpc>
                <a:spcPct val="90000"/>
              </a:lnSpc>
              <a:buFont typeface="Arial" pitchFamily="34" charset="0"/>
              <a:buChar char="•"/>
            </a:pPr>
            <a:r>
              <a:rPr lang="en-US" sz="1600" dirty="0">
                <a:solidFill>
                  <a:srgbClr val="717074"/>
                </a:solidFill>
              </a:rPr>
              <a:t>If not, then most enterprises will loose productivity due to poor application performance</a:t>
            </a:r>
          </a:p>
          <a:p>
            <a:pPr marL="285750" indent="-285750">
              <a:lnSpc>
                <a:spcPct val="90000"/>
              </a:lnSpc>
              <a:buFont typeface="Arial" pitchFamily="34" charset="0"/>
              <a:buChar char="•"/>
            </a:pPr>
            <a:endParaRPr lang="en-GB" dirty="0">
              <a:solidFill>
                <a:srgbClr val="717074"/>
              </a:solidFill>
            </a:endParaRPr>
          </a:p>
          <a:p>
            <a:pPr>
              <a:lnSpc>
                <a:spcPct val="90000"/>
              </a:lnSpc>
            </a:pPr>
            <a:endParaRPr lang="en-GB" dirty="0">
              <a:solidFill>
                <a:srgbClr val="717074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28422" y="5681504"/>
            <a:ext cx="942510" cy="34636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endParaRPr lang="en-US" sz="2400" b="1" dirty="0">
              <a:solidFill>
                <a:srgbClr val="717074"/>
              </a:solidFill>
            </a:endParaRPr>
          </a:p>
        </p:txBody>
      </p:sp>
      <p:sp>
        <p:nvSpPr>
          <p:cNvPr id="52" name="Title 3"/>
          <p:cNvSpPr txBox="1">
            <a:spLocks/>
          </p:cNvSpPr>
          <p:nvPr/>
        </p:nvSpPr>
        <p:spPr>
          <a:xfrm>
            <a:off x="1364831" y="755729"/>
            <a:ext cx="2907144" cy="4832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70AD47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                </a:t>
            </a:r>
            <a:r>
              <a:rPr lang="en-US" sz="2000" b="1" dirty="0">
                <a:solidFill>
                  <a:srgbClr val="6EB43F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Traditional Storage Solution</a:t>
            </a:r>
          </a:p>
        </p:txBody>
      </p:sp>
      <p:sp>
        <p:nvSpPr>
          <p:cNvPr id="53" name="Title 3"/>
          <p:cNvSpPr txBox="1">
            <a:spLocks/>
          </p:cNvSpPr>
          <p:nvPr/>
        </p:nvSpPr>
        <p:spPr>
          <a:xfrm>
            <a:off x="6818082" y="708239"/>
            <a:ext cx="3585035" cy="6215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6EB43F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VMware Virtual SAN</a:t>
            </a:r>
          </a:p>
        </p:txBody>
      </p:sp>
    </p:spTree>
    <p:extLst>
      <p:ext uri="{BB962C8B-B14F-4D97-AF65-F5344CB8AC3E}">
        <p14:creationId xmlns:p14="http://schemas.microsoft.com/office/powerpoint/2010/main" val="208660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3"/>
          <p:cNvSpPr>
            <a:spLocks noGrp="1"/>
          </p:cNvSpPr>
          <p:nvPr>
            <p:ph type="title"/>
          </p:nvPr>
        </p:nvSpPr>
        <p:spPr>
          <a:xfrm>
            <a:off x="1364831" y="755729"/>
            <a:ext cx="2282253" cy="106089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                </a:t>
            </a:r>
            <a:r>
              <a:rPr lang="en-US" sz="2000" b="1" dirty="0">
                <a:solidFill>
                  <a:srgbClr val="6EB43F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Traditional Storage Solution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24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52667" y="6506645"/>
            <a:ext cx="4281394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rgbClr val="717074">
                    <a:lumMod val="75000"/>
                  </a:srgbClr>
                </a:solidFill>
              </a:rPr>
              <a:t>Notes: based on IOMeter 100% Read benchmark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16" name="Right Triangle 15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ight Triangle 16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ight Triangle 1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ight Triangle 21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Right Triangle 22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30625" y="6337296"/>
            <a:ext cx="598241" cy="369332"/>
            <a:chOff x="130625" y="6337296"/>
            <a:chExt cx="598241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130625" y="6337296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NNS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06054" y="6429375"/>
              <a:ext cx="440055" cy="190500"/>
            </a:xfrm>
            <a:prstGeom prst="rect">
              <a:avLst/>
            </a:prstGeom>
            <a:solidFill>
              <a:schemeClr val="accent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30" name="Right Triangle 29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" name="Right Triangle 37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Right Triangle 39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Right Triangle 40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Right Triangle 41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49" name="Straight Connector 48"/>
          <p:cNvCxnSpPr/>
          <p:nvPr/>
        </p:nvCxnSpPr>
        <p:spPr>
          <a:xfrm flipV="1">
            <a:off x="567483" y="5584463"/>
            <a:ext cx="3351371" cy="29497"/>
          </a:xfrm>
          <a:prstGeom prst="line">
            <a:avLst/>
          </a:prstGeom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953" y="1665545"/>
            <a:ext cx="2143125" cy="2143125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6916774" y="4289144"/>
            <a:ext cx="5110350" cy="1609380"/>
          </a:xfrm>
          <a:prstGeom prst="rect">
            <a:avLst/>
          </a:prstGeom>
          <a:noFill/>
          <a:ln>
            <a:noFill/>
          </a:ln>
          <a:effectLst>
            <a:outerShdw blurRad="139700" algn="ctr" rotWithShape="0">
              <a:schemeClr val="accent3">
                <a:lumMod val="50000"/>
                <a:alpha val="40000"/>
              </a:schemeClr>
            </a:outerShdw>
          </a:effectLst>
        </p:spPr>
        <p:txBody>
          <a:bodyPr wrap="square" lIns="182880" tIns="182880" rIns="182880" bIns="182880">
            <a:noAutofit/>
          </a:bodyPr>
          <a:lstStyle/>
          <a:p>
            <a:pPr marL="288400" indent="-288400">
              <a:lnSpc>
                <a:spcPct val="95000"/>
              </a:lnSpc>
              <a:spcAft>
                <a:spcPts val="1800"/>
              </a:spcAft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  <a:ea typeface="Verdana" charset="0"/>
                <a:cs typeface="Verdana" charset="0"/>
              </a:rPr>
              <a:t>Small footsteps are one of the benefits of VMware Virtual SAN </a:t>
            </a:r>
          </a:p>
          <a:p>
            <a:pPr marL="288400" indent="-288400">
              <a:lnSpc>
                <a:spcPct val="95000"/>
              </a:lnSpc>
              <a:spcAft>
                <a:spcPts val="1800"/>
              </a:spcAft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  <a:ea typeface="Verdana" charset="0"/>
                <a:cs typeface="Verdana" charset="0"/>
              </a:rPr>
              <a:t>Customer can start with just the minimal and  add more just as needed .</a:t>
            </a:r>
          </a:p>
        </p:txBody>
      </p:sp>
      <p:pic>
        <p:nvPicPr>
          <p:cNvPr id="52" name="Picture 51" descr="VMW_ICON_Datacenter_2D_(F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255" y="2013753"/>
            <a:ext cx="680703" cy="1458764"/>
          </a:xfrm>
          <a:prstGeom prst="rect">
            <a:avLst/>
          </a:prstGeom>
        </p:spPr>
      </p:pic>
      <p:pic>
        <p:nvPicPr>
          <p:cNvPr id="53" name="Picture 52" descr="VMW_ICON_Datacenter_2D_(F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93" y="2159629"/>
            <a:ext cx="680703" cy="1458764"/>
          </a:xfrm>
          <a:prstGeom prst="rect">
            <a:avLst/>
          </a:prstGeom>
        </p:spPr>
      </p:pic>
      <p:pic>
        <p:nvPicPr>
          <p:cNvPr id="54" name="Picture 53" descr="VMW_ICON_Datacenter_2D_(F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732" y="2305506"/>
            <a:ext cx="680703" cy="1458764"/>
          </a:xfrm>
          <a:prstGeom prst="rect">
            <a:avLst/>
          </a:prstGeom>
        </p:spPr>
      </p:pic>
      <p:pic>
        <p:nvPicPr>
          <p:cNvPr id="55" name="Picture 54" descr="VMW_ICON_Datacenter_2D_(F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870" y="2013753"/>
            <a:ext cx="680703" cy="1458764"/>
          </a:xfrm>
          <a:prstGeom prst="rect">
            <a:avLst/>
          </a:prstGeom>
        </p:spPr>
      </p:pic>
      <p:pic>
        <p:nvPicPr>
          <p:cNvPr id="56" name="Picture 55" descr="VMW_ICON_Datacenter_2D_(F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108" y="2159629"/>
            <a:ext cx="680703" cy="1458764"/>
          </a:xfrm>
          <a:prstGeom prst="rect">
            <a:avLst/>
          </a:prstGeom>
        </p:spPr>
      </p:pic>
      <p:pic>
        <p:nvPicPr>
          <p:cNvPr id="57" name="Picture 56" descr="VMW_ICON_Datacenter_2D_(F)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46" y="2305506"/>
            <a:ext cx="680703" cy="1458764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939522" y="4383948"/>
            <a:ext cx="5110350" cy="1609380"/>
          </a:xfrm>
          <a:prstGeom prst="rect">
            <a:avLst/>
          </a:prstGeom>
          <a:noFill/>
          <a:ln>
            <a:noFill/>
          </a:ln>
          <a:effectLst>
            <a:outerShdw blurRad="139700" algn="ctr" rotWithShape="0">
              <a:schemeClr val="accent3">
                <a:lumMod val="50000"/>
                <a:alpha val="40000"/>
              </a:schemeClr>
            </a:outerShdw>
          </a:effectLst>
        </p:spPr>
        <p:txBody>
          <a:bodyPr wrap="square" lIns="182880" tIns="182880" rIns="182880" bIns="182880">
            <a:noAutofit/>
          </a:bodyPr>
          <a:lstStyle/>
          <a:p>
            <a:pPr marL="288400" indent="-288400">
              <a:lnSpc>
                <a:spcPct val="95000"/>
              </a:lnSpc>
              <a:spcAft>
                <a:spcPts val="1800"/>
              </a:spcAft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  <a:ea typeface="Verdana" charset="0"/>
                <a:cs typeface="Verdana" charset="0"/>
              </a:rPr>
              <a:t>Huge investment to deploy traditional storage system.</a:t>
            </a:r>
          </a:p>
          <a:p>
            <a:pPr marL="288400" indent="-288400">
              <a:lnSpc>
                <a:spcPct val="95000"/>
              </a:lnSpc>
              <a:spcAft>
                <a:spcPts val="1800"/>
              </a:spcAft>
              <a:buFont typeface="Arial"/>
              <a:buChar char="•"/>
            </a:pPr>
            <a:r>
              <a:rPr lang="en-US" dirty="0">
                <a:solidFill>
                  <a:prstClr val="black"/>
                </a:solidFill>
                <a:ea typeface="Verdana" charset="0"/>
                <a:cs typeface="Verdana" charset="0"/>
              </a:rPr>
              <a:t>Once deployed you are vendor locked.</a:t>
            </a:r>
          </a:p>
        </p:txBody>
      </p:sp>
      <p:sp>
        <p:nvSpPr>
          <p:cNvPr id="65" name="Title 3"/>
          <p:cNvSpPr txBox="1">
            <a:spLocks/>
          </p:cNvSpPr>
          <p:nvPr/>
        </p:nvSpPr>
        <p:spPr>
          <a:xfrm>
            <a:off x="3835049" y="36603"/>
            <a:ext cx="46367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>
                <a:solidFill>
                  <a:srgbClr val="5B9BD5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vSAN</a:t>
            </a:r>
            <a:r>
              <a:rPr lang="en-US" sz="2800" b="1" dirty="0">
                <a:solidFill>
                  <a:srgbClr val="5B9BD5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Scalability</a:t>
            </a:r>
            <a:endParaRPr lang="en-US" sz="2800" b="1" dirty="0">
              <a:solidFill>
                <a:srgbClr val="70AD47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66" name="Title 3"/>
          <p:cNvSpPr txBox="1">
            <a:spLocks/>
          </p:cNvSpPr>
          <p:nvPr/>
        </p:nvSpPr>
        <p:spPr>
          <a:xfrm>
            <a:off x="7591309" y="787790"/>
            <a:ext cx="3222518" cy="9484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6EB43F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VMware Virtual SAN</a:t>
            </a:r>
          </a:p>
        </p:txBody>
      </p:sp>
    </p:spTree>
    <p:extLst>
      <p:ext uri="{BB962C8B-B14F-4D97-AF65-F5344CB8AC3E}">
        <p14:creationId xmlns:p14="http://schemas.microsoft.com/office/powerpoint/2010/main" val="177233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Scalable Architecture of Virtual SAN </a:t>
            </a:r>
          </a:p>
        </p:txBody>
      </p:sp>
      <p:sp>
        <p:nvSpPr>
          <p:cNvPr id="228" name="Content Placeholder 16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Scale up and scale out architecture – Granular and linear storage with performance and compute scaling capabilities</a:t>
            </a:r>
          </a:p>
          <a:p>
            <a:endParaRPr lang="en-US" sz="2000" dirty="0"/>
          </a:p>
          <a:p>
            <a:pPr marL="617220" lvl="1" indent="-342900">
              <a:spcBef>
                <a:spcPts val="1200"/>
              </a:spcBef>
              <a:buAutoNum type="arabicPeriod"/>
            </a:pPr>
            <a:r>
              <a:rPr lang="en-US" sz="1800" b="1" dirty="0"/>
              <a:t>For caching and capacity</a:t>
            </a:r>
            <a:r>
              <a:rPr lang="en-US" sz="1800" dirty="0"/>
              <a:t> – </a:t>
            </a:r>
            <a:r>
              <a:rPr lang="en-US" sz="1800" dirty="0">
                <a:solidFill>
                  <a:srgbClr val="FF0000"/>
                </a:solidFill>
              </a:rPr>
              <a:t>Increase  Disk group</a:t>
            </a:r>
          </a:p>
          <a:p>
            <a:pPr marL="617220" lvl="1" indent="-342900">
              <a:spcBef>
                <a:spcPts val="1200"/>
              </a:spcBef>
              <a:buAutoNum type="arabicPeriod"/>
            </a:pPr>
            <a:r>
              <a:rPr lang="en-US" sz="1800" b="1" dirty="0"/>
              <a:t>For capacity- </a:t>
            </a:r>
            <a:r>
              <a:rPr lang="en-US" sz="1800" dirty="0">
                <a:solidFill>
                  <a:srgbClr val="FF0000"/>
                </a:solidFill>
              </a:rPr>
              <a:t>Increase magnetic disks </a:t>
            </a:r>
          </a:p>
          <a:p>
            <a:pPr marL="617220" lvl="1" indent="-342900">
              <a:spcBef>
                <a:spcPts val="1200"/>
              </a:spcBef>
              <a:buAutoNum type="arabicPeriod"/>
            </a:pPr>
            <a:r>
              <a:rPr lang="en-GB" sz="1800" b="1" dirty="0"/>
              <a:t>For</a:t>
            </a:r>
            <a:r>
              <a:rPr lang="en-US" sz="1800" b="1" dirty="0"/>
              <a:t> both Compute &amp; Capacity- </a:t>
            </a:r>
            <a:r>
              <a:rPr lang="en-US" sz="1800" dirty="0">
                <a:solidFill>
                  <a:srgbClr val="FF0000"/>
                </a:solidFill>
              </a:rPr>
              <a:t>Add entire  node </a:t>
            </a:r>
          </a:p>
        </p:txBody>
      </p:sp>
      <p:sp>
        <p:nvSpPr>
          <p:cNvPr id="247" name="Isosceles Triangle 246"/>
          <p:cNvSpPr/>
          <p:nvPr/>
        </p:nvSpPr>
        <p:spPr>
          <a:xfrm rot="10800000">
            <a:off x="7657699" y="3377449"/>
            <a:ext cx="4169359" cy="455948"/>
          </a:xfrm>
          <a:prstGeom prst="triangle">
            <a:avLst/>
          </a:prstGeom>
          <a:gradFill flip="none" rotWithShape="1">
            <a:gsLst>
              <a:gs pos="37000">
                <a:schemeClr val="dk1">
                  <a:tint val="50000"/>
                  <a:satMod val="300000"/>
                  <a:alpha val="51000"/>
                </a:schemeClr>
              </a:gs>
              <a:gs pos="73000">
                <a:schemeClr val="dk1">
                  <a:tint val="37000"/>
                  <a:satMod val="300000"/>
                  <a:alpha val="51000"/>
                </a:schemeClr>
              </a:gs>
              <a:gs pos="100000">
                <a:schemeClr val="dk1">
                  <a:tint val="15000"/>
                  <a:satMod val="350000"/>
                  <a:alpha val="51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24" tIns="45713" rIns="91424" bIns="45713" rtlCol="0" anchor="ctr"/>
          <a:lstStyle/>
          <a:p>
            <a:pPr algn="ctr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6776515" y="4267706"/>
            <a:ext cx="848006" cy="6839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9" name="Rounded Rectangle 248"/>
          <p:cNvSpPr/>
          <p:nvPr/>
        </p:nvSpPr>
        <p:spPr>
          <a:xfrm>
            <a:off x="6638912" y="3944732"/>
            <a:ext cx="5370701" cy="797908"/>
          </a:xfrm>
          <a:prstGeom prst="roundRect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3" rIns="91424" bIns="45713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50" name="Rounded Rectangle 249"/>
          <p:cNvSpPr/>
          <p:nvPr/>
        </p:nvSpPr>
        <p:spPr bwMode="auto">
          <a:xfrm>
            <a:off x="6638912" y="3980639"/>
            <a:ext cx="5370701" cy="1828803"/>
          </a:xfrm>
          <a:prstGeom prst="roundRect">
            <a:avLst>
              <a:gd name="adj" fmla="val 4591"/>
            </a:avLst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</p:spPr>
        <p:txBody>
          <a:bodyPr wrap="none"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40000"/>
              </a:spcAft>
              <a:defRPr/>
            </a:pPr>
            <a:endParaRPr lang="en-US" sz="1200" b="1" dirty="0">
              <a:solidFill>
                <a:srgbClr val="FFFFFF"/>
              </a:solidFill>
              <a:latin typeface="Arial" charset="0"/>
              <a:ea typeface="ＭＳ Ｐゴシック" pitchFamily="34" charset="-128"/>
            </a:endParaRPr>
          </a:p>
        </p:txBody>
      </p:sp>
      <p:cxnSp>
        <p:nvCxnSpPr>
          <p:cNvPr id="251" name="Straight Connector 250"/>
          <p:cNvCxnSpPr/>
          <p:nvPr/>
        </p:nvCxnSpPr>
        <p:spPr bwMode="auto">
          <a:xfrm>
            <a:off x="8806131" y="4002879"/>
            <a:ext cx="0" cy="1806563"/>
          </a:xfrm>
          <a:prstGeom prst="line">
            <a:avLst/>
          </a:prstGeom>
          <a:solidFill>
            <a:srgbClr val="0095D3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2" name="Straight Connector 251"/>
          <p:cNvCxnSpPr/>
          <p:nvPr/>
        </p:nvCxnSpPr>
        <p:spPr bwMode="auto">
          <a:xfrm>
            <a:off x="9877431" y="4002879"/>
            <a:ext cx="0" cy="1806563"/>
          </a:xfrm>
          <a:prstGeom prst="line">
            <a:avLst/>
          </a:prstGeom>
          <a:solidFill>
            <a:srgbClr val="0095D3"/>
          </a:solidFill>
          <a:ln w="19050" cap="flat" cmpd="sng" algn="ctr">
            <a:solidFill>
              <a:srgbClr val="717074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253" name="Picture 252" descr="SS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700" y="4170992"/>
            <a:ext cx="336042" cy="281496"/>
          </a:xfrm>
          <a:prstGeom prst="rect">
            <a:avLst/>
          </a:prstGeom>
        </p:spPr>
      </p:pic>
      <p:pic>
        <p:nvPicPr>
          <p:cNvPr id="255" name="Picture 254" descr="SS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145" y="4170992"/>
            <a:ext cx="336042" cy="281496"/>
          </a:xfrm>
          <a:prstGeom prst="rect">
            <a:avLst/>
          </a:prstGeom>
        </p:spPr>
      </p:pic>
      <p:pic>
        <p:nvPicPr>
          <p:cNvPr id="256" name="Picture 255" descr="SS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544" y="4179126"/>
            <a:ext cx="336042" cy="281496"/>
          </a:xfrm>
          <a:prstGeom prst="rect">
            <a:avLst/>
          </a:prstGeom>
        </p:spPr>
      </p:pic>
      <p:cxnSp>
        <p:nvCxnSpPr>
          <p:cNvPr id="257" name="Straight Connector 256"/>
          <p:cNvCxnSpPr/>
          <p:nvPr/>
        </p:nvCxnSpPr>
        <p:spPr bwMode="auto">
          <a:xfrm>
            <a:off x="7766962" y="4205131"/>
            <a:ext cx="628691" cy="526643"/>
          </a:xfrm>
          <a:prstGeom prst="line">
            <a:avLst/>
          </a:prstGeom>
          <a:solidFill>
            <a:srgbClr val="0095D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8" name="Elbow Connector 257"/>
          <p:cNvCxnSpPr/>
          <p:nvPr/>
        </p:nvCxnSpPr>
        <p:spPr bwMode="auto">
          <a:xfrm>
            <a:off x="7850976" y="3834767"/>
            <a:ext cx="628691" cy="526643"/>
          </a:xfrm>
          <a:prstGeom prst="bentConnector3">
            <a:avLst/>
          </a:prstGeom>
          <a:solidFill>
            <a:srgbClr val="0095D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0" name="TextBox 259"/>
          <p:cNvSpPr txBox="1"/>
          <p:nvPr/>
        </p:nvSpPr>
        <p:spPr>
          <a:xfrm>
            <a:off x="6524635" y="3982355"/>
            <a:ext cx="1275657" cy="200055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en-US" sz="700" b="1" dirty="0">
                <a:solidFill>
                  <a:srgbClr val="717074"/>
                </a:solidFill>
              </a:rPr>
              <a:t>disk group</a:t>
            </a:r>
          </a:p>
        </p:txBody>
      </p:sp>
      <p:sp>
        <p:nvSpPr>
          <p:cNvPr id="262" name="TextBox 261"/>
          <p:cNvSpPr txBox="1"/>
          <p:nvPr/>
        </p:nvSpPr>
        <p:spPr>
          <a:xfrm>
            <a:off x="8826548" y="3982353"/>
            <a:ext cx="949171" cy="200055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en-US" sz="700" b="1" dirty="0">
                <a:solidFill>
                  <a:srgbClr val="717074"/>
                </a:solidFill>
              </a:rPr>
              <a:t>disk group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9889987" y="3982353"/>
            <a:ext cx="979308" cy="200055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en-US" sz="700" b="1" dirty="0">
                <a:solidFill>
                  <a:srgbClr val="717074"/>
                </a:solidFill>
              </a:rPr>
              <a:t>disk group</a:t>
            </a:r>
          </a:p>
        </p:txBody>
      </p:sp>
      <p:cxnSp>
        <p:nvCxnSpPr>
          <p:cNvPr id="264" name="Straight Connector 263"/>
          <p:cNvCxnSpPr/>
          <p:nvPr/>
        </p:nvCxnSpPr>
        <p:spPr bwMode="auto">
          <a:xfrm>
            <a:off x="10939767" y="4002879"/>
            <a:ext cx="0" cy="1806563"/>
          </a:xfrm>
          <a:prstGeom prst="line">
            <a:avLst/>
          </a:prstGeom>
          <a:solidFill>
            <a:srgbClr val="0095D3"/>
          </a:solidFill>
          <a:ln w="19050" cap="flat" cmpd="sng" algn="ctr">
            <a:solidFill>
              <a:srgbClr val="717074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67" name="Straight Connector 266"/>
          <p:cNvCxnSpPr/>
          <p:nvPr/>
        </p:nvCxnSpPr>
        <p:spPr bwMode="auto">
          <a:xfrm>
            <a:off x="6697924" y="5556585"/>
            <a:ext cx="5210110" cy="0"/>
          </a:xfrm>
          <a:prstGeom prst="line">
            <a:avLst/>
          </a:prstGeom>
          <a:solidFill>
            <a:srgbClr val="0095D3"/>
          </a:solidFill>
          <a:ln w="1079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9" name="Straight Connector 268"/>
          <p:cNvCxnSpPr/>
          <p:nvPr/>
        </p:nvCxnSpPr>
        <p:spPr bwMode="auto">
          <a:xfrm flipV="1">
            <a:off x="9346262" y="5359808"/>
            <a:ext cx="0" cy="159396"/>
          </a:xfrm>
          <a:prstGeom prst="line">
            <a:avLst/>
          </a:prstGeom>
          <a:solidFill>
            <a:srgbClr val="0095D3"/>
          </a:solidFill>
          <a:ln w="7620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0" name="Straight Connector 269"/>
          <p:cNvCxnSpPr/>
          <p:nvPr/>
        </p:nvCxnSpPr>
        <p:spPr bwMode="auto">
          <a:xfrm flipV="1">
            <a:off x="10408599" y="5359808"/>
            <a:ext cx="0" cy="159396"/>
          </a:xfrm>
          <a:prstGeom prst="line">
            <a:avLst/>
          </a:prstGeom>
          <a:solidFill>
            <a:srgbClr val="0095D3"/>
          </a:solidFill>
          <a:ln w="7620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1" name="Straight Connector 270"/>
          <p:cNvCxnSpPr/>
          <p:nvPr/>
        </p:nvCxnSpPr>
        <p:spPr bwMode="auto">
          <a:xfrm flipV="1">
            <a:off x="7693461" y="5352244"/>
            <a:ext cx="0" cy="159396"/>
          </a:xfrm>
          <a:prstGeom prst="line">
            <a:avLst/>
          </a:prstGeom>
          <a:solidFill>
            <a:srgbClr val="0095D3"/>
          </a:solidFill>
          <a:ln w="7620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73" name="Picture 8" descr="ICON_Server_flat_Q408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85594" y="5221363"/>
            <a:ext cx="1015735" cy="215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5" name="Picture 8" descr="ICON_Server_flat_Q408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74113" y="5212220"/>
            <a:ext cx="928814" cy="196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" name="Picture 8" descr="ICON_Server_flat_Q408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36450" y="5212220"/>
            <a:ext cx="928814" cy="196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9" name="TextBox 278"/>
          <p:cNvSpPr txBox="1"/>
          <p:nvPr/>
        </p:nvSpPr>
        <p:spPr>
          <a:xfrm>
            <a:off x="8747285" y="5556592"/>
            <a:ext cx="1142702" cy="200055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en-US" sz="700" b="1" dirty="0">
                <a:solidFill>
                  <a:srgbClr val="44546A"/>
                </a:solidFill>
              </a:rPr>
              <a:t>Virtual SAN network</a:t>
            </a:r>
          </a:p>
        </p:txBody>
      </p:sp>
      <p:sp>
        <p:nvSpPr>
          <p:cNvPr id="280" name="TextBox 279"/>
          <p:cNvSpPr txBox="1"/>
          <p:nvPr/>
        </p:nvSpPr>
        <p:spPr>
          <a:xfrm>
            <a:off x="9877430" y="5556592"/>
            <a:ext cx="1155260" cy="200055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en-US" sz="700" b="1" dirty="0">
                <a:solidFill>
                  <a:srgbClr val="44546A"/>
                </a:solidFill>
              </a:rPr>
              <a:t>Virtual SAN network</a:t>
            </a:r>
          </a:p>
        </p:txBody>
      </p:sp>
      <p:sp>
        <p:nvSpPr>
          <p:cNvPr id="282" name="TextBox 281"/>
          <p:cNvSpPr txBox="1"/>
          <p:nvPr/>
        </p:nvSpPr>
        <p:spPr>
          <a:xfrm>
            <a:off x="7185600" y="5556592"/>
            <a:ext cx="1148681" cy="200055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en-US" sz="700" b="1" dirty="0">
                <a:solidFill>
                  <a:srgbClr val="44546A"/>
                </a:solidFill>
              </a:rPr>
              <a:t>Virtual SAN network</a:t>
            </a:r>
          </a:p>
        </p:txBody>
      </p:sp>
      <p:grpSp>
        <p:nvGrpSpPr>
          <p:cNvPr id="283" name="Group 282"/>
          <p:cNvGrpSpPr/>
          <p:nvPr/>
        </p:nvGrpSpPr>
        <p:grpSpPr>
          <a:xfrm>
            <a:off x="8033265" y="2372398"/>
            <a:ext cx="3462689" cy="914401"/>
            <a:chOff x="7010400" y="4907099"/>
            <a:chExt cx="1050892" cy="1065279"/>
          </a:xfrm>
        </p:grpSpPr>
        <p:grpSp>
          <p:nvGrpSpPr>
            <p:cNvPr id="284" name="Group 283"/>
            <p:cNvGrpSpPr/>
            <p:nvPr/>
          </p:nvGrpSpPr>
          <p:grpSpPr>
            <a:xfrm>
              <a:off x="7010400" y="4992405"/>
              <a:ext cx="1050890" cy="979973"/>
              <a:chOff x="1851878" y="4588061"/>
              <a:chExt cx="1183835" cy="1098499"/>
            </a:xfrm>
          </p:grpSpPr>
          <p:grpSp>
            <p:nvGrpSpPr>
              <p:cNvPr id="290" name="Group 59"/>
              <p:cNvGrpSpPr/>
              <p:nvPr/>
            </p:nvGrpSpPr>
            <p:grpSpPr bwMode="gray">
              <a:xfrm>
                <a:off x="1851878" y="5227520"/>
                <a:ext cx="1183835" cy="459040"/>
                <a:chOff x="7277099" y="6556148"/>
                <a:chExt cx="1349869" cy="895726"/>
              </a:xfrm>
            </p:grpSpPr>
            <p:sp>
              <p:nvSpPr>
                <p:cNvPr id="311" name="Freeform 8"/>
                <p:cNvSpPr>
                  <a:spLocks/>
                </p:cNvSpPr>
                <p:nvPr/>
              </p:nvSpPr>
              <p:spPr bwMode="gray">
                <a:xfrm>
                  <a:off x="7277099" y="6556148"/>
                  <a:ext cx="1349869" cy="895726"/>
                </a:xfrm>
                <a:custGeom>
                  <a:avLst/>
                  <a:gdLst>
                    <a:gd name="T0" fmla="*/ 7598 w 15195"/>
                    <a:gd name="T1" fmla="*/ 0 h 10083"/>
                    <a:gd name="T2" fmla="*/ 0 w 15195"/>
                    <a:gd name="T3" fmla="*/ 4386 h 10083"/>
                    <a:gd name="T4" fmla="*/ 0 w 15195"/>
                    <a:gd name="T5" fmla="*/ 5698 h 10083"/>
                    <a:gd name="T6" fmla="*/ 7598 w 15195"/>
                    <a:gd name="T7" fmla="*/ 10083 h 10083"/>
                    <a:gd name="T8" fmla="*/ 15195 w 15195"/>
                    <a:gd name="T9" fmla="*/ 5698 h 10083"/>
                    <a:gd name="T10" fmla="*/ 15195 w 15195"/>
                    <a:gd name="T11" fmla="*/ 4386 h 10083"/>
                    <a:gd name="T12" fmla="*/ 7598 w 15195"/>
                    <a:gd name="T13" fmla="*/ 0 h 100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195" h="10083">
                      <a:moveTo>
                        <a:pt x="7598" y="0"/>
                      </a:moveTo>
                      <a:cubicBezTo>
                        <a:pt x="3402" y="0"/>
                        <a:pt x="0" y="1964"/>
                        <a:pt x="0" y="4386"/>
                      </a:cubicBezTo>
                      <a:cubicBezTo>
                        <a:pt x="0" y="5698"/>
                        <a:pt x="0" y="5698"/>
                        <a:pt x="0" y="5698"/>
                      </a:cubicBezTo>
                      <a:cubicBezTo>
                        <a:pt x="0" y="8120"/>
                        <a:pt x="3402" y="10083"/>
                        <a:pt x="7598" y="10083"/>
                      </a:cubicBezTo>
                      <a:cubicBezTo>
                        <a:pt x="11794" y="10083"/>
                        <a:pt x="15195" y="8120"/>
                        <a:pt x="15195" y="5698"/>
                      </a:cubicBezTo>
                      <a:cubicBezTo>
                        <a:pt x="15195" y="4386"/>
                        <a:pt x="15195" y="4386"/>
                        <a:pt x="15195" y="4386"/>
                      </a:cubicBezTo>
                      <a:cubicBezTo>
                        <a:pt x="15195" y="1964"/>
                        <a:pt x="11794" y="0"/>
                        <a:pt x="7598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5000">
                      <a:schemeClr val="bg1">
                        <a:lumMod val="65000"/>
                      </a:schemeClr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85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ln w="47625">
                  <a:noFill/>
                  <a:round/>
                  <a:headEnd/>
                  <a:tailEnd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40000"/>
                    </a:spcAft>
                  </a:pPr>
                  <a:endParaRPr lang="en-US" sz="2400" cap="all" dirty="0">
                    <a:solidFill>
                      <a:srgbClr val="FFFFFF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312" name="Oval 311"/>
                <p:cNvSpPr>
                  <a:spLocks noChangeArrowheads="1"/>
                </p:cNvSpPr>
                <p:nvPr/>
              </p:nvSpPr>
              <p:spPr bwMode="gray">
                <a:xfrm>
                  <a:off x="7277099" y="6556148"/>
                  <a:ext cx="1349869" cy="779182"/>
                </a:xfrm>
                <a:prstGeom prst="ellipse">
                  <a:avLst/>
                </a:prstGeom>
                <a:gradFill flip="none" rotWithShape="1">
                  <a:gsLst>
                    <a:gs pos="30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n w="47625">
                  <a:noFill/>
                  <a:round/>
                  <a:headEnd/>
                  <a:tailEnd/>
                </a:ln>
                <a:effectLst>
                  <a:innerShdw blurRad="152400">
                    <a:schemeClr val="bg1"/>
                  </a:innerShdw>
                </a:effectLst>
              </p:spPr>
              <p:txBody>
                <a:bodyPr wrap="none"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40000"/>
                    </a:spcAft>
                  </a:pPr>
                  <a:endParaRPr lang="en-US" sz="2400" cap="all" dirty="0">
                    <a:solidFill>
                      <a:srgbClr val="FFFFFF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313" name="Freeform 312"/>
                <p:cNvSpPr>
                  <a:spLocks/>
                </p:cNvSpPr>
                <p:nvPr/>
              </p:nvSpPr>
              <p:spPr bwMode="gray">
                <a:xfrm>
                  <a:off x="7277099" y="6556148"/>
                  <a:ext cx="1349869" cy="895726"/>
                </a:xfrm>
                <a:custGeom>
                  <a:avLst/>
                  <a:gdLst>
                    <a:gd name="T0" fmla="*/ 7598 w 15195"/>
                    <a:gd name="T1" fmla="*/ 0 h 10083"/>
                    <a:gd name="T2" fmla="*/ 0 w 15195"/>
                    <a:gd name="T3" fmla="*/ 4386 h 10083"/>
                    <a:gd name="T4" fmla="*/ 0 w 15195"/>
                    <a:gd name="T5" fmla="*/ 5698 h 10083"/>
                    <a:gd name="T6" fmla="*/ 7598 w 15195"/>
                    <a:gd name="T7" fmla="*/ 10083 h 10083"/>
                    <a:gd name="T8" fmla="*/ 15195 w 15195"/>
                    <a:gd name="T9" fmla="*/ 5698 h 10083"/>
                    <a:gd name="T10" fmla="*/ 15195 w 15195"/>
                    <a:gd name="T11" fmla="*/ 4386 h 10083"/>
                    <a:gd name="T12" fmla="*/ 7598 w 15195"/>
                    <a:gd name="T13" fmla="*/ 0 h 100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195" h="10083">
                      <a:moveTo>
                        <a:pt x="7598" y="0"/>
                      </a:moveTo>
                      <a:cubicBezTo>
                        <a:pt x="3402" y="0"/>
                        <a:pt x="0" y="1964"/>
                        <a:pt x="0" y="4386"/>
                      </a:cubicBezTo>
                      <a:cubicBezTo>
                        <a:pt x="0" y="5698"/>
                        <a:pt x="0" y="5698"/>
                        <a:pt x="0" y="5698"/>
                      </a:cubicBezTo>
                      <a:cubicBezTo>
                        <a:pt x="0" y="8120"/>
                        <a:pt x="3402" y="10083"/>
                        <a:pt x="7598" y="10083"/>
                      </a:cubicBezTo>
                      <a:cubicBezTo>
                        <a:pt x="11794" y="10083"/>
                        <a:pt x="15195" y="8120"/>
                        <a:pt x="15195" y="5698"/>
                      </a:cubicBezTo>
                      <a:cubicBezTo>
                        <a:pt x="15195" y="4386"/>
                        <a:pt x="15195" y="4386"/>
                        <a:pt x="15195" y="4386"/>
                      </a:cubicBezTo>
                      <a:cubicBezTo>
                        <a:pt x="15195" y="1964"/>
                        <a:pt x="11794" y="0"/>
                        <a:pt x="7598" y="0"/>
                      </a:cubicBezTo>
                      <a:close/>
                    </a:path>
                  </a:pathLst>
                </a:custGeom>
                <a:noFill/>
                <a:ln w="9525">
                  <a:gradFill flip="none" rotWithShape="1">
                    <a:gsLst>
                      <a:gs pos="50000">
                        <a:schemeClr val="bg1">
                          <a:lumMod val="65000"/>
                        </a:schemeClr>
                      </a:gs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0" scaled="1"/>
                    <a:tileRect/>
                  </a:gradFill>
                  <a:round/>
                  <a:headEnd/>
                  <a:tailEnd/>
                </a:ln>
                <a:effectLst>
                  <a:innerShdw blurRad="152400">
                    <a:prstClr val="black"/>
                  </a:innerShdw>
                  <a:reflection blurRad="127000" stA="41000" endPos="23000" dir="5400000" sy="-100000" algn="bl" rotWithShape="0"/>
                </a:effectLst>
              </p:spPr>
              <p:txBody>
                <a:bodyPr wrap="none"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40000"/>
                    </a:spcAft>
                  </a:pPr>
                  <a:endParaRPr lang="en-US" sz="2400" cap="all" dirty="0">
                    <a:solidFill>
                      <a:srgbClr val="FFFFFF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</p:grpSp>
          <p:grpSp>
            <p:nvGrpSpPr>
              <p:cNvPr id="291" name="Group 59"/>
              <p:cNvGrpSpPr/>
              <p:nvPr/>
            </p:nvGrpSpPr>
            <p:grpSpPr bwMode="gray">
              <a:xfrm>
                <a:off x="1851878" y="5094658"/>
                <a:ext cx="1183835" cy="459040"/>
                <a:chOff x="7277099" y="6556148"/>
                <a:chExt cx="1349869" cy="895726"/>
              </a:xfrm>
            </p:grpSpPr>
            <p:sp>
              <p:nvSpPr>
                <p:cNvPr id="308" name="Freeform 8"/>
                <p:cNvSpPr>
                  <a:spLocks/>
                </p:cNvSpPr>
                <p:nvPr/>
              </p:nvSpPr>
              <p:spPr bwMode="gray">
                <a:xfrm>
                  <a:off x="7277099" y="6556148"/>
                  <a:ext cx="1349869" cy="895726"/>
                </a:xfrm>
                <a:custGeom>
                  <a:avLst/>
                  <a:gdLst>
                    <a:gd name="T0" fmla="*/ 7598 w 15195"/>
                    <a:gd name="T1" fmla="*/ 0 h 10083"/>
                    <a:gd name="T2" fmla="*/ 0 w 15195"/>
                    <a:gd name="T3" fmla="*/ 4386 h 10083"/>
                    <a:gd name="T4" fmla="*/ 0 w 15195"/>
                    <a:gd name="T5" fmla="*/ 5698 h 10083"/>
                    <a:gd name="T6" fmla="*/ 7598 w 15195"/>
                    <a:gd name="T7" fmla="*/ 10083 h 10083"/>
                    <a:gd name="T8" fmla="*/ 15195 w 15195"/>
                    <a:gd name="T9" fmla="*/ 5698 h 10083"/>
                    <a:gd name="T10" fmla="*/ 15195 w 15195"/>
                    <a:gd name="T11" fmla="*/ 4386 h 10083"/>
                    <a:gd name="T12" fmla="*/ 7598 w 15195"/>
                    <a:gd name="T13" fmla="*/ 0 h 100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195" h="10083">
                      <a:moveTo>
                        <a:pt x="7598" y="0"/>
                      </a:moveTo>
                      <a:cubicBezTo>
                        <a:pt x="3402" y="0"/>
                        <a:pt x="0" y="1964"/>
                        <a:pt x="0" y="4386"/>
                      </a:cubicBezTo>
                      <a:cubicBezTo>
                        <a:pt x="0" y="5698"/>
                        <a:pt x="0" y="5698"/>
                        <a:pt x="0" y="5698"/>
                      </a:cubicBezTo>
                      <a:cubicBezTo>
                        <a:pt x="0" y="8120"/>
                        <a:pt x="3402" y="10083"/>
                        <a:pt x="7598" y="10083"/>
                      </a:cubicBezTo>
                      <a:cubicBezTo>
                        <a:pt x="11794" y="10083"/>
                        <a:pt x="15195" y="8120"/>
                        <a:pt x="15195" y="5698"/>
                      </a:cubicBezTo>
                      <a:cubicBezTo>
                        <a:pt x="15195" y="4386"/>
                        <a:pt x="15195" y="4386"/>
                        <a:pt x="15195" y="4386"/>
                      </a:cubicBezTo>
                      <a:cubicBezTo>
                        <a:pt x="15195" y="1964"/>
                        <a:pt x="11794" y="0"/>
                        <a:pt x="7598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5000">
                      <a:schemeClr val="bg1">
                        <a:lumMod val="65000"/>
                      </a:schemeClr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85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ln w="47625">
                  <a:noFill/>
                  <a:round/>
                  <a:headEnd/>
                  <a:tailEnd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40000"/>
                    </a:spcAft>
                  </a:pPr>
                  <a:endParaRPr lang="en-US" sz="2400" cap="all" dirty="0">
                    <a:solidFill>
                      <a:srgbClr val="FFFFFF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309" name="Oval 308"/>
                <p:cNvSpPr>
                  <a:spLocks noChangeArrowheads="1"/>
                </p:cNvSpPr>
                <p:nvPr/>
              </p:nvSpPr>
              <p:spPr bwMode="gray">
                <a:xfrm>
                  <a:off x="7277099" y="6556148"/>
                  <a:ext cx="1349869" cy="779182"/>
                </a:xfrm>
                <a:prstGeom prst="ellipse">
                  <a:avLst/>
                </a:prstGeom>
                <a:gradFill flip="none" rotWithShape="1">
                  <a:gsLst>
                    <a:gs pos="30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n w="47625">
                  <a:noFill/>
                  <a:round/>
                  <a:headEnd/>
                  <a:tailEnd/>
                </a:ln>
                <a:effectLst>
                  <a:innerShdw blurRad="152400">
                    <a:schemeClr val="bg1"/>
                  </a:innerShdw>
                </a:effectLst>
              </p:spPr>
              <p:txBody>
                <a:bodyPr wrap="none"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40000"/>
                    </a:spcAft>
                  </a:pPr>
                  <a:endParaRPr lang="en-US" sz="2400" cap="all" dirty="0">
                    <a:solidFill>
                      <a:srgbClr val="FFFFFF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310" name="Freeform 309"/>
                <p:cNvSpPr>
                  <a:spLocks/>
                </p:cNvSpPr>
                <p:nvPr/>
              </p:nvSpPr>
              <p:spPr bwMode="gray">
                <a:xfrm>
                  <a:off x="7277099" y="6556148"/>
                  <a:ext cx="1349869" cy="895726"/>
                </a:xfrm>
                <a:custGeom>
                  <a:avLst/>
                  <a:gdLst>
                    <a:gd name="T0" fmla="*/ 7598 w 15195"/>
                    <a:gd name="T1" fmla="*/ 0 h 10083"/>
                    <a:gd name="T2" fmla="*/ 0 w 15195"/>
                    <a:gd name="T3" fmla="*/ 4386 h 10083"/>
                    <a:gd name="T4" fmla="*/ 0 w 15195"/>
                    <a:gd name="T5" fmla="*/ 5698 h 10083"/>
                    <a:gd name="T6" fmla="*/ 7598 w 15195"/>
                    <a:gd name="T7" fmla="*/ 10083 h 10083"/>
                    <a:gd name="T8" fmla="*/ 15195 w 15195"/>
                    <a:gd name="T9" fmla="*/ 5698 h 10083"/>
                    <a:gd name="T10" fmla="*/ 15195 w 15195"/>
                    <a:gd name="T11" fmla="*/ 4386 h 10083"/>
                    <a:gd name="T12" fmla="*/ 7598 w 15195"/>
                    <a:gd name="T13" fmla="*/ 0 h 100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195" h="10083">
                      <a:moveTo>
                        <a:pt x="7598" y="0"/>
                      </a:moveTo>
                      <a:cubicBezTo>
                        <a:pt x="3402" y="0"/>
                        <a:pt x="0" y="1964"/>
                        <a:pt x="0" y="4386"/>
                      </a:cubicBezTo>
                      <a:cubicBezTo>
                        <a:pt x="0" y="5698"/>
                        <a:pt x="0" y="5698"/>
                        <a:pt x="0" y="5698"/>
                      </a:cubicBezTo>
                      <a:cubicBezTo>
                        <a:pt x="0" y="8120"/>
                        <a:pt x="3402" y="10083"/>
                        <a:pt x="7598" y="10083"/>
                      </a:cubicBezTo>
                      <a:cubicBezTo>
                        <a:pt x="11794" y="10083"/>
                        <a:pt x="15195" y="8120"/>
                        <a:pt x="15195" y="5698"/>
                      </a:cubicBezTo>
                      <a:cubicBezTo>
                        <a:pt x="15195" y="4386"/>
                        <a:pt x="15195" y="4386"/>
                        <a:pt x="15195" y="4386"/>
                      </a:cubicBezTo>
                      <a:cubicBezTo>
                        <a:pt x="15195" y="1964"/>
                        <a:pt x="11794" y="0"/>
                        <a:pt x="7598" y="0"/>
                      </a:cubicBezTo>
                      <a:close/>
                    </a:path>
                  </a:pathLst>
                </a:custGeom>
                <a:noFill/>
                <a:ln w="9525">
                  <a:gradFill flip="none" rotWithShape="1">
                    <a:gsLst>
                      <a:gs pos="50000">
                        <a:schemeClr val="bg1">
                          <a:lumMod val="65000"/>
                        </a:schemeClr>
                      </a:gs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0" scaled="1"/>
                    <a:tileRect/>
                  </a:gradFill>
                  <a:round/>
                  <a:headEnd/>
                  <a:tailEnd/>
                </a:ln>
                <a:effectLst>
                  <a:innerShdw blurRad="152400">
                    <a:prstClr val="black"/>
                  </a:innerShdw>
                  <a:reflection blurRad="127000" stA="41000" endPos="23000" dir="5400000" sy="-100000" algn="bl" rotWithShape="0"/>
                </a:effectLst>
              </p:spPr>
              <p:txBody>
                <a:bodyPr wrap="none"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40000"/>
                    </a:spcAft>
                  </a:pPr>
                  <a:endParaRPr lang="en-US" sz="2400" cap="all" dirty="0">
                    <a:solidFill>
                      <a:srgbClr val="FFFFFF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</p:grpSp>
          <p:grpSp>
            <p:nvGrpSpPr>
              <p:cNvPr id="292" name="Group 59"/>
              <p:cNvGrpSpPr/>
              <p:nvPr/>
            </p:nvGrpSpPr>
            <p:grpSpPr bwMode="gray">
              <a:xfrm>
                <a:off x="1851878" y="4961796"/>
                <a:ext cx="1183835" cy="459040"/>
                <a:chOff x="7277099" y="6556148"/>
                <a:chExt cx="1349869" cy="895726"/>
              </a:xfrm>
            </p:grpSpPr>
            <p:sp>
              <p:nvSpPr>
                <p:cNvPr id="305" name="Freeform 8"/>
                <p:cNvSpPr>
                  <a:spLocks/>
                </p:cNvSpPr>
                <p:nvPr/>
              </p:nvSpPr>
              <p:spPr bwMode="gray">
                <a:xfrm>
                  <a:off x="7277099" y="6556148"/>
                  <a:ext cx="1349869" cy="895726"/>
                </a:xfrm>
                <a:custGeom>
                  <a:avLst/>
                  <a:gdLst>
                    <a:gd name="T0" fmla="*/ 7598 w 15195"/>
                    <a:gd name="T1" fmla="*/ 0 h 10083"/>
                    <a:gd name="T2" fmla="*/ 0 w 15195"/>
                    <a:gd name="T3" fmla="*/ 4386 h 10083"/>
                    <a:gd name="T4" fmla="*/ 0 w 15195"/>
                    <a:gd name="T5" fmla="*/ 5698 h 10083"/>
                    <a:gd name="T6" fmla="*/ 7598 w 15195"/>
                    <a:gd name="T7" fmla="*/ 10083 h 10083"/>
                    <a:gd name="T8" fmla="*/ 15195 w 15195"/>
                    <a:gd name="T9" fmla="*/ 5698 h 10083"/>
                    <a:gd name="T10" fmla="*/ 15195 w 15195"/>
                    <a:gd name="T11" fmla="*/ 4386 h 10083"/>
                    <a:gd name="T12" fmla="*/ 7598 w 15195"/>
                    <a:gd name="T13" fmla="*/ 0 h 100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195" h="10083">
                      <a:moveTo>
                        <a:pt x="7598" y="0"/>
                      </a:moveTo>
                      <a:cubicBezTo>
                        <a:pt x="3402" y="0"/>
                        <a:pt x="0" y="1964"/>
                        <a:pt x="0" y="4386"/>
                      </a:cubicBezTo>
                      <a:cubicBezTo>
                        <a:pt x="0" y="5698"/>
                        <a:pt x="0" y="5698"/>
                        <a:pt x="0" y="5698"/>
                      </a:cubicBezTo>
                      <a:cubicBezTo>
                        <a:pt x="0" y="8120"/>
                        <a:pt x="3402" y="10083"/>
                        <a:pt x="7598" y="10083"/>
                      </a:cubicBezTo>
                      <a:cubicBezTo>
                        <a:pt x="11794" y="10083"/>
                        <a:pt x="15195" y="8120"/>
                        <a:pt x="15195" y="5698"/>
                      </a:cubicBezTo>
                      <a:cubicBezTo>
                        <a:pt x="15195" y="4386"/>
                        <a:pt x="15195" y="4386"/>
                        <a:pt x="15195" y="4386"/>
                      </a:cubicBezTo>
                      <a:cubicBezTo>
                        <a:pt x="15195" y="1964"/>
                        <a:pt x="11794" y="0"/>
                        <a:pt x="7598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5000">
                      <a:schemeClr val="bg1">
                        <a:lumMod val="65000"/>
                      </a:schemeClr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85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ln w="47625">
                  <a:noFill/>
                  <a:round/>
                  <a:headEnd/>
                  <a:tailEnd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40000"/>
                    </a:spcAft>
                  </a:pPr>
                  <a:endParaRPr lang="en-US" sz="2400" cap="all" dirty="0">
                    <a:solidFill>
                      <a:srgbClr val="FFFFFF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306" name="Oval 305"/>
                <p:cNvSpPr>
                  <a:spLocks noChangeArrowheads="1"/>
                </p:cNvSpPr>
                <p:nvPr/>
              </p:nvSpPr>
              <p:spPr bwMode="gray">
                <a:xfrm>
                  <a:off x="7277099" y="6556148"/>
                  <a:ext cx="1349869" cy="779182"/>
                </a:xfrm>
                <a:prstGeom prst="ellipse">
                  <a:avLst/>
                </a:prstGeom>
                <a:gradFill flip="none" rotWithShape="1">
                  <a:gsLst>
                    <a:gs pos="30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n w="47625">
                  <a:noFill/>
                  <a:round/>
                  <a:headEnd/>
                  <a:tailEnd/>
                </a:ln>
                <a:effectLst>
                  <a:innerShdw blurRad="152400">
                    <a:schemeClr val="bg1"/>
                  </a:innerShdw>
                </a:effectLst>
              </p:spPr>
              <p:txBody>
                <a:bodyPr wrap="none"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40000"/>
                    </a:spcAft>
                  </a:pPr>
                  <a:endParaRPr lang="en-US" sz="2400" cap="all" dirty="0">
                    <a:solidFill>
                      <a:srgbClr val="FFFFFF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307" name="Freeform 306"/>
                <p:cNvSpPr>
                  <a:spLocks/>
                </p:cNvSpPr>
                <p:nvPr/>
              </p:nvSpPr>
              <p:spPr bwMode="gray">
                <a:xfrm>
                  <a:off x="7277099" y="6556148"/>
                  <a:ext cx="1349869" cy="895726"/>
                </a:xfrm>
                <a:custGeom>
                  <a:avLst/>
                  <a:gdLst>
                    <a:gd name="T0" fmla="*/ 7598 w 15195"/>
                    <a:gd name="T1" fmla="*/ 0 h 10083"/>
                    <a:gd name="T2" fmla="*/ 0 w 15195"/>
                    <a:gd name="T3" fmla="*/ 4386 h 10083"/>
                    <a:gd name="T4" fmla="*/ 0 w 15195"/>
                    <a:gd name="T5" fmla="*/ 5698 h 10083"/>
                    <a:gd name="T6" fmla="*/ 7598 w 15195"/>
                    <a:gd name="T7" fmla="*/ 10083 h 10083"/>
                    <a:gd name="T8" fmla="*/ 15195 w 15195"/>
                    <a:gd name="T9" fmla="*/ 5698 h 10083"/>
                    <a:gd name="T10" fmla="*/ 15195 w 15195"/>
                    <a:gd name="T11" fmla="*/ 4386 h 10083"/>
                    <a:gd name="T12" fmla="*/ 7598 w 15195"/>
                    <a:gd name="T13" fmla="*/ 0 h 100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195" h="10083">
                      <a:moveTo>
                        <a:pt x="7598" y="0"/>
                      </a:moveTo>
                      <a:cubicBezTo>
                        <a:pt x="3402" y="0"/>
                        <a:pt x="0" y="1964"/>
                        <a:pt x="0" y="4386"/>
                      </a:cubicBezTo>
                      <a:cubicBezTo>
                        <a:pt x="0" y="5698"/>
                        <a:pt x="0" y="5698"/>
                        <a:pt x="0" y="5698"/>
                      </a:cubicBezTo>
                      <a:cubicBezTo>
                        <a:pt x="0" y="8120"/>
                        <a:pt x="3402" y="10083"/>
                        <a:pt x="7598" y="10083"/>
                      </a:cubicBezTo>
                      <a:cubicBezTo>
                        <a:pt x="11794" y="10083"/>
                        <a:pt x="15195" y="8120"/>
                        <a:pt x="15195" y="5698"/>
                      </a:cubicBezTo>
                      <a:cubicBezTo>
                        <a:pt x="15195" y="4386"/>
                        <a:pt x="15195" y="4386"/>
                        <a:pt x="15195" y="4386"/>
                      </a:cubicBezTo>
                      <a:cubicBezTo>
                        <a:pt x="15195" y="1964"/>
                        <a:pt x="11794" y="0"/>
                        <a:pt x="7598" y="0"/>
                      </a:cubicBezTo>
                      <a:close/>
                    </a:path>
                  </a:pathLst>
                </a:custGeom>
                <a:noFill/>
                <a:ln w="9525">
                  <a:gradFill flip="none" rotWithShape="1">
                    <a:gsLst>
                      <a:gs pos="50000">
                        <a:schemeClr val="bg1">
                          <a:lumMod val="65000"/>
                        </a:schemeClr>
                      </a:gs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0" scaled="1"/>
                    <a:tileRect/>
                  </a:gradFill>
                  <a:round/>
                  <a:headEnd/>
                  <a:tailEnd/>
                </a:ln>
                <a:effectLst>
                  <a:innerShdw blurRad="152400">
                    <a:prstClr val="black"/>
                  </a:innerShdw>
                  <a:reflection blurRad="127000" stA="41000" endPos="23000" dir="5400000" sy="-100000" algn="bl" rotWithShape="0"/>
                </a:effectLst>
              </p:spPr>
              <p:txBody>
                <a:bodyPr wrap="none"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40000"/>
                    </a:spcAft>
                  </a:pPr>
                  <a:endParaRPr lang="en-US" sz="2400" cap="all" dirty="0">
                    <a:solidFill>
                      <a:srgbClr val="FFFFFF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</p:grpSp>
          <p:grpSp>
            <p:nvGrpSpPr>
              <p:cNvPr id="293" name="Group 59"/>
              <p:cNvGrpSpPr/>
              <p:nvPr/>
            </p:nvGrpSpPr>
            <p:grpSpPr bwMode="gray">
              <a:xfrm>
                <a:off x="1851878" y="4828934"/>
                <a:ext cx="1183835" cy="459040"/>
                <a:chOff x="7277099" y="6556148"/>
                <a:chExt cx="1349869" cy="895726"/>
              </a:xfrm>
            </p:grpSpPr>
            <p:sp>
              <p:nvSpPr>
                <p:cNvPr id="302" name="Freeform 8"/>
                <p:cNvSpPr>
                  <a:spLocks/>
                </p:cNvSpPr>
                <p:nvPr/>
              </p:nvSpPr>
              <p:spPr bwMode="gray">
                <a:xfrm>
                  <a:off x="7277099" y="6556148"/>
                  <a:ext cx="1349869" cy="895726"/>
                </a:xfrm>
                <a:custGeom>
                  <a:avLst/>
                  <a:gdLst>
                    <a:gd name="T0" fmla="*/ 7598 w 15195"/>
                    <a:gd name="T1" fmla="*/ 0 h 10083"/>
                    <a:gd name="T2" fmla="*/ 0 w 15195"/>
                    <a:gd name="T3" fmla="*/ 4386 h 10083"/>
                    <a:gd name="T4" fmla="*/ 0 w 15195"/>
                    <a:gd name="T5" fmla="*/ 5698 h 10083"/>
                    <a:gd name="T6" fmla="*/ 7598 w 15195"/>
                    <a:gd name="T7" fmla="*/ 10083 h 10083"/>
                    <a:gd name="T8" fmla="*/ 15195 w 15195"/>
                    <a:gd name="T9" fmla="*/ 5698 h 10083"/>
                    <a:gd name="T10" fmla="*/ 15195 w 15195"/>
                    <a:gd name="T11" fmla="*/ 4386 h 10083"/>
                    <a:gd name="T12" fmla="*/ 7598 w 15195"/>
                    <a:gd name="T13" fmla="*/ 0 h 100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195" h="10083">
                      <a:moveTo>
                        <a:pt x="7598" y="0"/>
                      </a:moveTo>
                      <a:cubicBezTo>
                        <a:pt x="3402" y="0"/>
                        <a:pt x="0" y="1964"/>
                        <a:pt x="0" y="4386"/>
                      </a:cubicBezTo>
                      <a:cubicBezTo>
                        <a:pt x="0" y="5698"/>
                        <a:pt x="0" y="5698"/>
                        <a:pt x="0" y="5698"/>
                      </a:cubicBezTo>
                      <a:cubicBezTo>
                        <a:pt x="0" y="8120"/>
                        <a:pt x="3402" y="10083"/>
                        <a:pt x="7598" y="10083"/>
                      </a:cubicBezTo>
                      <a:cubicBezTo>
                        <a:pt x="11794" y="10083"/>
                        <a:pt x="15195" y="8120"/>
                        <a:pt x="15195" y="5698"/>
                      </a:cubicBezTo>
                      <a:cubicBezTo>
                        <a:pt x="15195" y="4386"/>
                        <a:pt x="15195" y="4386"/>
                        <a:pt x="15195" y="4386"/>
                      </a:cubicBezTo>
                      <a:cubicBezTo>
                        <a:pt x="15195" y="1964"/>
                        <a:pt x="11794" y="0"/>
                        <a:pt x="7598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5000">
                      <a:schemeClr val="bg1">
                        <a:lumMod val="65000"/>
                      </a:schemeClr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85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ln w="47625">
                  <a:noFill/>
                  <a:round/>
                  <a:headEnd/>
                  <a:tailEnd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40000"/>
                    </a:spcAft>
                  </a:pPr>
                  <a:endParaRPr lang="en-US" sz="2400" cap="all" dirty="0">
                    <a:solidFill>
                      <a:srgbClr val="FFFFFF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303" name="Oval 302"/>
                <p:cNvSpPr>
                  <a:spLocks noChangeArrowheads="1"/>
                </p:cNvSpPr>
                <p:nvPr/>
              </p:nvSpPr>
              <p:spPr bwMode="gray">
                <a:xfrm>
                  <a:off x="7277099" y="6556148"/>
                  <a:ext cx="1349869" cy="779182"/>
                </a:xfrm>
                <a:prstGeom prst="ellipse">
                  <a:avLst/>
                </a:prstGeom>
                <a:gradFill flip="none" rotWithShape="1">
                  <a:gsLst>
                    <a:gs pos="30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n w="47625">
                  <a:noFill/>
                  <a:round/>
                  <a:headEnd/>
                  <a:tailEnd/>
                </a:ln>
                <a:effectLst>
                  <a:innerShdw blurRad="152400">
                    <a:schemeClr val="bg1"/>
                  </a:innerShdw>
                </a:effectLst>
              </p:spPr>
              <p:txBody>
                <a:bodyPr wrap="none"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40000"/>
                    </a:spcAft>
                  </a:pPr>
                  <a:endParaRPr lang="en-US" sz="2400" cap="all" dirty="0">
                    <a:solidFill>
                      <a:srgbClr val="FFFFFF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304" name="Freeform 303"/>
                <p:cNvSpPr>
                  <a:spLocks/>
                </p:cNvSpPr>
                <p:nvPr/>
              </p:nvSpPr>
              <p:spPr bwMode="gray">
                <a:xfrm>
                  <a:off x="7277099" y="6556148"/>
                  <a:ext cx="1349869" cy="895726"/>
                </a:xfrm>
                <a:custGeom>
                  <a:avLst/>
                  <a:gdLst>
                    <a:gd name="T0" fmla="*/ 7598 w 15195"/>
                    <a:gd name="T1" fmla="*/ 0 h 10083"/>
                    <a:gd name="T2" fmla="*/ 0 w 15195"/>
                    <a:gd name="T3" fmla="*/ 4386 h 10083"/>
                    <a:gd name="T4" fmla="*/ 0 w 15195"/>
                    <a:gd name="T5" fmla="*/ 5698 h 10083"/>
                    <a:gd name="T6" fmla="*/ 7598 w 15195"/>
                    <a:gd name="T7" fmla="*/ 10083 h 10083"/>
                    <a:gd name="T8" fmla="*/ 15195 w 15195"/>
                    <a:gd name="T9" fmla="*/ 5698 h 10083"/>
                    <a:gd name="T10" fmla="*/ 15195 w 15195"/>
                    <a:gd name="T11" fmla="*/ 4386 h 10083"/>
                    <a:gd name="T12" fmla="*/ 7598 w 15195"/>
                    <a:gd name="T13" fmla="*/ 0 h 100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195" h="10083">
                      <a:moveTo>
                        <a:pt x="7598" y="0"/>
                      </a:moveTo>
                      <a:cubicBezTo>
                        <a:pt x="3402" y="0"/>
                        <a:pt x="0" y="1964"/>
                        <a:pt x="0" y="4386"/>
                      </a:cubicBezTo>
                      <a:cubicBezTo>
                        <a:pt x="0" y="5698"/>
                        <a:pt x="0" y="5698"/>
                        <a:pt x="0" y="5698"/>
                      </a:cubicBezTo>
                      <a:cubicBezTo>
                        <a:pt x="0" y="8120"/>
                        <a:pt x="3402" y="10083"/>
                        <a:pt x="7598" y="10083"/>
                      </a:cubicBezTo>
                      <a:cubicBezTo>
                        <a:pt x="11794" y="10083"/>
                        <a:pt x="15195" y="8120"/>
                        <a:pt x="15195" y="5698"/>
                      </a:cubicBezTo>
                      <a:cubicBezTo>
                        <a:pt x="15195" y="4386"/>
                        <a:pt x="15195" y="4386"/>
                        <a:pt x="15195" y="4386"/>
                      </a:cubicBezTo>
                      <a:cubicBezTo>
                        <a:pt x="15195" y="1964"/>
                        <a:pt x="11794" y="0"/>
                        <a:pt x="7598" y="0"/>
                      </a:cubicBezTo>
                      <a:close/>
                    </a:path>
                  </a:pathLst>
                </a:custGeom>
                <a:noFill/>
                <a:ln w="9525">
                  <a:gradFill flip="none" rotWithShape="1">
                    <a:gsLst>
                      <a:gs pos="50000">
                        <a:schemeClr val="bg1">
                          <a:lumMod val="65000"/>
                        </a:schemeClr>
                      </a:gs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0" scaled="1"/>
                    <a:tileRect/>
                  </a:gradFill>
                  <a:round/>
                  <a:headEnd/>
                  <a:tailEnd/>
                </a:ln>
                <a:effectLst>
                  <a:innerShdw blurRad="152400">
                    <a:prstClr val="black"/>
                  </a:innerShdw>
                  <a:reflection blurRad="127000" stA="41000" endPos="23000" dir="5400000" sy="-100000" algn="bl" rotWithShape="0"/>
                </a:effectLst>
              </p:spPr>
              <p:txBody>
                <a:bodyPr wrap="none"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40000"/>
                    </a:spcAft>
                  </a:pPr>
                  <a:endParaRPr lang="en-US" sz="2400" cap="all" dirty="0">
                    <a:solidFill>
                      <a:srgbClr val="FFFFFF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</p:grpSp>
          <p:grpSp>
            <p:nvGrpSpPr>
              <p:cNvPr id="294" name="Group 59"/>
              <p:cNvGrpSpPr/>
              <p:nvPr/>
            </p:nvGrpSpPr>
            <p:grpSpPr bwMode="gray">
              <a:xfrm>
                <a:off x="1851878" y="4712324"/>
                <a:ext cx="1183835" cy="459040"/>
                <a:chOff x="7277099" y="6556148"/>
                <a:chExt cx="1349869" cy="895726"/>
              </a:xfrm>
            </p:grpSpPr>
            <p:sp>
              <p:nvSpPr>
                <p:cNvPr id="299" name="Freeform 8"/>
                <p:cNvSpPr>
                  <a:spLocks/>
                </p:cNvSpPr>
                <p:nvPr/>
              </p:nvSpPr>
              <p:spPr bwMode="gray">
                <a:xfrm>
                  <a:off x="7277099" y="6556148"/>
                  <a:ext cx="1349869" cy="895726"/>
                </a:xfrm>
                <a:custGeom>
                  <a:avLst/>
                  <a:gdLst>
                    <a:gd name="T0" fmla="*/ 7598 w 15195"/>
                    <a:gd name="T1" fmla="*/ 0 h 10083"/>
                    <a:gd name="T2" fmla="*/ 0 w 15195"/>
                    <a:gd name="T3" fmla="*/ 4386 h 10083"/>
                    <a:gd name="T4" fmla="*/ 0 w 15195"/>
                    <a:gd name="T5" fmla="*/ 5698 h 10083"/>
                    <a:gd name="T6" fmla="*/ 7598 w 15195"/>
                    <a:gd name="T7" fmla="*/ 10083 h 10083"/>
                    <a:gd name="T8" fmla="*/ 15195 w 15195"/>
                    <a:gd name="T9" fmla="*/ 5698 h 10083"/>
                    <a:gd name="T10" fmla="*/ 15195 w 15195"/>
                    <a:gd name="T11" fmla="*/ 4386 h 10083"/>
                    <a:gd name="T12" fmla="*/ 7598 w 15195"/>
                    <a:gd name="T13" fmla="*/ 0 h 100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195" h="10083">
                      <a:moveTo>
                        <a:pt x="7598" y="0"/>
                      </a:moveTo>
                      <a:cubicBezTo>
                        <a:pt x="3402" y="0"/>
                        <a:pt x="0" y="1964"/>
                        <a:pt x="0" y="4386"/>
                      </a:cubicBezTo>
                      <a:cubicBezTo>
                        <a:pt x="0" y="5698"/>
                        <a:pt x="0" y="5698"/>
                        <a:pt x="0" y="5698"/>
                      </a:cubicBezTo>
                      <a:cubicBezTo>
                        <a:pt x="0" y="8120"/>
                        <a:pt x="3402" y="10083"/>
                        <a:pt x="7598" y="10083"/>
                      </a:cubicBezTo>
                      <a:cubicBezTo>
                        <a:pt x="11794" y="10083"/>
                        <a:pt x="15195" y="8120"/>
                        <a:pt x="15195" y="5698"/>
                      </a:cubicBezTo>
                      <a:cubicBezTo>
                        <a:pt x="15195" y="4386"/>
                        <a:pt x="15195" y="4386"/>
                        <a:pt x="15195" y="4386"/>
                      </a:cubicBezTo>
                      <a:cubicBezTo>
                        <a:pt x="15195" y="1964"/>
                        <a:pt x="11794" y="0"/>
                        <a:pt x="7598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5000">
                      <a:schemeClr val="bg1">
                        <a:lumMod val="65000"/>
                      </a:schemeClr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85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ln w="47625">
                  <a:noFill/>
                  <a:round/>
                  <a:headEnd/>
                  <a:tailEnd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40000"/>
                    </a:spcAft>
                  </a:pPr>
                  <a:endParaRPr lang="en-US" sz="2400" cap="all" dirty="0">
                    <a:solidFill>
                      <a:srgbClr val="FFFFFF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300" name="Oval 299"/>
                <p:cNvSpPr>
                  <a:spLocks noChangeArrowheads="1"/>
                </p:cNvSpPr>
                <p:nvPr/>
              </p:nvSpPr>
              <p:spPr bwMode="gray">
                <a:xfrm>
                  <a:off x="7277099" y="6556148"/>
                  <a:ext cx="1349869" cy="779182"/>
                </a:xfrm>
                <a:prstGeom prst="ellipse">
                  <a:avLst/>
                </a:prstGeom>
                <a:gradFill flip="none" rotWithShape="1">
                  <a:gsLst>
                    <a:gs pos="30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n w="47625">
                  <a:noFill/>
                  <a:round/>
                  <a:headEnd/>
                  <a:tailEnd/>
                </a:ln>
                <a:effectLst>
                  <a:innerShdw blurRad="152400">
                    <a:schemeClr val="bg1"/>
                  </a:innerShdw>
                </a:effectLst>
              </p:spPr>
              <p:txBody>
                <a:bodyPr wrap="none"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40000"/>
                    </a:spcAft>
                  </a:pPr>
                  <a:endParaRPr lang="en-US" sz="2400" cap="all" dirty="0">
                    <a:solidFill>
                      <a:srgbClr val="FFFFFF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301" name="Freeform 300"/>
                <p:cNvSpPr>
                  <a:spLocks/>
                </p:cNvSpPr>
                <p:nvPr/>
              </p:nvSpPr>
              <p:spPr bwMode="gray">
                <a:xfrm>
                  <a:off x="7277099" y="6556148"/>
                  <a:ext cx="1349869" cy="895726"/>
                </a:xfrm>
                <a:custGeom>
                  <a:avLst/>
                  <a:gdLst>
                    <a:gd name="T0" fmla="*/ 7598 w 15195"/>
                    <a:gd name="T1" fmla="*/ 0 h 10083"/>
                    <a:gd name="T2" fmla="*/ 0 w 15195"/>
                    <a:gd name="T3" fmla="*/ 4386 h 10083"/>
                    <a:gd name="T4" fmla="*/ 0 w 15195"/>
                    <a:gd name="T5" fmla="*/ 5698 h 10083"/>
                    <a:gd name="T6" fmla="*/ 7598 w 15195"/>
                    <a:gd name="T7" fmla="*/ 10083 h 10083"/>
                    <a:gd name="T8" fmla="*/ 15195 w 15195"/>
                    <a:gd name="T9" fmla="*/ 5698 h 10083"/>
                    <a:gd name="T10" fmla="*/ 15195 w 15195"/>
                    <a:gd name="T11" fmla="*/ 4386 h 10083"/>
                    <a:gd name="T12" fmla="*/ 7598 w 15195"/>
                    <a:gd name="T13" fmla="*/ 0 h 100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195" h="10083">
                      <a:moveTo>
                        <a:pt x="7598" y="0"/>
                      </a:moveTo>
                      <a:cubicBezTo>
                        <a:pt x="3402" y="0"/>
                        <a:pt x="0" y="1964"/>
                        <a:pt x="0" y="4386"/>
                      </a:cubicBezTo>
                      <a:cubicBezTo>
                        <a:pt x="0" y="5698"/>
                        <a:pt x="0" y="5698"/>
                        <a:pt x="0" y="5698"/>
                      </a:cubicBezTo>
                      <a:cubicBezTo>
                        <a:pt x="0" y="8120"/>
                        <a:pt x="3402" y="10083"/>
                        <a:pt x="7598" y="10083"/>
                      </a:cubicBezTo>
                      <a:cubicBezTo>
                        <a:pt x="11794" y="10083"/>
                        <a:pt x="15195" y="8120"/>
                        <a:pt x="15195" y="5698"/>
                      </a:cubicBezTo>
                      <a:cubicBezTo>
                        <a:pt x="15195" y="4386"/>
                        <a:pt x="15195" y="4386"/>
                        <a:pt x="15195" y="4386"/>
                      </a:cubicBezTo>
                      <a:cubicBezTo>
                        <a:pt x="15195" y="1964"/>
                        <a:pt x="11794" y="0"/>
                        <a:pt x="7598" y="0"/>
                      </a:cubicBezTo>
                      <a:close/>
                    </a:path>
                  </a:pathLst>
                </a:custGeom>
                <a:noFill/>
                <a:ln w="9525">
                  <a:gradFill flip="none" rotWithShape="1">
                    <a:gsLst>
                      <a:gs pos="50000">
                        <a:schemeClr val="bg1">
                          <a:lumMod val="65000"/>
                        </a:schemeClr>
                      </a:gs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0" scaled="1"/>
                    <a:tileRect/>
                  </a:gradFill>
                  <a:round/>
                  <a:headEnd/>
                  <a:tailEnd/>
                </a:ln>
                <a:effectLst>
                  <a:innerShdw blurRad="152400">
                    <a:prstClr val="black"/>
                  </a:innerShdw>
                  <a:reflection blurRad="127000" stA="41000" endPos="23000" dir="5400000" sy="-100000" algn="bl" rotWithShape="0"/>
                </a:effectLst>
              </p:spPr>
              <p:txBody>
                <a:bodyPr wrap="none"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40000"/>
                    </a:spcAft>
                  </a:pPr>
                  <a:endParaRPr lang="en-US" sz="2400" cap="all" dirty="0">
                    <a:solidFill>
                      <a:srgbClr val="FFFFFF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</p:grpSp>
          <p:grpSp>
            <p:nvGrpSpPr>
              <p:cNvPr id="295" name="Group 294"/>
              <p:cNvGrpSpPr/>
              <p:nvPr/>
            </p:nvGrpSpPr>
            <p:grpSpPr bwMode="gray">
              <a:xfrm>
                <a:off x="1851878" y="4588061"/>
                <a:ext cx="1183835" cy="459040"/>
                <a:chOff x="7277099" y="6556148"/>
                <a:chExt cx="1349869" cy="895726"/>
              </a:xfrm>
            </p:grpSpPr>
            <p:sp>
              <p:nvSpPr>
                <p:cNvPr id="296" name="Freeform 295"/>
                <p:cNvSpPr>
                  <a:spLocks/>
                </p:cNvSpPr>
                <p:nvPr/>
              </p:nvSpPr>
              <p:spPr bwMode="gray">
                <a:xfrm>
                  <a:off x="7277099" y="6556148"/>
                  <a:ext cx="1349869" cy="895726"/>
                </a:xfrm>
                <a:custGeom>
                  <a:avLst/>
                  <a:gdLst>
                    <a:gd name="T0" fmla="*/ 7598 w 15195"/>
                    <a:gd name="T1" fmla="*/ 0 h 10083"/>
                    <a:gd name="T2" fmla="*/ 0 w 15195"/>
                    <a:gd name="T3" fmla="*/ 4386 h 10083"/>
                    <a:gd name="T4" fmla="*/ 0 w 15195"/>
                    <a:gd name="T5" fmla="*/ 5698 h 10083"/>
                    <a:gd name="T6" fmla="*/ 7598 w 15195"/>
                    <a:gd name="T7" fmla="*/ 10083 h 10083"/>
                    <a:gd name="T8" fmla="*/ 15195 w 15195"/>
                    <a:gd name="T9" fmla="*/ 5698 h 10083"/>
                    <a:gd name="T10" fmla="*/ 15195 w 15195"/>
                    <a:gd name="T11" fmla="*/ 4386 h 10083"/>
                    <a:gd name="T12" fmla="*/ 7598 w 15195"/>
                    <a:gd name="T13" fmla="*/ 0 h 100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195" h="10083">
                      <a:moveTo>
                        <a:pt x="7598" y="0"/>
                      </a:moveTo>
                      <a:cubicBezTo>
                        <a:pt x="3402" y="0"/>
                        <a:pt x="0" y="1964"/>
                        <a:pt x="0" y="4386"/>
                      </a:cubicBezTo>
                      <a:cubicBezTo>
                        <a:pt x="0" y="5698"/>
                        <a:pt x="0" y="5698"/>
                        <a:pt x="0" y="5698"/>
                      </a:cubicBezTo>
                      <a:cubicBezTo>
                        <a:pt x="0" y="8120"/>
                        <a:pt x="3402" y="10083"/>
                        <a:pt x="7598" y="10083"/>
                      </a:cubicBezTo>
                      <a:cubicBezTo>
                        <a:pt x="11794" y="10083"/>
                        <a:pt x="15195" y="8120"/>
                        <a:pt x="15195" y="5698"/>
                      </a:cubicBezTo>
                      <a:cubicBezTo>
                        <a:pt x="15195" y="4386"/>
                        <a:pt x="15195" y="4386"/>
                        <a:pt x="15195" y="4386"/>
                      </a:cubicBezTo>
                      <a:cubicBezTo>
                        <a:pt x="15195" y="1964"/>
                        <a:pt x="11794" y="0"/>
                        <a:pt x="7598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5000">
                      <a:schemeClr val="bg1">
                        <a:lumMod val="65000"/>
                      </a:schemeClr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85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ln w="47625">
                  <a:noFill/>
                  <a:round/>
                  <a:headEnd/>
                  <a:tailEnd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40000"/>
                    </a:spcAft>
                  </a:pPr>
                  <a:endParaRPr lang="en-US" sz="2400" cap="all" dirty="0">
                    <a:solidFill>
                      <a:srgbClr val="FFFFFF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297" name="Oval 296"/>
                <p:cNvSpPr>
                  <a:spLocks noChangeArrowheads="1"/>
                </p:cNvSpPr>
                <p:nvPr/>
              </p:nvSpPr>
              <p:spPr bwMode="gray">
                <a:xfrm>
                  <a:off x="7277099" y="6556148"/>
                  <a:ext cx="1349869" cy="779182"/>
                </a:xfrm>
                <a:prstGeom prst="ellipse">
                  <a:avLst/>
                </a:prstGeom>
                <a:gradFill flip="none" rotWithShape="1">
                  <a:gsLst>
                    <a:gs pos="30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n w="47625">
                  <a:noFill/>
                  <a:round/>
                  <a:headEnd/>
                  <a:tailEnd/>
                </a:ln>
                <a:effectLst>
                  <a:innerShdw blurRad="152400">
                    <a:schemeClr val="bg1"/>
                  </a:innerShdw>
                </a:effectLst>
              </p:spPr>
              <p:txBody>
                <a:bodyPr wrap="none"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40000"/>
                    </a:spcAft>
                  </a:pPr>
                  <a:endParaRPr lang="en-US" sz="2400" cap="all" dirty="0">
                    <a:solidFill>
                      <a:srgbClr val="FFFFFF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298" name="Freeform 297"/>
                <p:cNvSpPr>
                  <a:spLocks/>
                </p:cNvSpPr>
                <p:nvPr/>
              </p:nvSpPr>
              <p:spPr bwMode="gray">
                <a:xfrm>
                  <a:off x="7277099" y="6556148"/>
                  <a:ext cx="1349869" cy="895726"/>
                </a:xfrm>
                <a:custGeom>
                  <a:avLst/>
                  <a:gdLst>
                    <a:gd name="T0" fmla="*/ 7598 w 15195"/>
                    <a:gd name="T1" fmla="*/ 0 h 10083"/>
                    <a:gd name="T2" fmla="*/ 0 w 15195"/>
                    <a:gd name="T3" fmla="*/ 4386 h 10083"/>
                    <a:gd name="T4" fmla="*/ 0 w 15195"/>
                    <a:gd name="T5" fmla="*/ 5698 h 10083"/>
                    <a:gd name="T6" fmla="*/ 7598 w 15195"/>
                    <a:gd name="T7" fmla="*/ 10083 h 10083"/>
                    <a:gd name="T8" fmla="*/ 15195 w 15195"/>
                    <a:gd name="T9" fmla="*/ 5698 h 10083"/>
                    <a:gd name="T10" fmla="*/ 15195 w 15195"/>
                    <a:gd name="T11" fmla="*/ 4386 h 10083"/>
                    <a:gd name="T12" fmla="*/ 7598 w 15195"/>
                    <a:gd name="T13" fmla="*/ 0 h 100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195" h="10083">
                      <a:moveTo>
                        <a:pt x="7598" y="0"/>
                      </a:moveTo>
                      <a:cubicBezTo>
                        <a:pt x="3402" y="0"/>
                        <a:pt x="0" y="1964"/>
                        <a:pt x="0" y="4386"/>
                      </a:cubicBezTo>
                      <a:cubicBezTo>
                        <a:pt x="0" y="5698"/>
                        <a:pt x="0" y="5698"/>
                        <a:pt x="0" y="5698"/>
                      </a:cubicBezTo>
                      <a:cubicBezTo>
                        <a:pt x="0" y="8120"/>
                        <a:pt x="3402" y="10083"/>
                        <a:pt x="7598" y="10083"/>
                      </a:cubicBezTo>
                      <a:cubicBezTo>
                        <a:pt x="11794" y="10083"/>
                        <a:pt x="15195" y="8120"/>
                        <a:pt x="15195" y="5698"/>
                      </a:cubicBezTo>
                      <a:cubicBezTo>
                        <a:pt x="15195" y="4386"/>
                        <a:pt x="15195" y="4386"/>
                        <a:pt x="15195" y="4386"/>
                      </a:cubicBezTo>
                      <a:cubicBezTo>
                        <a:pt x="15195" y="1964"/>
                        <a:pt x="11794" y="0"/>
                        <a:pt x="7598" y="0"/>
                      </a:cubicBezTo>
                      <a:close/>
                    </a:path>
                  </a:pathLst>
                </a:custGeom>
                <a:noFill/>
                <a:ln w="9525">
                  <a:gradFill flip="none" rotWithShape="1">
                    <a:gsLst>
                      <a:gs pos="50000">
                        <a:schemeClr val="bg1">
                          <a:lumMod val="65000"/>
                        </a:schemeClr>
                      </a:gs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0" scaled="1"/>
                    <a:tileRect/>
                  </a:gradFill>
                  <a:round/>
                  <a:headEnd/>
                  <a:tailEnd/>
                </a:ln>
                <a:effectLst>
                  <a:innerShdw blurRad="152400">
                    <a:prstClr val="black"/>
                  </a:innerShdw>
                  <a:reflection blurRad="127000" stA="41000" endPos="23000" dir="5400000" sy="-100000" algn="bl" rotWithShape="0"/>
                </a:effectLst>
              </p:spPr>
              <p:txBody>
                <a:bodyPr wrap="none"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40000"/>
                    </a:spcAft>
                  </a:pPr>
                  <a:endParaRPr lang="en-US" sz="2400" cap="all" dirty="0">
                    <a:solidFill>
                      <a:srgbClr val="FFFFFF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</p:grpSp>
        </p:grpSp>
        <p:grpSp>
          <p:nvGrpSpPr>
            <p:cNvPr id="285" name="Group 284"/>
            <p:cNvGrpSpPr/>
            <p:nvPr/>
          </p:nvGrpSpPr>
          <p:grpSpPr>
            <a:xfrm>
              <a:off x="7010400" y="4907099"/>
              <a:ext cx="1050892" cy="392171"/>
              <a:chOff x="7010400" y="4907099"/>
              <a:chExt cx="1050892" cy="392171"/>
            </a:xfrm>
          </p:grpSpPr>
          <p:grpSp>
            <p:nvGrpSpPr>
              <p:cNvPr id="286" name="Group 285"/>
              <p:cNvGrpSpPr/>
              <p:nvPr/>
            </p:nvGrpSpPr>
            <p:grpSpPr>
              <a:xfrm>
                <a:off x="7010400" y="4907099"/>
                <a:ext cx="1050892" cy="392171"/>
                <a:chOff x="5943600" y="4495800"/>
                <a:chExt cx="1183837" cy="459040"/>
              </a:xfrm>
            </p:grpSpPr>
            <p:sp>
              <p:nvSpPr>
                <p:cNvPr id="288" name="Freeform 287"/>
                <p:cNvSpPr>
                  <a:spLocks/>
                </p:cNvSpPr>
                <p:nvPr/>
              </p:nvSpPr>
              <p:spPr bwMode="gray">
                <a:xfrm>
                  <a:off x="5943602" y="4495800"/>
                  <a:ext cx="1183835" cy="459040"/>
                </a:xfrm>
                <a:custGeom>
                  <a:avLst/>
                  <a:gdLst>
                    <a:gd name="T0" fmla="*/ 7598 w 15195"/>
                    <a:gd name="T1" fmla="*/ 0 h 10083"/>
                    <a:gd name="T2" fmla="*/ 0 w 15195"/>
                    <a:gd name="T3" fmla="*/ 4386 h 10083"/>
                    <a:gd name="T4" fmla="*/ 0 w 15195"/>
                    <a:gd name="T5" fmla="*/ 5698 h 10083"/>
                    <a:gd name="T6" fmla="*/ 7598 w 15195"/>
                    <a:gd name="T7" fmla="*/ 10083 h 10083"/>
                    <a:gd name="T8" fmla="*/ 15195 w 15195"/>
                    <a:gd name="T9" fmla="*/ 5698 h 10083"/>
                    <a:gd name="T10" fmla="*/ 15195 w 15195"/>
                    <a:gd name="T11" fmla="*/ 4386 h 10083"/>
                    <a:gd name="T12" fmla="*/ 7598 w 15195"/>
                    <a:gd name="T13" fmla="*/ 0 h 100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195" h="10083">
                      <a:moveTo>
                        <a:pt x="7598" y="0"/>
                      </a:moveTo>
                      <a:cubicBezTo>
                        <a:pt x="3402" y="0"/>
                        <a:pt x="0" y="1964"/>
                        <a:pt x="0" y="4386"/>
                      </a:cubicBezTo>
                      <a:cubicBezTo>
                        <a:pt x="0" y="5698"/>
                        <a:pt x="0" y="5698"/>
                        <a:pt x="0" y="5698"/>
                      </a:cubicBezTo>
                      <a:cubicBezTo>
                        <a:pt x="0" y="8120"/>
                        <a:pt x="3402" y="10083"/>
                        <a:pt x="7598" y="10083"/>
                      </a:cubicBezTo>
                      <a:cubicBezTo>
                        <a:pt x="11794" y="10083"/>
                        <a:pt x="15195" y="8120"/>
                        <a:pt x="15195" y="5698"/>
                      </a:cubicBezTo>
                      <a:cubicBezTo>
                        <a:pt x="15195" y="4386"/>
                        <a:pt x="15195" y="4386"/>
                        <a:pt x="15195" y="4386"/>
                      </a:cubicBezTo>
                      <a:cubicBezTo>
                        <a:pt x="15195" y="1964"/>
                        <a:pt x="11794" y="0"/>
                        <a:pt x="7598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5000">
                      <a:schemeClr val="bg1">
                        <a:lumMod val="65000"/>
                      </a:schemeClr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85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ln w="47625">
                  <a:noFill/>
                  <a:round/>
                  <a:headEnd/>
                  <a:tailEnd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40000"/>
                    </a:spcAft>
                  </a:pPr>
                  <a:endParaRPr lang="en-US" sz="2400" cap="all" dirty="0">
                    <a:solidFill>
                      <a:srgbClr val="FFFFFF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  <p:sp>
              <p:nvSpPr>
                <p:cNvPr id="289" name="Oval 288"/>
                <p:cNvSpPr>
                  <a:spLocks noChangeArrowheads="1"/>
                </p:cNvSpPr>
                <p:nvPr/>
              </p:nvSpPr>
              <p:spPr bwMode="gray">
                <a:xfrm>
                  <a:off x="5943600" y="4495800"/>
                  <a:ext cx="1183835" cy="399314"/>
                </a:xfrm>
                <a:prstGeom prst="ellipse">
                  <a:avLst/>
                </a:prstGeom>
                <a:gradFill flip="none" rotWithShape="1">
                  <a:gsLst>
                    <a:gs pos="30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  <a:tileRect/>
                </a:gradFill>
                <a:ln w="47625">
                  <a:noFill/>
                  <a:round/>
                  <a:headEnd/>
                  <a:tailEnd/>
                </a:ln>
                <a:effectLst>
                  <a:innerShdw blurRad="152400">
                    <a:schemeClr val="bg1"/>
                  </a:innerShdw>
                </a:effectLst>
              </p:spPr>
              <p:txBody>
                <a:bodyPr wrap="none" lIns="0" tIns="0" rIns="0" bIns="0"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40000"/>
                    </a:spcAft>
                  </a:pPr>
                  <a:endParaRPr lang="en-US" sz="2400" cap="all" dirty="0">
                    <a:solidFill>
                      <a:srgbClr val="FFFFFF"/>
                    </a:solidFill>
                    <a:latin typeface="Arial" charset="0"/>
                    <a:ea typeface="ＭＳ Ｐゴシック" pitchFamily="34" charset="-128"/>
                  </a:endParaRPr>
                </a:p>
              </p:txBody>
            </p:sp>
          </p:grpSp>
          <p:sp>
            <p:nvSpPr>
              <p:cNvPr id="287" name="Freeform 286"/>
              <p:cNvSpPr>
                <a:spLocks/>
              </p:cNvSpPr>
              <p:nvPr/>
            </p:nvSpPr>
            <p:spPr bwMode="gray">
              <a:xfrm>
                <a:off x="7010400" y="4907099"/>
                <a:ext cx="1050890" cy="392171"/>
              </a:xfrm>
              <a:custGeom>
                <a:avLst/>
                <a:gdLst>
                  <a:gd name="T0" fmla="*/ 7598 w 15195"/>
                  <a:gd name="T1" fmla="*/ 0 h 10083"/>
                  <a:gd name="T2" fmla="*/ 0 w 15195"/>
                  <a:gd name="T3" fmla="*/ 4386 h 10083"/>
                  <a:gd name="T4" fmla="*/ 0 w 15195"/>
                  <a:gd name="T5" fmla="*/ 5698 h 10083"/>
                  <a:gd name="T6" fmla="*/ 7598 w 15195"/>
                  <a:gd name="T7" fmla="*/ 10083 h 10083"/>
                  <a:gd name="T8" fmla="*/ 15195 w 15195"/>
                  <a:gd name="T9" fmla="*/ 5698 h 10083"/>
                  <a:gd name="T10" fmla="*/ 15195 w 15195"/>
                  <a:gd name="T11" fmla="*/ 4386 h 10083"/>
                  <a:gd name="T12" fmla="*/ 7598 w 15195"/>
                  <a:gd name="T13" fmla="*/ 0 h 100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195" h="10083">
                    <a:moveTo>
                      <a:pt x="7598" y="0"/>
                    </a:moveTo>
                    <a:cubicBezTo>
                      <a:pt x="3402" y="0"/>
                      <a:pt x="0" y="1964"/>
                      <a:pt x="0" y="4386"/>
                    </a:cubicBezTo>
                    <a:cubicBezTo>
                      <a:pt x="0" y="5698"/>
                      <a:pt x="0" y="5698"/>
                      <a:pt x="0" y="5698"/>
                    </a:cubicBezTo>
                    <a:cubicBezTo>
                      <a:pt x="0" y="8120"/>
                      <a:pt x="3402" y="10083"/>
                      <a:pt x="7598" y="10083"/>
                    </a:cubicBezTo>
                    <a:cubicBezTo>
                      <a:pt x="11794" y="10083"/>
                      <a:pt x="15195" y="8120"/>
                      <a:pt x="15195" y="5698"/>
                    </a:cubicBezTo>
                    <a:cubicBezTo>
                      <a:pt x="15195" y="4386"/>
                      <a:pt x="15195" y="4386"/>
                      <a:pt x="15195" y="4386"/>
                    </a:cubicBezTo>
                    <a:cubicBezTo>
                      <a:pt x="15195" y="1964"/>
                      <a:pt x="11794" y="0"/>
                      <a:pt x="7598" y="0"/>
                    </a:cubicBezTo>
                    <a:close/>
                  </a:path>
                </a:pathLst>
              </a:custGeom>
              <a:noFill/>
              <a:ln w="9525">
                <a:gradFill flip="none" rotWithShape="1">
                  <a:gsLst>
                    <a:gs pos="50000">
                      <a:schemeClr val="bg1">
                        <a:lumMod val="65000"/>
                      </a:schemeClr>
                    </a:gs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0" scaled="1"/>
                  <a:tileRect/>
                </a:gradFill>
                <a:round/>
                <a:headEnd/>
                <a:tailEnd/>
              </a:ln>
              <a:effectLst>
                <a:innerShdw blurRad="152400">
                  <a:prstClr val="black"/>
                </a:innerShdw>
                <a:reflection blurRad="127000" stA="41000" endPos="23000" dir="5400000" sy="-100000" algn="bl" rotWithShape="0"/>
              </a:effectLst>
            </p:spPr>
            <p:txBody>
              <a:bodyPr wrap="none" lIns="0" tIns="0" rIns="0" bIns="0"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40000"/>
                  </a:spcAft>
                </a:pPr>
                <a:endParaRPr lang="en-US" sz="2400" cap="all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</a:endParaRPr>
              </a:p>
            </p:txBody>
          </p:sp>
        </p:grpSp>
      </p:grpSp>
      <p:sp>
        <p:nvSpPr>
          <p:cNvPr id="314" name="TextBox 313"/>
          <p:cNvSpPr txBox="1"/>
          <p:nvPr/>
        </p:nvSpPr>
        <p:spPr>
          <a:xfrm>
            <a:off x="8806131" y="3363439"/>
            <a:ext cx="2008631" cy="261608"/>
          </a:xfrm>
          <a:prstGeom prst="rect">
            <a:avLst/>
          </a:prstGeom>
          <a:noFill/>
        </p:spPr>
        <p:txBody>
          <a:bodyPr wrap="square" lIns="91424" tIns="45713" rIns="91424" bIns="45713" rtlCol="0">
            <a:spAutoFit/>
          </a:bodyPr>
          <a:lstStyle/>
          <a:p>
            <a:pPr algn="ctr"/>
            <a:r>
              <a:rPr lang="en-US" sz="1100" b="1" dirty="0">
                <a:solidFill>
                  <a:srgbClr val="44546A"/>
                </a:solidFill>
              </a:rPr>
              <a:t>Virtual SAN Datastore</a:t>
            </a:r>
          </a:p>
        </p:txBody>
      </p:sp>
      <p:grpSp>
        <p:nvGrpSpPr>
          <p:cNvPr id="319" name="Group 318"/>
          <p:cNvGrpSpPr/>
          <p:nvPr/>
        </p:nvGrpSpPr>
        <p:grpSpPr>
          <a:xfrm>
            <a:off x="6727782" y="4437841"/>
            <a:ext cx="812588" cy="762000"/>
            <a:chOff x="4114800" y="4876800"/>
            <a:chExt cx="1071211" cy="1219200"/>
          </a:xfrm>
        </p:grpSpPr>
        <p:pic>
          <p:nvPicPr>
            <p:cNvPr id="321" name="Picture 320" descr="ICON_DiscDrive_Q30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14800" y="4876800"/>
              <a:ext cx="690211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2" name="Picture 382" descr="ICON_DiscDrive_Q30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495800" y="4876800"/>
              <a:ext cx="690211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3" name="Picture 382" descr="ICON_DiscDrive_Q30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14800" y="5257800"/>
              <a:ext cx="690211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4" name="Picture 382" descr="ICON_DiscDrive_Q30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495800" y="5257800"/>
              <a:ext cx="690211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5" name="Picture 382" descr="ICON_DiscDrive_Q30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14800" y="5638800"/>
              <a:ext cx="690211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6" name="Picture 382" descr="ICON_DiscDrive_Q30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495800" y="5638800"/>
              <a:ext cx="690211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81" name="Group 380"/>
          <p:cNvGrpSpPr/>
          <p:nvPr/>
        </p:nvGrpSpPr>
        <p:grpSpPr>
          <a:xfrm>
            <a:off x="7718856" y="3980808"/>
            <a:ext cx="1164050" cy="1219039"/>
            <a:chOff x="3219449" y="4495962"/>
            <a:chExt cx="873265" cy="1219038"/>
          </a:xfrm>
        </p:grpSpPr>
        <p:pic>
          <p:nvPicPr>
            <p:cNvPr id="254" name="Picture 253" descr="SSD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0537" y="4686150"/>
              <a:ext cx="252097" cy="281496"/>
            </a:xfrm>
            <a:prstGeom prst="rect">
              <a:avLst/>
            </a:prstGeom>
          </p:spPr>
        </p:pic>
        <p:sp>
          <p:nvSpPr>
            <p:cNvPr id="261" name="TextBox 260"/>
            <p:cNvSpPr txBox="1"/>
            <p:nvPr/>
          </p:nvSpPr>
          <p:spPr>
            <a:xfrm>
              <a:off x="3219449" y="4495962"/>
              <a:ext cx="87326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717074"/>
                  </a:solidFill>
                </a:rPr>
                <a:t>disk group</a:t>
              </a:r>
            </a:p>
          </p:txBody>
        </p:sp>
        <p:pic>
          <p:nvPicPr>
            <p:cNvPr id="330" name="Picture 329" descr="ICON_DiscDrive_Q30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352799" y="4953000"/>
              <a:ext cx="392782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1" name="Picture 382" descr="ICON_DiscDrive_Q30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569617" y="4953000"/>
              <a:ext cx="392782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2" name="Picture 382" descr="ICON_DiscDrive_Q30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352799" y="5191125"/>
              <a:ext cx="392782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3" name="Picture 382" descr="ICON_DiscDrive_Q30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569617" y="5191125"/>
              <a:ext cx="392782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4" name="Picture 382" descr="ICON_DiscDrive_Q30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352799" y="5429250"/>
              <a:ext cx="392782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5" name="Picture 382" descr="ICON_DiscDrive_Q30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569617" y="5429250"/>
              <a:ext cx="392782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39" name="Picture 338" descr="ICON_DiscDrive_Q30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12343" y="4437847"/>
            <a:ext cx="523573" cy="28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0" name="Picture 382" descr="ICON_DiscDrive_Q30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01358" y="4437847"/>
            <a:ext cx="523573" cy="28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1" name="Picture 382" descr="ICON_DiscDrive_Q30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12343" y="4675972"/>
            <a:ext cx="523573" cy="28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2" name="Picture 382" descr="ICON_DiscDrive_Q30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01358" y="4675972"/>
            <a:ext cx="523573" cy="28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3" name="Picture 382" descr="ICON_DiscDrive_Q30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12343" y="4914096"/>
            <a:ext cx="523573" cy="28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4" name="Picture 382" descr="ICON_DiscDrive_Q30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01358" y="4914096"/>
            <a:ext cx="523573" cy="28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46" name="Group 345"/>
          <p:cNvGrpSpPr/>
          <p:nvPr/>
        </p:nvGrpSpPr>
        <p:grpSpPr>
          <a:xfrm>
            <a:off x="10029651" y="4437841"/>
            <a:ext cx="812588" cy="762000"/>
            <a:chOff x="4114800" y="4876800"/>
            <a:chExt cx="1071211" cy="1219200"/>
          </a:xfrm>
        </p:grpSpPr>
        <p:pic>
          <p:nvPicPr>
            <p:cNvPr id="348" name="Picture 347" descr="ICON_DiscDrive_Q30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14800" y="4876800"/>
              <a:ext cx="690211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9" name="Picture 382" descr="ICON_DiscDrive_Q30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495800" y="4876800"/>
              <a:ext cx="690211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0" name="Picture 382" descr="ICON_DiscDrive_Q30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14800" y="5257800"/>
              <a:ext cx="690211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1" name="Picture 382" descr="ICON_DiscDrive_Q30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495800" y="5257800"/>
              <a:ext cx="690211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2" name="Picture 382" descr="ICON_DiscDrive_Q30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14800" y="5638800"/>
              <a:ext cx="690211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3" name="Picture 382" descr="ICON_DiscDrive_Q30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495800" y="5638800"/>
              <a:ext cx="690211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82" name="Group 381"/>
          <p:cNvGrpSpPr/>
          <p:nvPr/>
        </p:nvGrpSpPr>
        <p:grpSpPr>
          <a:xfrm>
            <a:off x="10842247" y="3980805"/>
            <a:ext cx="1256973" cy="1775837"/>
            <a:chOff x="5534025" y="4495962"/>
            <a:chExt cx="942975" cy="1775837"/>
          </a:xfrm>
        </p:grpSpPr>
        <p:pic>
          <p:nvPicPr>
            <p:cNvPr id="265" name="Picture 264" descr="SSD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0698" y="4674068"/>
              <a:ext cx="252097" cy="281496"/>
            </a:xfrm>
            <a:prstGeom prst="rect">
              <a:avLst/>
            </a:prstGeom>
          </p:spPr>
        </p:pic>
        <p:sp>
          <p:nvSpPr>
            <p:cNvPr id="266" name="TextBox 265"/>
            <p:cNvSpPr txBox="1"/>
            <p:nvPr/>
          </p:nvSpPr>
          <p:spPr>
            <a:xfrm>
              <a:off x="5680039" y="4495962"/>
              <a:ext cx="71123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717074"/>
                  </a:solidFill>
                </a:rPr>
                <a:t>disk group</a:t>
              </a:r>
            </a:p>
          </p:txBody>
        </p:sp>
        <p:cxnSp>
          <p:nvCxnSpPr>
            <p:cNvPr id="272" name="Straight Connector 271"/>
            <p:cNvCxnSpPr/>
            <p:nvPr/>
          </p:nvCxnSpPr>
          <p:spPr bwMode="auto">
            <a:xfrm flipV="1">
              <a:off x="6067425" y="5867400"/>
              <a:ext cx="0" cy="159396"/>
            </a:xfrm>
            <a:prstGeom prst="line">
              <a:avLst/>
            </a:prstGeom>
            <a:solidFill>
              <a:srgbClr val="0095D3"/>
            </a:solidFill>
            <a:ln w="76200" cap="flat" cmpd="sng" algn="ctr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77" name="Picture 8" descr="ICON_Server_flat_Q408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680039" y="5727379"/>
              <a:ext cx="696792" cy="1967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1" name="TextBox 280"/>
            <p:cNvSpPr txBox="1"/>
            <p:nvPr/>
          </p:nvSpPr>
          <p:spPr>
            <a:xfrm>
              <a:off x="5534025" y="6071744"/>
              <a:ext cx="94297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>
                  <a:solidFill>
                    <a:srgbClr val="44546A"/>
                  </a:solidFill>
                </a:rPr>
                <a:t>Virtual SAN network</a:t>
              </a:r>
            </a:p>
          </p:txBody>
        </p:sp>
        <p:grpSp>
          <p:nvGrpSpPr>
            <p:cNvPr id="355" name="Group 354"/>
            <p:cNvGrpSpPr/>
            <p:nvPr/>
          </p:nvGrpSpPr>
          <p:grpSpPr>
            <a:xfrm>
              <a:off x="5714999" y="4953000"/>
              <a:ext cx="609600" cy="762000"/>
              <a:chOff x="4114800" y="4876800"/>
              <a:chExt cx="1071211" cy="1219200"/>
            </a:xfrm>
          </p:grpSpPr>
          <p:pic>
            <p:nvPicPr>
              <p:cNvPr id="357" name="Picture 356" descr="ICON_DiscDrive_Q308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114800" y="4876800"/>
                <a:ext cx="690211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8" name="Picture 382" descr="ICON_DiscDrive_Q308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495800" y="4876800"/>
                <a:ext cx="690211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9" name="Picture 382" descr="ICON_DiscDrive_Q308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114800" y="5257800"/>
                <a:ext cx="690211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60" name="Picture 382" descr="ICON_DiscDrive_Q308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495800" y="5257800"/>
                <a:ext cx="690211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61" name="Picture 382" descr="ICON_DiscDrive_Q308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114800" y="5638800"/>
                <a:ext cx="690211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62" name="Picture 382" descr="ICON_DiscDrive_Q308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4495800" y="5638800"/>
                <a:ext cx="690211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4" name="Group 3"/>
          <p:cNvGrpSpPr/>
          <p:nvPr/>
        </p:nvGrpSpPr>
        <p:grpSpPr>
          <a:xfrm>
            <a:off x="7591888" y="4437841"/>
            <a:ext cx="304721" cy="762000"/>
            <a:chOff x="914402" y="3581400"/>
            <a:chExt cx="304800" cy="762000"/>
          </a:xfrm>
        </p:grpSpPr>
        <p:sp>
          <p:nvSpPr>
            <p:cNvPr id="380" name="Notched Right Arrow 379"/>
            <p:cNvSpPr/>
            <p:nvPr/>
          </p:nvSpPr>
          <p:spPr>
            <a:xfrm rot="16200000">
              <a:off x="685802" y="3810000"/>
              <a:ext cx="762000" cy="304800"/>
            </a:xfrm>
            <a:prstGeom prst="notchedRightArrow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 rot="16200000">
              <a:off x="698502" y="3924300"/>
              <a:ext cx="685800" cy="1524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prstClr val="white"/>
                  </a:solidFill>
                </a:rPr>
                <a:t>scale up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 rot="5400000">
            <a:off x="11438955" y="4349074"/>
            <a:ext cx="228600" cy="1015735"/>
            <a:chOff x="914402" y="3581400"/>
            <a:chExt cx="304800" cy="762000"/>
          </a:xfrm>
        </p:grpSpPr>
        <p:sp>
          <p:nvSpPr>
            <p:cNvPr id="117" name="Notched Right Arrow 116"/>
            <p:cNvSpPr/>
            <p:nvPr/>
          </p:nvSpPr>
          <p:spPr>
            <a:xfrm rot="16200000">
              <a:off x="685802" y="3810000"/>
              <a:ext cx="762000" cy="304800"/>
            </a:xfrm>
            <a:prstGeom prst="notchedRightArrow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 rot="16200000">
              <a:off x="698502" y="3924300"/>
              <a:ext cx="685800" cy="1524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>
                  <a:solidFill>
                    <a:prstClr val="white"/>
                  </a:solidFill>
                </a:rPr>
                <a:t>scale out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111" name="Right Triangle 110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2" name="Right Triangle 111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3" name="Right Triangle 112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4" name="Right Triangle 113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5" name="Right Triangle 114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20" name="Right Triangle 119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1" name="Right Triangle 120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2" name="Right Triangle 121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3" name="Right Triangle 122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4" name="Right Triangle 123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03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 build="p"/>
      <p:bldP spid="228" grpId="1" build="p"/>
      <p:bldP spid="228" grpId="2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26</a:t>
            </a:fld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09440" y="1460132"/>
            <a:ext cx="8157501" cy="5155620"/>
            <a:chOff x="1609440" y="1243222"/>
            <a:chExt cx="8679261" cy="5386178"/>
          </a:xfrm>
        </p:grpSpPr>
        <p:grpSp>
          <p:nvGrpSpPr>
            <p:cNvPr id="13" name="Group 12"/>
            <p:cNvGrpSpPr/>
            <p:nvPr/>
          </p:nvGrpSpPr>
          <p:grpSpPr>
            <a:xfrm>
              <a:off x="4565882" y="3301629"/>
              <a:ext cx="2138342" cy="1828800"/>
              <a:chOff x="4648200" y="3124200"/>
              <a:chExt cx="2138342" cy="1828800"/>
            </a:xfrm>
          </p:grpSpPr>
          <p:pic>
            <p:nvPicPr>
              <p:cNvPr id="6" name="Picture 5" descr="VMW_ICON_Datacenter_2D_(F)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8200" y="3124200"/>
                <a:ext cx="724241" cy="1524000"/>
              </a:xfrm>
              <a:prstGeom prst="rect">
                <a:avLst/>
              </a:prstGeom>
            </p:spPr>
          </p:pic>
          <p:pic>
            <p:nvPicPr>
              <p:cNvPr id="7" name="Picture 6" descr="VMW_ICON_Datacenter_2D_(F)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0600" y="3276600"/>
                <a:ext cx="724241" cy="1524000"/>
              </a:xfrm>
              <a:prstGeom prst="rect">
                <a:avLst/>
              </a:prstGeom>
            </p:spPr>
          </p:pic>
          <p:pic>
            <p:nvPicPr>
              <p:cNvPr id="8" name="Picture 7" descr="VMW_ICON_Datacenter_2D_(F)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3000" y="3429000"/>
                <a:ext cx="724241" cy="1524000"/>
              </a:xfrm>
              <a:prstGeom prst="rect">
                <a:avLst/>
              </a:prstGeom>
            </p:spPr>
          </p:pic>
          <p:pic>
            <p:nvPicPr>
              <p:cNvPr id="9" name="Picture 8" descr="VMW_ICON_Datacenter_2D_(F)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7501" y="3124200"/>
                <a:ext cx="724241" cy="1524000"/>
              </a:xfrm>
              <a:prstGeom prst="rect">
                <a:avLst/>
              </a:prstGeom>
            </p:spPr>
          </p:pic>
          <p:pic>
            <p:nvPicPr>
              <p:cNvPr id="10" name="Picture 9" descr="VMW_ICON_Datacenter_2D_(F)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9901" y="3276600"/>
                <a:ext cx="724241" cy="1524000"/>
              </a:xfrm>
              <a:prstGeom prst="rect">
                <a:avLst/>
              </a:prstGeom>
            </p:spPr>
          </p:pic>
          <p:pic>
            <p:nvPicPr>
              <p:cNvPr id="11" name="Picture 10" descr="VMW_ICON_Datacenter_2D_(F)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2301" y="3429000"/>
                <a:ext cx="724241" cy="1524000"/>
              </a:xfrm>
              <a:prstGeom prst="rect">
                <a:avLst/>
              </a:prstGeom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6919483" y="1984508"/>
              <a:ext cx="1231124" cy="4384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Submit </a:t>
              </a:r>
            </a:p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storage </a:t>
              </a:r>
            </a:p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request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00774" y="1243222"/>
              <a:ext cx="5874454" cy="457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Multiple Storage Provisioning Steps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60571" y="2670336"/>
              <a:ext cx="1231124" cy="4384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Receive </a:t>
              </a:r>
            </a:p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storage </a:t>
              </a:r>
            </a:p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request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680603" y="5019332"/>
              <a:ext cx="1043520" cy="4224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Keep request in queue 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31708" y="3934798"/>
              <a:ext cx="1043520" cy="4224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Get  approvals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832348" y="5759745"/>
              <a:ext cx="1043520" cy="4224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Build disk </a:t>
              </a:r>
            </a:p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pools</a:t>
              </a:r>
            </a:p>
          </p:txBody>
        </p:sp>
        <p:grpSp>
          <p:nvGrpSpPr>
            <p:cNvPr id="73742" name="Group 73741"/>
            <p:cNvGrpSpPr/>
            <p:nvPr/>
          </p:nvGrpSpPr>
          <p:grpSpPr>
            <a:xfrm>
              <a:off x="3137865" y="1898392"/>
              <a:ext cx="5112161" cy="4473141"/>
              <a:chOff x="3137865" y="1898388"/>
              <a:chExt cx="5112161" cy="4473141"/>
            </a:xfrm>
          </p:grpSpPr>
          <p:sp>
            <p:nvSpPr>
              <p:cNvPr id="33" name="Circular Arrow 32"/>
              <p:cNvSpPr/>
              <p:nvPr/>
            </p:nvSpPr>
            <p:spPr>
              <a:xfrm rot="16200000">
                <a:off x="3457375" y="1578878"/>
                <a:ext cx="4473141" cy="5112161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333965"/>
                  <a:gd name="adj5" fmla="val 14769"/>
                </a:avLst>
              </a:prstGeom>
              <a:gradFill flip="none" rotWithShape="1">
                <a:gsLst>
                  <a:gs pos="73000">
                    <a:srgbClr val="D4E5FA"/>
                  </a:gs>
                  <a:gs pos="22000">
                    <a:srgbClr val="4A9AD5"/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717074"/>
                  </a:solidFill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4691218" y="5441733"/>
                <a:ext cx="381000" cy="381000"/>
              </a:xfrm>
              <a:prstGeom prst="ellipse">
                <a:avLst/>
              </a:prstGeom>
              <a:ln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slope"/>
              </a:sp3d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prstClr val="white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7</a:t>
                </a: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040038" y="5031703"/>
                <a:ext cx="381000" cy="381000"/>
              </a:xfrm>
              <a:prstGeom prst="ellipse">
                <a:avLst/>
              </a:prstGeom>
              <a:ln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slope"/>
              </a:sp3d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prstClr val="white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8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692551" y="4412857"/>
                <a:ext cx="381000" cy="381000"/>
              </a:xfrm>
              <a:prstGeom prst="ellipse">
                <a:avLst/>
              </a:prstGeom>
              <a:ln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slope"/>
              </a:sp3d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prstClr val="white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9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594398" y="3774316"/>
                <a:ext cx="381000" cy="381000"/>
              </a:xfrm>
              <a:prstGeom prst="ellipse">
                <a:avLst/>
              </a:prstGeom>
              <a:ln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slope"/>
              </a:sp3d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prstClr val="white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10</a:t>
                </a: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3860833" y="3055722"/>
                <a:ext cx="381000" cy="381000"/>
              </a:xfrm>
              <a:prstGeom prst="ellipse">
                <a:avLst/>
              </a:prstGeom>
              <a:ln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slope"/>
              </a:sp3d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prstClr val="white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11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640390" y="2461225"/>
                <a:ext cx="381000" cy="381000"/>
              </a:xfrm>
              <a:prstGeom prst="ellipse">
                <a:avLst/>
              </a:prstGeom>
              <a:ln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slope"/>
              </a:sp3d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b="1" dirty="0">
                    <a:solidFill>
                      <a:prstClr val="white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12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6386258" y="2467675"/>
                <a:ext cx="381000" cy="381000"/>
              </a:xfrm>
              <a:prstGeom prst="ellipse">
                <a:avLst/>
              </a:prstGeom>
              <a:ln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slope"/>
              </a:sp3d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prstClr val="white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1</a:t>
                </a: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079844" y="2963946"/>
                <a:ext cx="381000" cy="381000"/>
              </a:xfrm>
              <a:prstGeom prst="ellipse">
                <a:avLst/>
              </a:prstGeom>
              <a:ln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slope"/>
              </a:sp3d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prstClr val="white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506792" y="3850261"/>
                <a:ext cx="381000" cy="381000"/>
              </a:xfrm>
              <a:prstGeom prst="ellipse">
                <a:avLst/>
              </a:prstGeom>
              <a:ln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slope"/>
              </a:sp3d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prstClr val="white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3</a:t>
                </a: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7125792" y="4800602"/>
                <a:ext cx="381000" cy="381000"/>
              </a:xfrm>
              <a:prstGeom prst="ellipse">
                <a:avLst/>
              </a:prstGeom>
              <a:ln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slope"/>
              </a:sp3d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prstClr val="white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4</a:t>
                </a: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5626645" y="5555989"/>
                <a:ext cx="381000" cy="381000"/>
              </a:xfrm>
              <a:prstGeom prst="ellipse">
                <a:avLst/>
              </a:prstGeom>
              <a:ln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slope"/>
              </a:sp3d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prstClr val="white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6</a:t>
                </a: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6481742" y="5347511"/>
                <a:ext cx="381000" cy="381000"/>
              </a:xfrm>
              <a:prstGeom prst="ellipse">
                <a:avLst/>
              </a:prstGeom>
              <a:ln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slope"/>
              </a:sp3d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prstClr val="white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5</a:t>
                </a: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5574241" y="6066189"/>
              <a:ext cx="1043520" cy="4224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Assign RAID </a:t>
              </a:r>
            </a:p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levels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359958" y="5944190"/>
              <a:ext cx="1043520" cy="6852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 err="1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Identifiy</a:t>
              </a:r>
              <a:r>
                <a:rPr lang="en-US" sz="1200" b="1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LUNs /volumes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23203" y="5421034"/>
              <a:ext cx="1043520" cy="4224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 Does Zoning &amp; mapping 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18391" y="4665603"/>
              <a:ext cx="1043520" cy="4224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Format </a:t>
              </a:r>
            </a:p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LUNs / </a:t>
              </a:r>
            </a:p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volumes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766972" y="3884766"/>
              <a:ext cx="1043520" cy="4224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Assign </a:t>
              </a:r>
            </a:p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data </a:t>
              </a:r>
            </a:p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68340" y="2882400"/>
              <a:ext cx="1043520" cy="4224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Present storage to Virtual Admin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80137" y="1703379"/>
              <a:ext cx="1043520" cy="4224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rgbClr val="000000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Realize need for more storage</a:t>
              </a:r>
            </a:p>
          </p:txBody>
        </p:sp>
        <p:grpSp>
          <p:nvGrpSpPr>
            <p:cNvPr id="73736" name="Group 73735"/>
            <p:cNvGrpSpPr/>
            <p:nvPr/>
          </p:nvGrpSpPr>
          <p:grpSpPr>
            <a:xfrm>
              <a:off x="5734613" y="1669791"/>
              <a:ext cx="1073163" cy="1007695"/>
              <a:chOff x="5801114" y="1565786"/>
              <a:chExt cx="1237488" cy="1161995"/>
            </a:xfrm>
          </p:grpSpPr>
          <p:grpSp>
            <p:nvGrpSpPr>
              <p:cNvPr id="73734" name="Group 73733"/>
              <p:cNvGrpSpPr/>
              <p:nvPr/>
            </p:nvGrpSpPr>
            <p:grpSpPr>
              <a:xfrm>
                <a:off x="5801114" y="1565786"/>
                <a:ext cx="696128" cy="697589"/>
                <a:chOff x="9414886" y="2151086"/>
                <a:chExt cx="1825681" cy="1829514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9414887" y="2175761"/>
                  <a:ext cx="1825680" cy="1755159"/>
                </a:xfrm>
                <a:prstGeom prst="rect">
                  <a:avLst/>
                </a:prstGeom>
                <a:gradFill flip="none" rotWithShape="1">
                  <a:gsLst>
                    <a:gs pos="12000">
                      <a:srgbClr val="9CC155"/>
                    </a:gs>
                    <a:gs pos="60000">
                      <a:srgbClr val="E0EB5E"/>
                    </a:gs>
                    <a:gs pos="98000">
                      <a:srgbClr val="9CC155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solidFill>
                    <a:srgbClr val="9CC155"/>
                  </a:solidFill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  <a:softEdge rad="31750"/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73728" name="Picture 73727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1056"/>
                <a:stretch/>
              </p:blipFill>
              <p:spPr>
                <a:xfrm>
                  <a:off x="9414886" y="2151086"/>
                  <a:ext cx="1526930" cy="1829514"/>
                </a:xfrm>
                <a:prstGeom prst="rect">
                  <a:avLst/>
                </a:prstGeom>
                <a:effectLst>
                  <a:softEdge rad="50800"/>
                </a:effectLst>
              </p:spPr>
            </p:pic>
          </p:grpSp>
          <p:sp>
            <p:nvSpPr>
              <p:cNvPr id="56" name="TextBox 55"/>
              <p:cNvSpPr txBox="1"/>
              <p:nvPr/>
            </p:nvSpPr>
            <p:spPr>
              <a:xfrm>
                <a:off x="5807478" y="2289368"/>
                <a:ext cx="1231124" cy="4384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6990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Virtual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6990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Admin</a:t>
                </a:r>
              </a:p>
            </p:txBody>
          </p:sp>
        </p:grpSp>
        <p:grpSp>
          <p:nvGrpSpPr>
            <p:cNvPr id="73735" name="Group 73734"/>
            <p:cNvGrpSpPr/>
            <p:nvPr/>
          </p:nvGrpSpPr>
          <p:grpSpPr>
            <a:xfrm>
              <a:off x="3404608" y="1703382"/>
              <a:ext cx="725379" cy="1004539"/>
              <a:chOff x="3404606" y="1557772"/>
              <a:chExt cx="830522" cy="1150146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3404606" y="1557772"/>
                <a:ext cx="696128" cy="697589"/>
                <a:chOff x="9414886" y="2151086"/>
                <a:chExt cx="1825681" cy="1829514"/>
              </a:xfrm>
            </p:grpSpPr>
            <p:sp>
              <p:nvSpPr>
                <p:cNvPr id="54" name="Rectangle 53"/>
                <p:cNvSpPr/>
                <p:nvPr/>
              </p:nvSpPr>
              <p:spPr>
                <a:xfrm>
                  <a:off x="9414887" y="2175761"/>
                  <a:ext cx="1825680" cy="1755159"/>
                </a:xfrm>
                <a:prstGeom prst="rect">
                  <a:avLst/>
                </a:prstGeom>
                <a:gradFill flip="none" rotWithShape="1">
                  <a:gsLst>
                    <a:gs pos="12000">
                      <a:srgbClr val="9CC155"/>
                    </a:gs>
                    <a:gs pos="60000">
                      <a:srgbClr val="E0EB5E"/>
                    </a:gs>
                    <a:gs pos="98000">
                      <a:srgbClr val="9CC155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solidFill>
                    <a:srgbClr val="9CC155"/>
                  </a:solidFill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  <a:softEdge rad="31750"/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duotone>
                    <a:prstClr val="black"/>
                    <a:schemeClr val="accent4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41056"/>
                <a:stretch/>
              </p:blipFill>
              <p:spPr>
                <a:xfrm>
                  <a:off x="9414886" y="2151086"/>
                  <a:ext cx="1526930" cy="1829514"/>
                </a:xfrm>
                <a:prstGeom prst="rect">
                  <a:avLst/>
                </a:prstGeom>
                <a:effectLst>
                  <a:softEdge rad="50800"/>
                </a:effectLst>
              </p:spPr>
            </p:pic>
          </p:grpSp>
          <p:sp>
            <p:nvSpPr>
              <p:cNvPr id="57" name="TextBox 56"/>
              <p:cNvSpPr txBox="1"/>
              <p:nvPr/>
            </p:nvSpPr>
            <p:spPr>
              <a:xfrm>
                <a:off x="3416866" y="2269505"/>
                <a:ext cx="818262" cy="4384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95D3">
                        <a:lumMod val="75000"/>
                      </a:srgb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Virtual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95D3">
                        <a:lumMod val="75000"/>
                      </a:srgb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Admin</a:t>
                </a:r>
              </a:p>
            </p:txBody>
          </p:sp>
        </p:grpSp>
        <p:grpSp>
          <p:nvGrpSpPr>
            <p:cNvPr id="73738" name="Group 73737"/>
            <p:cNvGrpSpPr/>
            <p:nvPr/>
          </p:nvGrpSpPr>
          <p:grpSpPr>
            <a:xfrm>
              <a:off x="2180061" y="2677482"/>
              <a:ext cx="1489504" cy="1015838"/>
              <a:chOff x="2193318" y="2677482"/>
              <a:chExt cx="1489504" cy="1015838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2193318" y="2677482"/>
                <a:ext cx="597011" cy="521034"/>
                <a:chOff x="563346" y="1367522"/>
                <a:chExt cx="2011655" cy="1755648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563346" y="1367522"/>
                  <a:ext cx="2011655" cy="1755648"/>
                </a:xfrm>
                <a:prstGeom prst="rect">
                  <a:avLst/>
                </a:prstGeom>
                <a:gradFill flip="none" rotWithShape="1">
                  <a:gsLst>
                    <a:gs pos="12000">
                      <a:srgbClr val="F9D151"/>
                    </a:gs>
                    <a:gs pos="60000">
                      <a:srgbClr val="F5ED56"/>
                    </a:gs>
                    <a:gs pos="98000">
                      <a:srgbClr val="F9D15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solidFill>
                    <a:srgbClr val="9CC155"/>
                  </a:solidFill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  <a:softEdge rad="31750"/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52" name="Picture 51"/>
                <p:cNvPicPr>
                  <a:picLocks/>
                </p:cNvPicPr>
                <p:nvPr/>
              </p:nvPicPr>
              <p:blipFill rotWithShape="1">
                <a:blip r:embed="rId6" cstate="print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0" b="84314" l="5600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27" r="-5898" b="22031"/>
                <a:stretch/>
              </p:blipFill>
              <p:spPr>
                <a:xfrm flipH="1">
                  <a:off x="612277" y="1447800"/>
                  <a:ext cx="1630027" cy="1653628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</p:spPr>
            </p:pic>
          </p:grpSp>
          <p:sp>
            <p:nvSpPr>
              <p:cNvPr id="58" name="TextBox 57"/>
              <p:cNvSpPr txBox="1"/>
              <p:nvPr/>
            </p:nvSpPr>
            <p:spPr>
              <a:xfrm>
                <a:off x="2212343" y="3254907"/>
                <a:ext cx="1470479" cy="4384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95D3">
                        <a:lumMod val="75000"/>
                      </a:srgb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Storage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95D3">
                        <a:lumMod val="75000"/>
                      </a:srgb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Admin</a:t>
                </a:r>
              </a:p>
            </p:txBody>
          </p:sp>
        </p:grpSp>
        <p:grpSp>
          <p:nvGrpSpPr>
            <p:cNvPr id="73737" name="Group 73736"/>
            <p:cNvGrpSpPr/>
            <p:nvPr/>
          </p:nvGrpSpPr>
          <p:grpSpPr>
            <a:xfrm>
              <a:off x="8295413" y="2467675"/>
              <a:ext cx="1379255" cy="1038684"/>
              <a:chOff x="8311239" y="2437808"/>
              <a:chExt cx="1518561" cy="1143592"/>
            </a:xfrm>
          </p:grpSpPr>
          <p:grpSp>
            <p:nvGrpSpPr>
              <p:cNvPr id="73733" name="Group 73732"/>
              <p:cNvGrpSpPr/>
              <p:nvPr/>
            </p:nvGrpSpPr>
            <p:grpSpPr>
              <a:xfrm>
                <a:off x="8311239" y="2437808"/>
                <a:ext cx="759307" cy="662676"/>
                <a:chOff x="563346" y="1367522"/>
                <a:chExt cx="2011655" cy="1755648"/>
              </a:xfrm>
            </p:grpSpPr>
            <p:sp>
              <p:nvSpPr>
                <p:cNvPr id="73732" name="Rectangle 73731"/>
                <p:cNvSpPr/>
                <p:nvPr/>
              </p:nvSpPr>
              <p:spPr>
                <a:xfrm>
                  <a:off x="563346" y="1367522"/>
                  <a:ext cx="2011655" cy="1755648"/>
                </a:xfrm>
                <a:prstGeom prst="rect">
                  <a:avLst/>
                </a:prstGeom>
                <a:gradFill flip="none" rotWithShape="1">
                  <a:gsLst>
                    <a:gs pos="12000">
                      <a:srgbClr val="F9D151"/>
                    </a:gs>
                    <a:gs pos="60000">
                      <a:srgbClr val="F5ED56"/>
                    </a:gs>
                    <a:gs pos="98000">
                      <a:srgbClr val="F9D15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solidFill>
                    <a:srgbClr val="9CC155"/>
                  </a:solidFill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  <a:softEdge rad="31750"/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73729" name="Picture 73728"/>
                <p:cNvPicPr>
                  <a:picLocks/>
                </p:cNvPicPr>
                <p:nvPr/>
              </p:nvPicPr>
              <p:blipFill rotWithShape="1">
                <a:blip r:embed="rId6" cstate="print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0" b="84314" l="5600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327" r="-5898" b="22031"/>
                <a:stretch/>
              </p:blipFill>
              <p:spPr>
                <a:xfrm flipH="1">
                  <a:off x="612277" y="1447800"/>
                  <a:ext cx="1630027" cy="1653628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</p:spPr>
            </p:pic>
          </p:grpSp>
          <p:sp>
            <p:nvSpPr>
              <p:cNvPr id="59" name="TextBox 58"/>
              <p:cNvSpPr txBox="1"/>
              <p:nvPr/>
            </p:nvSpPr>
            <p:spPr>
              <a:xfrm>
                <a:off x="8359321" y="3142987"/>
                <a:ext cx="1470479" cy="4384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95D3">
                        <a:lumMod val="75000"/>
                      </a:srgb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Storage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1600" dirty="0">
                    <a:solidFill>
                      <a:srgbClr val="0095D3">
                        <a:lumMod val="75000"/>
                      </a:srgbClr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Admin</a:t>
                </a:r>
              </a:p>
            </p:txBody>
          </p:sp>
        </p:grpSp>
        <p:grpSp>
          <p:nvGrpSpPr>
            <p:cNvPr id="73740" name="Group 73739"/>
            <p:cNvGrpSpPr/>
            <p:nvPr/>
          </p:nvGrpSpPr>
          <p:grpSpPr>
            <a:xfrm>
              <a:off x="9042178" y="1473780"/>
              <a:ext cx="1246523" cy="1089038"/>
              <a:chOff x="9042176" y="1473780"/>
              <a:chExt cx="1246523" cy="1089038"/>
            </a:xfrm>
          </p:grpSpPr>
          <p:pic>
            <p:nvPicPr>
              <p:cNvPr id="73739" name="Picture 7373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2176" y="1473780"/>
                <a:ext cx="1089038" cy="1089038"/>
              </a:xfrm>
              <a:prstGeom prst="rect">
                <a:avLst/>
              </a:prstGeom>
            </p:spPr>
          </p:pic>
          <p:sp>
            <p:nvSpPr>
              <p:cNvPr id="66" name="TextBox 65"/>
              <p:cNvSpPr txBox="1"/>
              <p:nvPr/>
            </p:nvSpPr>
            <p:spPr>
              <a:xfrm>
                <a:off x="9245179" y="1936400"/>
                <a:ext cx="1043520" cy="4224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Day 1</a:t>
                </a:r>
              </a:p>
            </p:txBody>
          </p:sp>
        </p:grpSp>
        <p:grpSp>
          <p:nvGrpSpPr>
            <p:cNvPr id="73741" name="Group 73740"/>
            <p:cNvGrpSpPr/>
            <p:nvPr/>
          </p:nvGrpSpPr>
          <p:grpSpPr>
            <a:xfrm>
              <a:off x="1609440" y="1473780"/>
              <a:ext cx="1214620" cy="1089038"/>
              <a:chOff x="1609440" y="1473780"/>
              <a:chExt cx="1214620" cy="1089038"/>
            </a:xfrm>
          </p:grpSpPr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9440" y="1473780"/>
                <a:ext cx="1089038" cy="1089038"/>
              </a:xfrm>
              <a:prstGeom prst="rect">
                <a:avLst/>
              </a:prstGeom>
            </p:spPr>
          </p:pic>
          <p:sp>
            <p:nvSpPr>
              <p:cNvPr id="67" name="TextBox 66"/>
              <p:cNvSpPr txBox="1"/>
              <p:nvPr/>
            </p:nvSpPr>
            <p:spPr>
              <a:xfrm>
                <a:off x="1780540" y="1936400"/>
                <a:ext cx="1043520" cy="4224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Day 15</a:t>
                </a:r>
              </a:p>
            </p:txBody>
          </p:sp>
        </p:grpSp>
      </p:grpSp>
      <p:grpSp>
        <p:nvGrpSpPr>
          <p:cNvPr id="64" name="Group 63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68" name="Right Triangle 67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Right Triangle 68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Right Triangle 6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Right Triangle 70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Right Triangle 71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74" name="Right Triangle 73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Right Triangle 74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6" name="Right Triangle 75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Right Triangle 76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8" name="Right Triangle 77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30625" y="6337296"/>
            <a:ext cx="598241" cy="369332"/>
            <a:chOff x="130625" y="6337296"/>
            <a:chExt cx="598241" cy="369332"/>
          </a:xfrm>
        </p:grpSpPr>
        <p:sp>
          <p:nvSpPr>
            <p:cNvPr id="80" name="TextBox 79"/>
            <p:cNvSpPr txBox="1"/>
            <p:nvPr/>
          </p:nvSpPr>
          <p:spPr>
            <a:xfrm>
              <a:off x="130625" y="6337296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NNS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06054" y="6429375"/>
              <a:ext cx="440055" cy="190500"/>
            </a:xfrm>
            <a:prstGeom prst="rect">
              <a:avLst/>
            </a:prstGeom>
            <a:solidFill>
              <a:schemeClr val="accent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8303" y="542569"/>
            <a:ext cx="10972801" cy="8128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/>
            </a:r>
            <a:br>
              <a:rPr lang="en-US" sz="28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en-US" sz="28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Complexities  regarding operational processes with traditional storage..</a:t>
            </a:r>
          </a:p>
        </p:txBody>
      </p:sp>
    </p:spTree>
    <p:extLst>
      <p:ext uri="{BB962C8B-B14F-4D97-AF65-F5344CB8AC3E}">
        <p14:creationId xmlns:p14="http://schemas.microsoft.com/office/powerpoint/2010/main" val="334300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478389" y="2810185"/>
            <a:ext cx="9252398" cy="3180495"/>
            <a:chOff x="1476801" y="2772268"/>
            <a:chExt cx="7549709" cy="3305035"/>
          </a:xfrm>
        </p:grpSpPr>
        <p:sp>
          <p:nvSpPr>
            <p:cNvPr id="55" name="Rectangle 54"/>
            <p:cNvSpPr/>
            <p:nvPr/>
          </p:nvSpPr>
          <p:spPr>
            <a:xfrm>
              <a:off x="1476801" y="2807531"/>
              <a:ext cx="2428172" cy="326977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481497" y="2772268"/>
              <a:ext cx="2404520" cy="48848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00" tIns="45701" rIns="91400" bIns="45701" rtlCol="0" anchor="ctr"/>
            <a:lstStyle/>
            <a:p>
              <a:pPr algn="ctr" defTabSz="907053"/>
              <a:endParaRPr lang="en-US" sz="3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037251" y="2807531"/>
              <a:ext cx="2428172" cy="326977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041947" y="2772268"/>
              <a:ext cx="2404520" cy="48848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00" tIns="45701" rIns="91400" bIns="45701" rtlCol="0" anchor="ctr"/>
            <a:lstStyle/>
            <a:p>
              <a:pPr algn="ctr" defTabSz="907053"/>
              <a:endParaRPr lang="en-US" sz="32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598338" y="2807531"/>
              <a:ext cx="2428172" cy="3269772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603034" y="2772268"/>
              <a:ext cx="2404520" cy="488481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00" tIns="45701" rIns="91400" bIns="45701" rtlCol="0" anchor="ctr"/>
            <a:lstStyle/>
            <a:p>
              <a:pPr algn="ctr" defTabSz="907053"/>
              <a:endParaRPr lang="en-US" sz="3200" dirty="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471071" y="1499439"/>
            <a:ext cx="9240761" cy="11357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789" y="4513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Performance, Scale and Availability for Any Application</a:t>
            </a:r>
            <a:br>
              <a:rPr lang="en-US" sz="30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en-US" sz="2700" b="1" dirty="0"/>
              <a:t>More than 7,000 customers have chosen to entrust their most important workloads to </a:t>
            </a:r>
            <a:r>
              <a:rPr lang="en-US" sz="2700" b="1" dirty="0" err="1"/>
              <a:t>vSAN</a:t>
            </a:r>
            <a:r>
              <a:rPr lang="en-US" sz="2700" b="1" dirty="0"/>
              <a:t>! </a:t>
            </a:r>
            <a:br>
              <a:rPr lang="en-US" sz="2700" b="1" dirty="0"/>
            </a:br>
            <a:endParaRPr lang="en-US" sz="3000" b="1" dirty="0">
              <a:solidFill>
                <a:schemeClr val="accent6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82385" y="1901325"/>
            <a:ext cx="5383556" cy="373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prstClr val="black"/>
                </a:solidFill>
                <a:latin typeface="Calibri Light"/>
              </a:rPr>
              <a:t>BUSINESS-CRITICAL APPLICATIONS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1471071" y="1499439"/>
            <a:ext cx="9240761" cy="0"/>
          </a:xfrm>
          <a:prstGeom prst="line">
            <a:avLst/>
          </a:prstGeom>
          <a:ln w="5715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568236" y="4524078"/>
            <a:ext cx="2812230" cy="15613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07432">
              <a:lnSpc>
                <a:spcPct val="90000"/>
              </a:lnSpc>
            </a:pPr>
            <a:r>
              <a:rPr lang="en-US" sz="1500" dirty="0">
                <a:solidFill>
                  <a:prstClr val="black"/>
                </a:solidFill>
                <a:latin typeface="Arial"/>
              </a:rPr>
              <a:t>SAP Core Ready</a:t>
            </a:r>
          </a:p>
          <a:p>
            <a:pPr algn="ctr" defTabSz="907432">
              <a:lnSpc>
                <a:spcPct val="90000"/>
              </a:lnSpc>
            </a:pPr>
            <a:endParaRPr lang="en-US" sz="1500" b="1" i="1" dirty="0">
              <a:solidFill>
                <a:prstClr val="black"/>
              </a:solidFill>
              <a:latin typeface="Arial"/>
            </a:endParaRPr>
          </a:p>
          <a:p>
            <a:pPr algn="ctr" defTabSz="907432">
              <a:lnSpc>
                <a:spcPct val="90000"/>
              </a:lnSpc>
            </a:pPr>
            <a:r>
              <a:rPr lang="en-US" sz="1500" dirty="0">
                <a:solidFill>
                  <a:prstClr val="black"/>
                </a:solidFill>
                <a:latin typeface="Arial"/>
              </a:rPr>
              <a:t>Testing and validated deployments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411341" y="2821827"/>
            <a:ext cx="1126023" cy="47683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07769">
              <a:lnSpc>
                <a:spcPct val="90000"/>
              </a:lnSpc>
            </a:pPr>
            <a:r>
              <a:rPr lang="en-US" sz="2000" b="1" dirty="0">
                <a:solidFill>
                  <a:prstClr val="white"/>
                </a:solidFill>
                <a:latin typeface="Arial"/>
              </a:rPr>
              <a:t>SAP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90661" y="1611416"/>
            <a:ext cx="951714" cy="94789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114" y="3628122"/>
            <a:ext cx="1060125" cy="54041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4640502" y="4524078"/>
            <a:ext cx="2962515" cy="15613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07432">
              <a:lnSpc>
                <a:spcPct val="90000"/>
              </a:lnSpc>
            </a:pPr>
            <a:r>
              <a:rPr lang="en-US" sz="1500" dirty="0">
                <a:solidFill>
                  <a:srgbClr val="717074"/>
                </a:solidFill>
              </a:rPr>
              <a:t>Tightly integrated cloud management</a:t>
            </a:r>
          </a:p>
          <a:p>
            <a:pPr algn="ctr" defTabSz="907432">
              <a:lnSpc>
                <a:spcPct val="90000"/>
              </a:lnSpc>
            </a:pPr>
            <a:endParaRPr lang="en-US" sz="1500" dirty="0">
              <a:solidFill>
                <a:srgbClr val="717074"/>
              </a:solidFill>
            </a:endParaRPr>
          </a:p>
          <a:p>
            <a:pPr algn="ctr" defTabSz="907432">
              <a:lnSpc>
                <a:spcPct val="90000"/>
              </a:lnSpc>
            </a:pPr>
            <a:r>
              <a:rPr lang="en-US" sz="1500" dirty="0">
                <a:solidFill>
                  <a:srgbClr val="717074"/>
                </a:solidFill>
              </a:rPr>
              <a:t>Bundles Virtual SAN </a:t>
            </a:r>
            <a:br>
              <a:rPr lang="en-US" sz="1500" dirty="0">
                <a:solidFill>
                  <a:srgbClr val="717074"/>
                </a:solidFill>
              </a:rPr>
            </a:br>
            <a:r>
              <a:rPr lang="en-US" sz="1500" dirty="0">
                <a:solidFill>
                  <a:srgbClr val="717074"/>
                </a:solidFill>
              </a:rPr>
              <a:t>licenses for lowest</a:t>
            </a:r>
          </a:p>
          <a:p>
            <a:pPr algn="ctr" defTabSz="907432">
              <a:lnSpc>
                <a:spcPct val="90000"/>
              </a:lnSpc>
            </a:pPr>
            <a:r>
              <a:rPr lang="en-US" sz="1500" dirty="0">
                <a:solidFill>
                  <a:srgbClr val="717074"/>
                </a:solidFill>
              </a:rPr>
              <a:t>cost VDI storage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558748" y="2821827"/>
            <a:ext cx="1126023" cy="47683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07769">
              <a:lnSpc>
                <a:spcPct val="90000"/>
              </a:lnSpc>
            </a:pPr>
            <a:r>
              <a:rPr lang="en-US" sz="2000" b="1" dirty="0">
                <a:solidFill>
                  <a:prstClr val="white"/>
                </a:solidFill>
                <a:latin typeface="Arial"/>
              </a:rPr>
              <a:t>Horizon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792579" y="4524078"/>
            <a:ext cx="2892468" cy="15613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07432">
              <a:lnSpc>
                <a:spcPct val="90000"/>
              </a:lnSpc>
            </a:pPr>
            <a:r>
              <a:rPr lang="en-US" sz="1500" dirty="0">
                <a:solidFill>
                  <a:prstClr val="black"/>
                </a:solidFill>
                <a:latin typeface="Arial"/>
              </a:rPr>
              <a:t>Oracle RAC supported</a:t>
            </a:r>
          </a:p>
          <a:p>
            <a:pPr algn="ctr" defTabSz="907432">
              <a:lnSpc>
                <a:spcPct val="90000"/>
              </a:lnSpc>
            </a:pPr>
            <a:endParaRPr lang="en-US" sz="1500" dirty="0">
              <a:solidFill>
                <a:prstClr val="black"/>
              </a:solidFill>
              <a:latin typeface="Arial"/>
            </a:endParaRPr>
          </a:p>
          <a:p>
            <a:pPr algn="ctr" defTabSz="907432">
              <a:lnSpc>
                <a:spcPct val="90000"/>
              </a:lnSpc>
            </a:pPr>
            <a:r>
              <a:rPr lang="en-US" sz="1500" dirty="0">
                <a:solidFill>
                  <a:prstClr val="black"/>
                </a:solidFill>
                <a:latin typeface="Arial"/>
              </a:rPr>
              <a:t>Testing and validated deployments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694758" y="2821827"/>
            <a:ext cx="1126023" cy="47683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 defTabSz="907769">
              <a:lnSpc>
                <a:spcPct val="90000"/>
              </a:lnSpc>
            </a:pPr>
            <a:r>
              <a:rPr lang="en-US" sz="2000" b="1" dirty="0">
                <a:solidFill>
                  <a:prstClr val="white"/>
                </a:solidFill>
                <a:latin typeface="Arial"/>
              </a:rPr>
              <a:t>Oracle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550" y="3472139"/>
            <a:ext cx="870419" cy="87041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6832" y="3810526"/>
            <a:ext cx="1519067" cy="21537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28" name="Right Triangle 27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Right Triangle 28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Right Triangle 2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ight Triangle 30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Right Triangle 31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34" name="Right Triangle 33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Right Triangle 34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Right Triangle 35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" name="Right Triangle 36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" name="Right Triangle 37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631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30625" y="6337296"/>
            <a:ext cx="598241" cy="369332"/>
            <a:chOff x="130625" y="6337296"/>
            <a:chExt cx="598241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130625" y="6337296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NNS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6054" y="6429375"/>
              <a:ext cx="440055" cy="190500"/>
            </a:xfrm>
            <a:prstGeom prst="rect">
              <a:avLst/>
            </a:prstGeom>
            <a:solidFill>
              <a:schemeClr val="accent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itle 1"/>
          <p:cNvSpPr txBox="1">
            <a:spLocks/>
          </p:cNvSpPr>
          <p:nvPr/>
        </p:nvSpPr>
        <p:spPr>
          <a:xfrm>
            <a:off x="3480316" y="2876755"/>
            <a:ext cx="4553399" cy="656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Network Virtualization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80316" y="3533096"/>
            <a:ext cx="646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solidFill>
                  <a:schemeClr val="accent6"/>
                </a:solidFill>
                <a:latin typeface="Browallia New" panose="020B0604020202020204" pitchFamily="34" charset="-34"/>
                <a:ea typeface="+mj-ea"/>
                <a:cs typeface="Browallia New" panose="020B0604020202020204" pitchFamily="34" charset="-34"/>
              </a:rPr>
              <a:t>VMware NSX (3rd Pillar of SDDC)</a:t>
            </a:r>
          </a:p>
        </p:txBody>
      </p:sp>
    </p:spTree>
    <p:extLst>
      <p:ext uri="{BB962C8B-B14F-4D97-AF65-F5344CB8AC3E}">
        <p14:creationId xmlns:p14="http://schemas.microsoft.com/office/powerpoint/2010/main" val="101397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itle 1"/>
          <p:cNvSpPr txBox="1">
            <a:spLocks/>
          </p:cNvSpPr>
          <p:nvPr/>
        </p:nvSpPr>
        <p:spPr>
          <a:xfrm>
            <a:off x="736053" y="552266"/>
            <a:ext cx="10969943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VMware</a:t>
            </a:r>
            <a:r>
              <a:rPr lang="en-US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28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NSX</a:t>
            </a:r>
          </a:p>
        </p:txBody>
      </p:sp>
      <p:sp>
        <p:nvSpPr>
          <p:cNvPr id="200" name="Title 1"/>
          <p:cNvSpPr txBox="1">
            <a:spLocks/>
          </p:cNvSpPr>
          <p:nvPr/>
        </p:nvSpPr>
        <p:spPr>
          <a:xfrm>
            <a:off x="3627534" y="5802393"/>
            <a:ext cx="5291384" cy="64475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70C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Server Hypervisors i.e. </a:t>
            </a:r>
            <a:r>
              <a:rPr lang="en-US" dirty="0" err="1">
                <a:solidFill>
                  <a:srgbClr val="0070C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vSphere</a:t>
            </a:r>
            <a:endParaRPr lang="en-US" dirty="0">
              <a:solidFill>
                <a:srgbClr val="0070C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pic>
        <p:nvPicPr>
          <p:cNvPr id="201" name="Picture 96" descr="ICON_Datacenter_wStorage_1up_Q408.eps"/>
          <p:cNvPicPr>
            <a:picLocks noChangeAspect="1"/>
          </p:cNvPicPr>
          <p:nvPr/>
        </p:nvPicPr>
        <p:blipFill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90" y="1744944"/>
            <a:ext cx="1323992" cy="1735667"/>
          </a:xfrm>
          <a:prstGeom prst="rect">
            <a:avLst/>
          </a:prstGeom>
        </p:spPr>
      </p:pic>
      <p:pic>
        <p:nvPicPr>
          <p:cNvPr id="202" name="Picture 97" descr="ICON_Datacenter_wStorage_1up_Q408.eps"/>
          <p:cNvPicPr>
            <a:picLocks noChangeAspect="1"/>
          </p:cNvPicPr>
          <p:nvPr/>
        </p:nvPicPr>
        <p:blipFill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49" y="2117474"/>
            <a:ext cx="1323992" cy="1735667"/>
          </a:xfrm>
          <a:prstGeom prst="rect">
            <a:avLst/>
          </a:prstGeom>
        </p:spPr>
      </p:pic>
      <p:pic>
        <p:nvPicPr>
          <p:cNvPr id="203" name="Picture 98" descr="ICON_Datacenter_wStorage_1up_Q408.eps"/>
          <p:cNvPicPr>
            <a:picLocks noChangeAspect="1"/>
          </p:cNvPicPr>
          <p:nvPr/>
        </p:nvPicPr>
        <p:blipFill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808" y="2490004"/>
            <a:ext cx="1323992" cy="1735667"/>
          </a:xfrm>
          <a:prstGeom prst="rect">
            <a:avLst/>
          </a:prstGeom>
        </p:spPr>
      </p:pic>
      <p:pic>
        <p:nvPicPr>
          <p:cNvPr id="204" name="Picture 99" descr="ICON_Datacenter_wStorage_1up_Q408.eps"/>
          <p:cNvPicPr>
            <a:picLocks noChangeAspect="1"/>
          </p:cNvPicPr>
          <p:nvPr/>
        </p:nvPicPr>
        <p:blipFill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341" y="2921803"/>
            <a:ext cx="1323992" cy="1735667"/>
          </a:xfrm>
          <a:prstGeom prst="rect">
            <a:avLst/>
          </a:prstGeom>
        </p:spPr>
      </p:pic>
      <p:pic>
        <p:nvPicPr>
          <p:cNvPr id="205" name="Picture 100" descr="VMW-ICON-3D-vSWITCH-HYPERVISOR-1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960" y="2124936"/>
            <a:ext cx="1338279" cy="976481"/>
          </a:xfrm>
          <a:prstGeom prst="rect">
            <a:avLst/>
          </a:prstGeom>
        </p:spPr>
      </p:pic>
      <p:pic>
        <p:nvPicPr>
          <p:cNvPr id="206" name="Picture 101" descr="VMW-ICON-3D-vSWITCH-HYPERVISOR-1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386" y="2476019"/>
            <a:ext cx="1338279" cy="976481"/>
          </a:xfrm>
          <a:prstGeom prst="rect">
            <a:avLst/>
          </a:prstGeom>
        </p:spPr>
      </p:pic>
      <p:pic>
        <p:nvPicPr>
          <p:cNvPr id="207" name="Picture 102" descr="VMW-ICON-3D-vSWITCH-HYPERVISOR-1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622" y="2853459"/>
            <a:ext cx="1338279" cy="976481"/>
          </a:xfrm>
          <a:prstGeom prst="rect">
            <a:avLst/>
          </a:prstGeom>
        </p:spPr>
      </p:pic>
      <p:pic>
        <p:nvPicPr>
          <p:cNvPr id="208" name="Picture 103" descr="VMW-ICON-3D-vSWITCH-HYPERVISOR-1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235" y="3316303"/>
            <a:ext cx="1338279" cy="976481"/>
          </a:xfrm>
          <a:prstGeom prst="rect">
            <a:avLst/>
          </a:prstGeom>
        </p:spPr>
      </p:pic>
      <p:grpSp>
        <p:nvGrpSpPr>
          <p:cNvPr id="209" name="Group 104"/>
          <p:cNvGrpSpPr/>
          <p:nvPr/>
        </p:nvGrpSpPr>
        <p:grpSpPr>
          <a:xfrm>
            <a:off x="2470732" y="2444565"/>
            <a:ext cx="6214454" cy="3027389"/>
            <a:chOff x="892355" y="2646962"/>
            <a:chExt cx="6214454" cy="3027389"/>
          </a:xfrm>
        </p:grpSpPr>
        <p:pic>
          <p:nvPicPr>
            <p:cNvPr id="210" name="Picture 209" descr="VMW-ICON-3D-PHYSICAL-NETWORK-102.png"/>
            <p:cNvPicPr>
              <a:picLocks noChangeAspect="1"/>
            </p:cNvPicPr>
            <p:nvPr/>
          </p:nvPicPr>
          <p:blipFill>
            <a:blip r:embed="rId4" cstate="print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1432" y="3218152"/>
              <a:ext cx="1286925" cy="855875"/>
            </a:xfrm>
            <a:prstGeom prst="rect">
              <a:avLst/>
            </a:prstGeom>
          </p:spPr>
        </p:pic>
        <p:pic>
          <p:nvPicPr>
            <p:cNvPr id="211" name="Picture 210" descr="VMW-ICON-3D-PHYSICAL-NETWORK-102.png"/>
            <p:cNvPicPr>
              <a:picLocks noChangeAspect="1"/>
            </p:cNvPicPr>
            <p:nvPr/>
          </p:nvPicPr>
          <p:blipFill>
            <a:blip r:embed="rId4" cstate="print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724" y="3585213"/>
              <a:ext cx="1286925" cy="855875"/>
            </a:xfrm>
            <a:prstGeom prst="rect">
              <a:avLst/>
            </a:prstGeom>
          </p:spPr>
        </p:pic>
        <p:pic>
          <p:nvPicPr>
            <p:cNvPr id="212" name="Picture 211" descr="VMW-ICON-3D-PHYSICAL-NETWORK-102.png"/>
            <p:cNvPicPr>
              <a:picLocks noChangeAspect="1"/>
            </p:cNvPicPr>
            <p:nvPr/>
          </p:nvPicPr>
          <p:blipFill>
            <a:blip r:embed="rId4" cstate="print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860" y="3996301"/>
              <a:ext cx="1286925" cy="855875"/>
            </a:xfrm>
            <a:prstGeom prst="rect">
              <a:avLst/>
            </a:prstGeom>
          </p:spPr>
        </p:pic>
        <p:pic>
          <p:nvPicPr>
            <p:cNvPr id="213" name="Picture 212" descr="VMW-ICON-3D-PHYSICAL-NETWORK-102.png"/>
            <p:cNvPicPr>
              <a:picLocks noChangeAspect="1"/>
            </p:cNvPicPr>
            <p:nvPr/>
          </p:nvPicPr>
          <p:blipFill>
            <a:blip r:embed="rId4" cstate="print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9884" y="4425277"/>
              <a:ext cx="1286925" cy="855875"/>
            </a:xfrm>
            <a:prstGeom prst="rect">
              <a:avLst/>
            </a:prstGeom>
          </p:spPr>
        </p:pic>
        <p:pic>
          <p:nvPicPr>
            <p:cNvPr id="214" name="Picture 213" descr="VMW-ICON-3D-FIREWALL-101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355" y="3568980"/>
              <a:ext cx="1316125" cy="602406"/>
            </a:xfrm>
            <a:prstGeom prst="rect">
              <a:avLst/>
            </a:prstGeom>
          </p:spPr>
        </p:pic>
        <p:grpSp>
          <p:nvGrpSpPr>
            <p:cNvPr id="215" name="Group 214"/>
            <p:cNvGrpSpPr/>
            <p:nvPr/>
          </p:nvGrpSpPr>
          <p:grpSpPr>
            <a:xfrm>
              <a:off x="6026035" y="4216400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280" name="Rectangle 279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 rotWithShape="1">
                <a:gsLst>
                  <a:gs pos="0">
                    <a:srgbClr val="717074">
                      <a:lumMod val="75000"/>
                      <a:lumOff val="25000"/>
                    </a:srgb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13740000" scaled="0"/>
              </a:gradFill>
              <a:ln w="9525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wrap="none" lIns="0" tIns="0" rIns="0" bIns="0" rtlCol="0"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81" name="Right Arrow 280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82" name="Right Arrow 281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83" name="Right Arrow 282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370" name="Right Arrow 369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216" name="Group 215"/>
            <p:cNvGrpSpPr/>
            <p:nvPr/>
          </p:nvGrpSpPr>
          <p:grpSpPr>
            <a:xfrm>
              <a:off x="4959234" y="3776132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275" name="Rectangle 274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 rotWithShape="1">
                <a:gsLst>
                  <a:gs pos="0">
                    <a:srgbClr val="717074">
                      <a:lumMod val="75000"/>
                      <a:lumOff val="25000"/>
                    </a:srgb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13740000" scaled="0"/>
              </a:gradFill>
              <a:ln w="9525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wrap="none" lIns="0" tIns="0" rIns="0" bIns="0" rtlCol="0"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76" name="Right Arrow 275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77" name="Right Arrow 276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78" name="Right Arrow 277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79" name="Right Arrow 278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3917833" y="3369735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270" name="Rectangle 269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 rotWithShape="1">
                <a:gsLst>
                  <a:gs pos="0">
                    <a:srgbClr val="717074">
                      <a:lumMod val="75000"/>
                      <a:lumOff val="25000"/>
                    </a:srgb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13740000" scaled="0"/>
              </a:gradFill>
              <a:ln w="9525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wrap="none" lIns="0" tIns="0" rIns="0" bIns="0" rtlCol="0"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71" name="Right Arrow 270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72" name="Right Arrow 271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73" name="Right Arrow 272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74" name="Right Arrow 273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218" name="Group 217"/>
            <p:cNvGrpSpPr/>
            <p:nvPr/>
          </p:nvGrpSpPr>
          <p:grpSpPr>
            <a:xfrm>
              <a:off x="2952635" y="3022607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265" name="Rectangle 264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 rotWithShape="1">
                <a:gsLst>
                  <a:gs pos="0">
                    <a:srgbClr val="717074">
                      <a:lumMod val="75000"/>
                      <a:lumOff val="25000"/>
                    </a:srgb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13740000" scaled="0"/>
              </a:gradFill>
              <a:ln w="9525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wrap="none" lIns="0" tIns="0" rIns="0" bIns="0" rtlCol="0"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66" name="Right Arrow 265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67" name="Right Arrow 266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68" name="Right Arrow 267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69" name="Right Arrow 268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  <p:sp>
          <p:nvSpPr>
            <p:cNvPr id="219" name="Freeform 218"/>
            <p:cNvSpPr/>
            <p:nvPr/>
          </p:nvSpPr>
          <p:spPr>
            <a:xfrm>
              <a:off x="5270036" y="4487875"/>
              <a:ext cx="690498" cy="312725"/>
            </a:xfrm>
            <a:custGeom>
              <a:avLst/>
              <a:gdLst>
                <a:gd name="connsiteX0" fmla="*/ 117834 w 739293"/>
                <a:gd name="connsiteY0" fmla="*/ 0 h 321826"/>
                <a:gd name="connsiteX1" fmla="*/ 36774 w 739293"/>
                <a:gd name="connsiteY1" fmla="*/ 54045 h 321826"/>
                <a:gd name="connsiteX2" fmla="*/ 640220 w 739293"/>
                <a:gd name="connsiteY2" fmla="*/ 315259 h 321826"/>
                <a:gd name="connsiteX3" fmla="*/ 739293 w 739293"/>
                <a:gd name="connsiteY3" fmla="*/ 243200 h 321826"/>
                <a:gd name="connsiteX0" fmla="*/ 60341 w 681800"/>
                <a:gd name="connsiteY0" fmla="*/ 0 h 319579"/>
                <a:gd name="connsiteX1" fmla="*/ 68181 w 681800"/>
                <a:gd name="connsiteY1" fmla="*/ 98495 h 319579"/>
                <a:gd name="connsiteX2" fmla="*/ 582727 w 681800"/>
                <a:gd name="connsiteY2" fmla="*/ 315259 h 319579"/>
                <a:gd name="connsiteX3" fmla="*/ 681800 w 681800"/>
                <a:gd name="connsiteY3" fmla="*/ 243200 h 319579"/>
                <a:gd name="connsiteX0" fmla="*/ 62654 w 684113"/>
                <a:gd name="connsiteY0" fmla="*/ 0 h 319579"/>
                <a:gd name="connsiteX1" fmla="*/ 70494 w 684113"/>
                <a:gd name="connsiteY1" fmla="*/ 98495 h 319579"/>
                <a:gd name="connsiteX2" fmla="*/ 585040 w 684113"/>
                <a:gd name="connsiteY2" fmla="*/ 315259 h 319579"/>
                <a:gd name="connsiteX3" fmla="*/ 684113 w 684113"/>
                <a:gd name="connsiteY3" fmla="*/ 243200 h 319579"/>
                <a:gd name="connsiteX0" fmla="*/ 47087 w 668546"/>
                <a:gd name="connsiteY0" fmla="*/ 0 h 319132"/>
                <a:gd name="connsiteX1" fmla="*/ 93027 w 668546"/>
                <a:gd name="connsiteY1" fmla="*/ 108020 h 319132"/>
                <a:gd name="connsiteX2" fmla="*/ 569473 w 668546"/>
                <a:gd name="connsiteY2" fmla="*/ 315259 h 319132"/>
                <a:gd name="connsiteX3" fmla="*/ 668546 w 668546"/>
                <a:gd name="connsiteY3" fmla="*/ 243200 h 319132"/>
                <a:gd name="connsiteX0" fmla="*/ 42122 w 663581"/>
                <a:gd name="connsiteY0" fmla="*/ 0 h 289199"/>
                <a:gd name="connsiteX1" fmla="*/ 88062 w 663581"/>
                <a:gd name="connsiteY1" fmla="*/ 108020 h 289199"/>
                <a:gd name="connsiteX2" fmla="*/ 488308 w 663581"/>
                <a:gd name="connsiteY2" fmla="*/ 283509 h 289199"/>
                <a:gd name="connsiteX3" fmla="*/ 663581 w 663581"/>
                <a:gd name="connsiteY3" fmla="*/ 243200 h 289199"/>
                <a:gd name="connsiteX0" fmla="*/ 48329 w 647563"/>
                <a:gd name="connsiteY0" fmla="*/ 0 h 286024"/>
                <a:gd name="connsiteX1" fmla="*/ 72044 w 647563"/>
                <a:gd name="connsiteY1" fmla="*/ 104845 h 286024"/>
                <a:gd name="connsiteX2" fmla="*/ 472290 w 647563"/>
                <a:gd name="connsiteY2" fmla="*/ 280334 h 286024"/>
                <a:gd name="connsiteX3" fmla="*/ 647563 w 647563"/>
                <a:gd name="connsiteY3" fmla="*/ 240025 h 286024"/>
                <a:gd name="connsiteX0" fmla="*/ 40213 w 639447"/>
                <a:gd name="connsiteY0" fmla="*/ 0 h 286024"/>
                <a:gd name="connsiteX1" fmla="*/ 63928 w 639447"/>
                <a:gd name="connsiteY1" fmla="*/ 104845 h 286024"/>
                <a:gd name="connsiteX2" fmla="*/ 464174 w 639447"/>
                <a:gd name="connsiteY2" fmla="*/ 280334 h 286024"/>
                <a:gd name="connsiteX3" fmla="*/ 639447 w 639447"/>
                <a:gd name="connsiteY3" fmla="*/ 240025 h 286024"/>
                <a:gd name="connsiteX0" fmla="*/ 29449 w 628683"/>
                <a:gd name="connsiteY0" fmla="*/ 0 h 285457"/>
                <a:gd name="connsiteX1" fmla="*/ 88089 w 628683"/>
                <a:gd name="connsiteY1" fmla="*/ 114370 h 285457"/>
                <a:gd name="connsiteX2" fmla="*/ 453410 w 628683"/>
                <a:gd name="connsiteY2" fmla="*/ 280334 h 285457"/>
                <a:gd name="connsiteX3" fmla="*/ 628683 w 628683"/>
                <a:gd name="connsiteY3" fmla="*/ 240025 h 285457"/>
                <a:gd name="connsiteX0" fmla="*/ 39008 w 638242"/>
                <a:gd name="connsiteY0" fmla="*/ 0 h 285086"/>
                <a:gd name="connsiteX1" fmla="*/ 65898 w 638242"/>
                <a:gd name="connsiteY1" fmla="*/ 120720 h 285086"/>
                <a:gd name="connsiteX2" fmla="*/ 462969 w 638242"/>
                <a:gd name="connsiteY2" fmla="*/ 280334 h 285086"/>
                <a:gd name="connsiteX3" fmla="*/ 638242 w 638242"/>
                <a:gd name="connsiteY3" fmla="*/ 240025 h 285086"/>
                <a:gd name="connsiteX0" fmla="*/ 37046 w 642630"/>
                <a:gd name="connsiteY0" fmla="*/ 0 h 291436"/>
                <a:gd name="connsiteX1" fmla="*/ 70286 w 642630"/>
                <a:gd name="connsiteY1" fmla="*/ 127070 h 291436"/>
                <a:gd name="connsiteX2" fmla="*/ 467357 w 642630"/>
                <a:gd name="connsiteY2" fmla="*/ 286684 h 291436"/>
                <a:gd name="connsiteX3" fmla="*/ 642630 w 642630"/>
                <a:gd name="connsiteY3" fmla="*/ 246375 h 29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630" h="291436">
                  <a:moveTo>
                    <a:pt x="37046" y="0"/>
                  </a:moveTo>
                  <a:cubicBezTo>
                    <a:pt x="-27966" y="48376"/>
                    <a:pt x="-1432" y="79289"/>
                    <a:pt x="70286" y="127070"/>
                  </a:cubicBezTo>
                  <a:cubicBezTo>
                    <a:pt x="142004" y="174851"/>
                    <a:pt x="371966" y="266800"/>
                    <a:pt x="467357" y="286684"/>
                  </a:cubicBezTo>
                  <a:cubicBezTo>
                    <a:pt x="562748" y="306568"/>
                    <a:pt x="624617" y="258385"/>
                    <a:pt x="642630" y="246375"/>
                  </a:cubicBezTo>
                </a:path>
              </a:pathLst>
            </a:custGeom>
            <a:ln w="28575" cmpd="sng">
              <a:solidFill>
                <a:srgbClr val="717074"/>
              </a:solidFill>
            </a:ln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95D3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20" name="Freeform 219"/>
            <p:cNvSpPr/>
            <p:nvPr/>
          </p:nvSpPr>
          <p:spPr>
            <a:xfrm>
              <a:off x="4237102" y="4098408"/>
              <a:ext cx="648163" cy="287325"/>
            </a:xfrm>
            <a:custGeom>
              <a:avLst/>
              <a:gdLst>
                <a:gd name="connsiteX0" fmla="*/ 117834 w 739293"/>
                <a:gd name="connsiteY0" fmla="*/ 0 h 321826"/>
                <a:gd name="connsiteX1" fmla="*/ 36774 w 739293"/>
                <a:gd name="connsiteY1" fmla="*/ 54045 h 321826"/>
                <a:gd name="connsiteX2" fmla="*/ 640220 w 739293"/>
                <a:gd name="connsiteY2" fmla="*/ 315259 h 321826"/>
                <a:gd name="connsiteX3" fmla="*/ 739293 w 739293"/>
                <a:gd name="connsiteY3" fmla="*/ 243200 h 321826"/>
                <a:gd name="connsiteX0" fmla="*/ 60341 w 681800"/>
                <a:gd name="connsiteY0" fmla="*/ 0 h 319579"/>
                <a:gd name="connsiteX1" fmla="*/ 68181 w 681800"/>
                <a:gd name="connsiteY1" fmla="*/ 98495 h 319579"/>
                <a:gd name="connsiteX2" fmla="*/ 582727 w 681800"/>
                <a:gd name="connsiteY2" fmla="*/ 315259 h 319579"/>
                <a:gd name="connsiteX3" fmla="*/ 681800 w 681800"/>
                <a:gd name="connsiteY3" fmla="*/ 243200 h 319579"/>
                <a:gd name="connsiteX0" fmla="*/ 62654 w 684113"/>
                <a:gd name="connsiteY0" fmla="*/ 0 h 319579"/>
                <a:gd name="connsiteX1" fmla="*/ 70494 w 684113"/>
                <a:gd name="connsiteY1" fmla="*/ 98495 h 319579"/>
                <a:gd name="connsiteX2" fmla="*/ 585040 w 684113"/>
                <a:gd name="connsiteY2" fmla="*/ 315259 h 319579"/>
                <a:gd name="connsiteX3" fmla="*/ 684113 w 684113"/>
                <a:gd name="connsiteY3" fmla="*/ 243200 h 319579"/>
                <a:gd name="connsiteX0" fmla="*/ 47087 w 668546"/>
                <a:gd name="connsiteY0" fmla="*/ 0 h 319132"/>
                <a:gd name="connsiteX1" fmla="*/ 93027 w 668546"/>
                <a:gd name="connsiteY1" fmla="*/ 108020 h 319132"/>
                <a:gd name="connsiteX2" fmla="*/ 569473 w 668546"/>
                <a:gd name="connsiteY2" fmla="*/ 315259 h 319132"/>
                <a:gd name="connsiteX3" fmla="*/ 668546 w 668546"/>
                <a:gd name="connsiteY3" fmla="*/ 243200 h 319132"/>
                <a:gd name="connsiteX0" fmla="*/ 42122 w 663581"/>
                <a:gd name="connsiteY0" fmla="*/ 0 h 289199"/>
                <a:gd name="connsiteX1" fmla="*/ 88062 w 663581"/>
                <a:gd name="connsiteY1" fmla="*/ 108020 h 289199"/>
                <a:gd name="connsiteX2" fmla="*/ 488308 w 663581"/>
                <a:gd name="connsiteY2" fmla="*/ 283509 h 289199"/>
                <a:gd name="connsiteX3" fmla="*/ 663581 w 663581"/>
                <a:gd name="connsiteY3" fmla="*/ 243200 h 289199"/>
                <a:gd name="connsiteX0" fmla="*/ 48329 w 647563"/>
                <a:gd name="connsiteY0" fmla="*/ 0 h 286024"/>
                <a:gd name="connsiteX1" fmla="*/ 72044 w 647563"/>
                <a:gd name="connsiteY1" fmla="*/ 104845 h 286024"/>
                <a:gd name="connsiteX2" fmla="*/ 472290 w 647563"/>
                <a:gd name="connsiteY2" fmla="*/ 280334 h 286024"/>
                <a:gd name="connsiteX3" fmla="*/ 647563 w 647563"/>
                <a:gd name="connsiteY3" fmla="*/ 240025 h 286024"/>
                <a:gd name="connsiteX0" fmla="*/ 40213 w 639447"/>
                <a:gd name="connsiteY0" fmla="*/ 0 h 286024"/>
                <a:gd name="connsiteX1" fmla="*/ 63928 w 639447"/>
                <a:gd name="connsiteY1" fmla="*/ 104845 h 286024"/>
                <a:gd name="connsiteX2" fmla="*/ 464174 w 639447"/>
                <a:gd name="connsiteY2" fmla="*/ 280334 h 286024"/>
                <a:gd name="connsiteX3" fmla="*/ 639447 w 639447"/>
                <a:gd name="connsiteY3" fmla="*/ 240025 h 286024"/>
                <a:gd name="connsiteX0" fmla="*/ 29449 w 628683"/>
                <a:gd name="connsiteY0" fmla="*/ 0 h 285457"/>
                <a:gd name="connsiteX1" fmla="*/ 88089 w 628683"/>
                <a:gd name="connsiteY1" fmla="*/ 114370 h 285457"/>
                <a:gd name="connsiteX2" fmla="*/ 453410 w 628683"/>
                <a:gd name="connsiteY2" fmla="*/ 280334 h 285457"/>
                <a:gd name="connsiteX3" fmla="*/ 628683 w 628683"/>
                <a:gd name="connsiteY3" fmla="*/ 240025 h 285457"/>
                <a:gd name="connsiteX0" fmla="*/ 39008 w 638242"/>
                <a:gd name="connsiteY0" fmla="*/ 0 h 285086"/>
                <a:gd name="connsiteX1" fmla="*/ 65898 w 638242"/>
                <a:gd name="connsiteY1" fmla="*/ 120720 h 285086"/>
                <a:gd name="connsiteX2" fmla="*/ 462969 w 638242"/>
                <a:gd name="connsiteY2" fmla="*/ 280334 h 285086"/>
                <a:gd name="connsiteX3" fmla="*/ 638242 w 638242"/>
                <a:gd name="connsiteY3" fmla="*/ 240025 h 285086"/>
                <a:gd name="connsiteX0" fmla="*/ 37046 w 642630"/>
                <a:gd name="connsiteY0" fmla="*/ 0 h 291436"/>
                <a:gd name="connsiteX1" fmla="*/ 70286 w 642630"/>
                <a:gd name="connsiteY1" fmla="*/ 127070 h 291436"/>
                <a:gd name="connsiteX2" fmla="*/ 467357 w 642630"/>
                <a:gd name="connsiteY2" fmla="*/ 286684 h 291436"/>
                <a:gd name="connsiteX3" fmla="*/ 642630 w 642630"/>
                <a:gd name="connsiteY3" fmla="*/ 246375 h 29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630" h="291436">
                  <a:moveTo>
                    <a:pt x="37046" y="0"/>
                  </a:moveTo>
                  <a:cubicBezTo>
                    <a:pt x="-27966" y="48376"/>
                    <a:pt x="-1432" y="79289"/>
                    <a:pt x="70286" y="127070"/>
                  </a:cubicBezTo>
                  <a:cubicBezTo>
                    <a:pt x="142004" y="174851"/>
                    <a:pt x="371966" y="266800"/>
                    <a:pt x="467357" y="286684"/>
                  </a:cubicBezTo>
                  <a:cubicBezTo>
                    <a:pt x="562748" y="306568"/>
                    <a:pt x="624617" y="258385"/>
                    <a:pt x="642630" y="246375"/>
                  </a:cubicBezTo>
                </a:path>
              </a:pathLst>
            </a:custGeom>
            <a:ln w="28575" cmpd="sng">
              <a:solidFill>
                <a:srgbClr val="717074"/>
              </a:solidFill>
            </a:ln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95D3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21" name="Freeform 220"/>
            <p:cNvSpPr/>
            <p:nvPr/>
          </p:nvSpPr>
          <p:spPr>
            <a:xfrm>
              <a:off x="3254970" y="3708941"/>
              <a:ext cx="555030" cy="253459"/>
            </a:xfrm>
            <a:custGeom>
              <a:avLst/>
              <a:gdLst>
                <a:gd name="connsiteX0" fmla="*/ 117834 w 739293"/>
                <a:gd name="connsiteY0" fmla="*/ 0 h 321826"/>
                <a:gd name="connsiteX1" fmla="*/ 36774 w 739293"/>
                <a:gd name="connsiteY1" fmla="*/ 54045 h 321826"/>
                <a:gd name="connsiteX2" fmla="*/ 640220 w 739293"/>
                <a:gd name="connsiteY2" fmla="*/ 315259 h 321826"/>
                <a:gd name="connsiteX3" fmla="*/ 739293 w 739293"/>
                <a:gd name="connsiteY3" fmla="*/ 243200 h 321826"/>
                <a:gd name="connsiteX0" fmla="*/ 60341 w 681800"/>
                <a:gd name="connsiteY0" fmla="*/ 0 h 319579"/>
                <a:gd name="connsiteX1" fmla="*/ 68181 w 681800"/>
                <a:gd name="connsiteY1" fmla="*/ 98495 h 319579"/>
                <a:gd name="connsiteX2" fmla="*/ 582727 w 681800"/>
                <a:gd name="connsiteY2" fmla="*/ 315259 h 319579"/>
                <a:gd name="connsiteX3" fmla="*/ 681800 w 681800"/>
                <a:gd name="connsiteY3" fmla="*/ 243200 h 319579"/>
                <a:gd name="connsiteX0" fmla="*/ 62654 w 684113"/>
                <a:gd name="connsiteY0" fmla="*/ 0 h 319579"/>
                <a:gd name="connsiteX1" fmla="*/ 70494 w 684113"/>
                <a:gd name="connsiteY1" fmla="*/ 98495 h 319579"/>
                <a:gd name="connsiteX2" fmla="*/ 585040 w 684113"/>
                <a:gd name="connsiteY2" fmla="*/ 315259 h 319579"/>
                <a:gd name="connsiteX3" fmla="*/ 684113 w 684113"/>
                <a:gd name="connsiteY3" fmla="*/ 243200 h 319579"/>
                <a:gd name="connsiteX0" fmla="*/ 47087 w 668546"/>
                <a:gd name="connsiteY0" fmla="*/ 0 h 319132"/>
                <a:gd name="connsiteX1" fmla="*/ 93027 w 668546"/>
                <a:gd name="connsiteY1" fmla="*/ 108020 h 319132"/>
                <a:gd name="connsiteX2" fmla="*/ 569473 w 668546"/>
                <a:gd name="connsiteY2" fmla="*/ 315259 h 319132"/>
                <a:gd name="connsiteX3" fmla="*/ 668546 w 668546"/>
                <a:gd name="connsiteY3" fmla="*/ 243200 h 319132"/>
                <a:gd name="connsiteX0" fmla="*/ 42122 w 663581"/>
                <a:gd name="connsiteY0" fmla="*/ 0 h 289199"/>
                <a:gd name="connsiteX1" fmla="*/ 88062 w 663581"/>
                <a:gd name="connsiteY1" fmla="*/ 108020 h 289199"/>
                <a:gd name="connsiteX2" fmla="*/ 488308 w 663581"/>
                <a:gd name="connsiteY2" fmla="*/ 283509 h 289199"/>
                <a:gd name="connsiteX3" fmla="*/ 663581 w 663581"/>
                <a:gd name="connsiteY3" fmla="*/ 243200 h 289199"/>
                <a:gd name="connsiteX0" fmla="*/ 48329 w 647563"/>
                <a:gd name="connsiteY0" fmla="*/ 0 h 286024"/>
                <a:gd name="connsiteX1" fmla="*/ 72044 w 647563"/>
                <a:gd name="connsiteY1" fmla="*/ 104845 h 286024"/>
                <a:gd name="connsiteX2" fmla="*/ 472290 w 647563"/>
                <a:gd name="connsiteY2" fmla="*/ 280334 h 286024"/>
                <a:gd name="connsiteX3" fmla="*/ 647563 w 647563"/>
                <a:gd name="connsiteY3" fmla="*/ 240025 h 286024"/>
                <a:gd name="connsiteX0" fmla="*/ 40213 w 639447"/>
                <a:gd name="connsiteY0" fmla="*/ 0 h 286024"/>
                <a:gd name="connsiteX1" fmla="*/ 63928 w 639447"/>
                <a:gd name="connsiteY1" fmla="*/ 104845 h 286024"/>
                <a:gd name="connsiteX2" fmla="*/ 464174 w 639447"/>
                <a:gd name="connsiteY2" fmla="*/ 280334 h 286024"/>
                <a:gd name="connsiteX3" fmla="*/ 639447 w 639447"/>
                <a:gd name="connsiteY3" fmla="*/ 240025 h 286024"/>
                <a:gd name="connsiteX0" fmla="*/ 29449 w 628683"/>
                <a:gd name="connsiteY0" fmla="*/ 0 h 285457"/>
                <a:gd name="connsiteX1" fmla="*/ 88089 w 628683"/>
                <a:gd name="connsiteY1" fmla="*/ 114370 h 285457"/>
                <a:gd name="connsiteX2" fmla="*/ 453410 w 628683"/>
                <a:gd name="connsiteY2" fmla="*/ 280334 h 285457"/>
                <a:gd name="connsiteX3" fmla="*/ 628683 w 628683"/>
                <a:gd name="connsiteY3" fmla="*/ 240025 h 285457"/>
                <a:gd name="connsiteX0" fmla="*/ 39008 w 638242"/>
                <a:gd name="connsiteY0" fmla="*/ 0 h 285086"/>
                <a:gd name="connsiteX1" fmla="*/ 65898 w 638242"/>
                <a:gd name="connsiteY1" fmla="*/ 120720 h 285086"/>
                <a:gd name="connsiteX2" fmla="*/ 462969 w 638242"/>
                <a:gd name="connsiteY2" fmla="*/ 280334 h 285086"/>
                <a:gd name="connsiteX3" fmla="*/ 638242 w 638242"/>
                <a:gd name="connsiteY3" fmla="*/ 240025 h 285086"/>
                <a:gd name="connsiteX0" fmla="*/ 37046 w 642630"/>
                <a:gd name="connsiteY0" fmla="*/ 0 h 291436"/>
                <a:gd name="connsiteX1" fmla="*/ 70286 w 642630"/>
                <a:gd name="connsiteY1" fmla="*/ 127070 h 291436"/>
                <a:gd name="connsiteX2" fmla="*/ 467357 w 642630"/>
                <a:gd name="connsiteY2" fmla="*/ 286684 h 291436"/>
                <a:gd name="connsiteX3" fmla="*/ 642630 w 642630"/>
                <a:gd name="connsiteY3" fmla="*/ 246375 h 29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630" h="291436">
                  <a:moveTo>
                    <a:pt x="37046" y="0"/>
                  </a:moveTo>
                  <a:cubicBezTo>
                    <a:pt x="-27966" y="48376"/>
                    <a:pt x="-1432" y="79289"/>
                    <a:pt x="70286" y="127070"/>
                  </a:cubicBezTo>
                  <a:cubicBezTo>
                    <a:pt x="142004" y="174851"/>
                    <a:pt x="371966" y="266800"/>
                    <a:pt x="467357" y="286684"/>
                  </a:cubicBezTo>
                  <a:cubicBezTo>
                    <a:pt x="562748" y="306568"/>
                    <a:pt x="624617" y="258385"/>
                    <a:pt x="642630" y="246375"/>
                  </a:cubicBezTo>
                </a:path>
              </a:pathLst>
            </a:custGeom>
            <a:ln w="28575" cmpd="sng">
              <a:solidFill>
                <a:srgbClr val="717074"/>
              </a:solidFill>
            </a:ln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95D3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cxnSp>
          <p:nvCxnSpPr>
            <p:cNvPr id="222" name="Straight Connector 221"/>
            <p:cNvCxnSpPr/>
            <p:nvPr/>
          </p:nvCxnSpPr>
          <p:spPr bwMode="auto">
            <a:xfrm flipV="1">
              <a:off x="5740576" y="4934086"/>
              <a:ext cx="608711" cy="253923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rgbClr val="71707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3" name="Straight Connector 222"/>
            <p:cNvCxnSpPr/>
            <p:nvPr/>
          </p:nvCxnSpPr>
          <p:spPr bwMode="auto">
            <a:xfrm>
              <a:off x="3022315" y="3939884"/>
              <a:ext cx="770752" cy="107183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rgbClr val="71707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4" name="Straight Connector 223"/>
            <p:cNvCxnSpPr/>
            <p:nvPr/>
          </p:nvCxnSpPr>
          <p:spPr bwMode="auto">
            <a:xfrm flipH="1" flipV="1">
              <a:off x="3279405" y="3839855"/>
              <a:ext cx="200395" cy="342678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rgbClr val="71707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5" name="Straight Connector 224"/>
            <p:cNvCxnSpPr/>
            <p:nvPr/>
          </p:nvCxnSpPr>
          <p:spPr bwMode="auto">
            <a:xfrm flipV="1">
              <a:off x="2294642" y="3570952"/>
              <a:ext cx="608711" cy="253923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rgbClr val="71707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6" name="Straight Connector 225"/>
            <p:cNvCxnSpPr/>
            <p:nvPr/>
          </p:nvCxnSpPr>
          <p:spPr bwMode="auto">
            <a:xfrm>
              <a:off x="4004448" y="4329350"/>
              <a:ext cx="872352" cy="141050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rgbClr val="71707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7" name="Straight Connector 226"/>
            <p:cNvCxnSpPr/>
            <p:nvPr/>
          </p:nvCxnSpPr>
          <p:spPr bwMode="auto">
            <a:xfrm flipH="1" flipV="1">
              <a:off x="4261538" y="4229321"/>
              <a:ext cx="200396" cy="342678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rgbClr val="71707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8" name="Straight Connector 227"/>
            <p:cNvCxnSpPr/>
            <p:nvPr/>
          </p:nvCxnSpPr>
          <p:spPr bwMode="auto">
            <a:xfrm>
              <a:off x="5028915" y="4718816"/>
              <a:ext cx="914685" cy="174917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rgbClr val="71707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9" name="Straight Connector 228"/>
            <p:cNvCxnSpPr/>
            <p:nvPr/>
          </p:nvCxnSpPr>
          <p:spPr bwMode="auto">
            <a:xfrm flipH="1" flipV="1">
              <a:off x="5286005" y="4618787"/>
              <a:ext cx="200396" cy="342678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rgbClr val="71707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30" name="Picture 229" descr="VMW-ICON-3D-PHYSICAL-NETWORK-102.png"/>
            <p:cNvPicPr>
              <a:picLocks noChangeAspect="1"/>
            </p:cNvPicPr>
            <p:nvPr/>
          </p:nvPicPr>
          <p:blipFill>
            <a:blip r:embed="rId4" cstate="print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8307" y="3611351"/>
              <a:ext cx="1286925" cy="855875"/>
            </a:xfrm>
            <a:prstGeom prst="rect">
              <a:avLst/>
            </a:prstGeom>
          </p:spPr>
        </p:pic>
        <p:pic>
          <p:nvPicPr>
            <p:cNvPr id="231" name="Picture 230" descr="VMW-ICON-3D-PHYSICAL-NETWORK-102.png"/>
            <p:cNvPicPr>
              <a:picLocks noChangeAspect="1"/>
            </p:cNvPicPr>
            <p:nvPr/>
          </p:nvPicPr>
          <p:blipFill>
            <a:blip r:embed="rId4" cstate="print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4599" y="3978412"/>
              <a:ext cx="1286925" cy="855875"/>
            </a:xfrm>
            <a:prstGeom prst="rect">
              <a:avLst/>
            </a:prstGeom>
          </p:spPr>
        </p:pic>
        <p:pic>
          <p:nvPicPr>
            <p:cNvPr id="232" name="Picture 231" descr="VMW-ICON-3D-PHYSICAL-NETWORK-102.png"/>
            <p:cNvPicPr>
              <a:picLocks noChangeAspect="1"/>
            </p:cNvPicPr>
            <p:nvPr/>
          </p:nvPicPr>
          <p:blipFill>
            <a:blip r:embed="rId4" cstate="print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1735" y="4389500"/>
              <a:ext cx="1286925" cy="855875"/>
            </a:xfrm>
            <a:prstGeom prst="rect">
              <a:avLst/>
            </a:prstGeom>
          </p:spPr>
        </p:pic>
        <p:pic>
          <p:nvPicPr>
            <p:cNvPr id="233" name="Picture 232" descr="VMW-ICON-3D-PHYSICAL-NETWORK-102.png"/>
            <p:cNvPicPr>
              <a:picLocks noChangeAspect="1"/>
            </p:cNvPicPr>
            <p:nvPr/>
          </p:nvPicPr>
          <p:blipFill>
            <a:blip r:embed="rId4" cstate="print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6759" y="4818476"/>
              <a:ext cx="1286925" cy="855875"/>
            </a:xfrm>
            <a:prstGeom prst="rect">
              <a:avLst/>
            </a:prstGeom>
          </p:spPr>
        </p:pic>
        <p:grpSp>
          <p:nvGrpSpPr>
            <p:cNvPr id="234" name="Group 233"/>
            <p:cNvGrpSpPr/>
            <p:nvPr/>
          </p:nvGrpSpPr>
          <p:grpSpPr>
            <a:xfrm>
              <a:off x="5018502" y="4614333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260" name="Rectangle 259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 rotWithShape="1">
                <a:gsLst>
                  <a:gs pos="0">
                    <a:srgbClr val="717074">
                      <a:lumMod val="75000"/>
                      <a:lumOff val="25000"/>
                    </a:srgb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13740000" scaled="0"/>
              </a:gradFill>
              <a:ln w="9525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wrap="none" lIns="0" tIns="0" rIns="0" bIns="0" rtlCol="0"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61" name="Right Arrow 260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62" name="Right Arrow 261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63" name="Right Arrow 262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64" name="Right Arrow 263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3968635" y="4190999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255" name="Rectangle 254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 rotWithShape="1">
                <a:gsLst>
                  <a:gs pos="0">
                    <a:srgbClr val="717074">
                      <a:lumMod val="75000"/>
                      <a:lumOff val="25000"/>
                    </a:srgb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13740000" scaled="0"/>
              </a:gradFill>
              <a:ln w="9525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wrap="none" lIns="0" tIns="0" rIns="0" bIns="0" rtlCol="0"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56" name="Right Arrow 255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57" name="Right Arrow 256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58" name="Right Arrow 257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59" name="Right Arrow 258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236" name="Group 235"/>
            <p:cNvGrpSpPr/>
            <p:nvPr/>
          </p:nvGrpSpPr>
          <p:grpSpPr>
            <a:xfrm>
              <a:off x="1962036" y="3403615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250" name="Rectangle 249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 rotWithShape="1">
                <a:gsLst>
                  <a:gs pos="0">
                    <a:srgbClr val="717074">
                      <a:lumMod val="75000"/>
                      <a:lumOff val="25000"/>
                    </a:srgb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13740000" scaled="0"/>
              </a:gradFill>
              <a:ln w="9525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wrap="none" lIns="0" tIns="0" rIns="0" bIns="0" rtlCol="0"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51" name="Right Arrow 250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52" name="Right Arrow 251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53" name="Right Arrow 252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54" name="Right Arrow 253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237" name="Group 236"/>
            <p:cNvGrpSpPr/>
            <p:nvPr/>
          </p:nvGrpSpPr>
          <p:grpSpPr>
            <a:xfrm>
              <a:off x="2944170" y="3767694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245" name="Rectangle 244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 rotWithShape="1">
                <a:gsLst>
                  <a:gs pos="0">
                    <a:srgbClr val="717074">
                      <a:lumMod val="75000"/>
                      <a:lumOff val="25000"/>
                    </a:srgb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13740000" scaled="0"/>
              </a:gradFill>
              <a:ln w="9525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wrap="none" lIns="0" tIns="0" rIns="0" bIns="0" rtlCol="0"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ＭＳ Ｐゴシック"/>
                </a:endParaRPr>
              </a:p>
            </p:txBody>
          </p:sp>
          <p:sp>
            <p:nvSpPr>
              <p:cNvPr id="246" name="Right Arrow 245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47" name="Right Arrow 246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48" name="Right Arrow 247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  <p:sp>
            <p:nvSpPr>
              <p:cNvPr id="249" name="Right Arrow 248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ysClr val="window" lastClr="FFFFFF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endParaRPr>
              </a:p>
            </p:txBody>
          </p:sp>
        </p:grpSp>
        <p:sp>
          <p:nvSpPr>
            <p:cNvPr id="238" name="Freeform 237"/>
            <p:cNvSpPr/>
            <p:nvPr/>
          </p:nvSpPr>
          <p:spPr>
            <a:xfrm>
              <a:off x="2315170" y="4123808"/>
              <a:ext cx="555030" cy="253459"/>
            </a:xfrm>
            <a:custGeom>
              <a:avLst/>
              <a:gdLst>
                <a:gd name="connsiteX0" fmla="*/ 117834 w 739293"/>
                <a:gd name="connsiteY0" fmla="*/ 0 h 321826"/>
                <a:gd name="connsiteX1" fmla="*/ 36774 w 739293"/>
                <a:gd name="connsiteY1" fmla="*/ 54045 h 321826"/>
                <a:gd name="connsiteX2" fmla="*/ 640220 w 739293"/>
                <a:gd name="connsiteY2" fmla="*/ 315259 h 321826"/>
                <a:gd name="connsiteX3" fmla="*/ 739293 w 739293"/>
                <a:gd name="connsiteY3" fmla="*/ 243200 h 321826"/>
                <a:gd name="connsiteX0" fmla="*/ 60341 w 681800"/>
                <a:gd name="connsiteY0" fmla="*/ 0 h 319579"/>
                <a:gd name="connsiteX1" fmla="*/ 68181 w 681800"/>
                <a:gd name="connsiteY1" fmla="*/ 98495 h 319579"/>
                <a:gd name="connsiteX2" fmla="*/ 582727 w 681800"/>
                <a:gd name="connsiteY2" fmla="*/ 315259 h 319579"/>
                <a:gd name="connsiteX3" fmla="*/ 681800 w 681800"/>
                <a:gd name="connsiteY3" fmla="*/ 243200 h 319579"/>
                <a:gd name="connsiteX0" fmla="*/ 62654 w 684113"/>
                <a:gd name="connsiteY0" fmla="*/ 0 h 319579"/>
                <a:gd name="connsiteX1" fmla="*/ 70494 w 684113"/>
                <a:gd name="connsiteY1" fmla="*/ 98495 h 319579"/>
                <a:gd name="connsiteX2" fmla="*/ 585040 w 684113"/>
                <a:gd name="connsiteY2" fmla="*/ 315259 h 319579"/>
                <a:gd name="connsiteX3" fmla="*/ 684113 w 684113"/>
                <a:gd name="connsiteY3" fmla="*/ 243200 h 319579"/>
                <a:gd name="connsiteX0" fmla="*/ 47087 w 668546"/>
                <a:gd name="connsiteY0" fmla="*/ 0 h 319132"/>
                <a:gd name="connsiteX1" fmla="*/ 93027 w 668546"/>
                <a:gd name="connsiteY1" fmla="*/ 108020 h 319132"/>
                <a:gd name="connsiteX2" fmla="*/ 569473 w 668546"/>
                <a:gd name="connsiteY2" fmla="*/ 315259 h 319132"/>
                <a:gd name="connsiteX3" fmla="*/ 668546 w 668546"/>
                <a:gd name="connsiteY3" fmla="*/ 243200 h 319132"/>
                <a:gd name="connsiteX0" fmla="*/ 42122 w 663581"/>
                <a:gd name="connsiteY0" fmla="*/ 0 h 289199"/>
                <a:gd name="connsiteX1" fmla="*/ 88062 w 663581"/>
                <a:gd name="connsiteY1" fmla="*/ 108020 h 289199"/>
                <a:gd name="connsiteX2" fmla="*/ 488308 w 663581"/>
                <a:gd name="connsiteY2" fmla="*/ 283509 h 289199"/>
                <a:gd name="connsiteX3" fmla="*/ 663581 w 663581"/>
                <a:gd name="connsiteY3" fmla="*/ 243200 h 289199"/>
                <a:gd name="connsiteX0" fmla="*/ 48329 w 647563"/>
                <a:gd name="connsiteY0" fmla="*/ 0 h 286024"/>
                <a:gd name="connsiteX1" fmla="*/ 72044 w 647563"/>
                <a:gd name="connsiteY1" fmla="*/ 104845 h 286024"/>
                <a:gd name="connsiteX2" fmla="*/ 472290 w 647563"/>
                <a:gd name="connsiteY2" fmla="*/ 280334 h 286024"/>
                <a:gd name="connsiteX3" fmla="*/ 647563 w 647563"/>
                <a:gd name="connsiteY3" fmla="*/ 240025 h 286024"/>
                <a:gd name="connsiteX0" fmla="*/ 40213 w 639447"/>
                <a:gd name="connsiteY0" fmla="*/ 0 h 286024"/>
                <a:gd name="connsiteX1" fmla="*/ 63928 w 639447"/>
                <a:gd name="connsiteY1" fmla="*/ 104845 h 286024"/>
                <a:gd name="connsiteX2" fmla="*/ 464174 w 639447"/>
                <a:gd name="connsiteY2" fmla="*/ 280334 h 286024"/>
                <a:gd name="connsiteX3" fmla="*/ 639447 w 639447"/>
                <a:gd name="connsiteY3" fmla="*/ 240025 h 286024"/>
                <a:gd name="connsiteX0" fmla="*/ 29449 w 628683"/>
                <a:gd name="connsiteY0" fmla="*/ 0 h 285457"/>
                <a:gd name="connsiteX1" fmla="*/ 88089 w 628683"/>
                <a:gd name="connsiteY1" fmla="*/ 114370 h 285457"/>
                <a:gd name="connsiteX2" fmla="*/ 453410 w 628683"/>
                <a:gd name="connsiteY2" fmla="*/ 280334 h 285457"/>
                <a:gd name="connsiteX3" fmla="*/ 628683 w 628683"/>
                <a:gd name="connsiteY3" fmla="*/ 240025 h 285457"/>
                <a:gd name="connsiteX0" fmla="*/ 39008 w 638242"/>
                <a:gd name="connsiteY0" fmla="*/ 0 h 285086"/>
                <a:gd name="connsiteX1" fmla="*/ 65898 w 638242"/>
                <a:gd name="connsiteY1" fmla="*/ 120720 h 285086"/>
                <a:gd name="connsiteX2" fmla="*/ 462969 w 638242"/>
                <a:gd name="connsiteY2" fmla="*/ 280334 h 285086"/>
                <a:gd name="connsiteX3" fmla="*/ 638242 w 638242"/>
                <a:gd name="connsiteY3" fmla="*/ 240025 h 285086"/>
                <a:gd name="connsiteX0" fmla="*/ 37046 w 642630"/>
                <a:gd name="connsiteY0" fmla="*/ 0 h 291436"/>
                <a:gd name="connsiteX1" fmla="*/ 70286 w 642630"/>
                <a:gd name="connsiteY1" fmla="*/ 127070 h 291436"/>
                <a:gd name="connsiteX2" fmla="*/ 467357 w 642630"/>
                <a:gd name="connsiteY2" fmla="*/ 286684 h 291436"/>
                <a:gd name="connsiteX3" fmla="*/ 642630 w 642630"/>
                <a:gd name="connsiteY3" fmla="*/ 246375 h 29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630" h="291436">
                  <a:moveTo>
                    <a:pt x="37046" y="0"/>
                  </a:moveTo>
                  <a:cubicBezTo>
                    <a:pt x="-27966" y="48376"/>
                    <a:pt x="-1432" y="79289"/>
                    <a:pt x="70286" y="127070"/>
                  </a:cubicBezTo>
                  <a:cubicBezTo>
                    <a:pt x="142004" y="174851"/>
                    <a:pt x="371966" y="266800"/>
                    <a:pt x="467357" y="286684"/>
                  </a:cubicBezTo>
                  <a:cubicBezTo>
                    <a:pt x="562748" y="306568"/>
                    <a:pt x="624617" y="258385"/>
                    <a:pt x="642630" y="246375"/>
                  </a:cubicBezTo>
                </a:path>
              </a:pathLst>
            </a:custGeom>
            <a:ln w="28575" cmpd="sng">
              <a:solidFill>
                <a:srgbClr val="717074"/>
              </a:solidFill>
            </a:ln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95D3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39" name="Freeform 238"/>
            <p:cNvSpPr/>
            <p:nvPr/>
          </p:nvSpPr>
          <p:spPr>
            <a:xfrm>
              <a:off x="3238036" y="4479408"/>
              <a:ext cx="648163" cy="287325"/>
            </a:xfrm>
            <a:custGeom>
              <a:avLst/>
              <a:gdLst>
                <a:gd name="connsiteX0" fmla="*/ 117834 w 739293"/>
                <a:gd name="connsiteY0" fmla="*/ 0 h 321826"/>
                <a:gd name="connsiteX1" fmla="*/ 36774 w 739293"/>
                <a:gd name="connsiteY1" fmla="*/ 54045 h 321826"/>
                <a:gd name="connsiteX2" fmla="*/ 640220 w 739293"/>
                <a:gd name="connsiteY2" fmla="*/ 315259 h 321826"/>
                <a:gd name="connsiteX3" fmla="*/ 739293 w 739293"/>
                <a:gd name="connsiteY3" fmla="*/ 243200 h 321826"/>
                <a:gd name="connsiteX0" fmla="*/ 60341 w 681800"/>
                <a:gd name="connsiteY0" fmla="*/ 0 h 319579"/>
                <a:gd name="connsiteX1" fmla="*/ 68181 w 681800"/>
                <a:gd name="connsiteY1" fmla="*/ 98495 h 319579"/>
                <a:gd name="connsiteX2" fmla="*/ 582727 w 681800"/>
                <a:gd name="connsiteY2" fmla="*/ 315259 h 319579"/>
                <a:gd name="connsiteX3" fmla="*/ 681800 w 681800"/>
                <a:gd name="connsiteY3" fmla="*/ 243200 h 319579"/>
                <a:gd name="connsiteX0" fmla="*/ 62654 w 684113"/>
                <a:gd name="connsiteY0" fmla="*/ 0 h 319579"/>
                <a:gd name="connsiteX1" fmla="*/ 70494 w 684113"/>
                <a:gd name="connsiteY1" fmla="*/ 98495 h 319579"/>
                <a:gd name="connsiteX2" fmla="*/ 585040 w 684113"/>
                <a:gd name="connsiteY2" fmla="*/ 315259 h 319579"/>
                <a:gd name="connsiteX3" fmla="*/ 684113 w 684113"/>
                <a:gd name="connsiteY3" fmla="*/ 243200 h 319579"/>
                <a:gd name="connsiteX0" fmla="*/ 47087 w 668546"/>
                <a:gd name="connsiteY0" fmla="*/ 0 h 319132"/>
                <a:gd name="connsiteX1" fmla="*/ 93027 w 668546"/>
                <a:gd name="connsiteY1" fmla="*/ 108020 h 319132"/>
                <a:gd name="connsiteX2" fmla="*/ 569473 w 668546"/>
                <a:gd name="connsiteY2" fmla="*/ 315259 h 319132"/>
                <a:gd name="connsiteX3" fmla="*/ 668546 w 668546"/>
                <a:gd name="connsiteY3" fmla="*/ 243200 h 319132"/>
                <a:gd name="connsiteX0" fmla="*/ 42122 w 663581"/>
                <a:gd name="connsiteY0" fmla="*/ 0 h 289199"/>
                <a:gd name="connsiteX1" fmla="*/ 88062 w 663581"/>
                <a:gd name="connsiteY1" fmla="*/ 108020 h 289199"/>
                <a:gd name="connsiteX2" fmla="*/ 488308 w 663581"/>
                <a:gd name="connsiteY2" fmla="*/ 283509 h 289199"/>
                <a:gd name="connsiteX3" fmla="*/ 663581 w 663581"/>
                <a:gd name="connsiteY3" fmla="*/ 243200 h 289199"/>
                <a:gd name="connsiteX0" fmla="*/ 48329 w 647563"/>
                <a:gd name="connsiteY0" fmla="*/ 0 h 286024"/>
                <a:gd name="connsiteX1" fmla="*/ 72044 w 647563"/>
                <a:gd name="connsiteY1" fmla="*/ 104845 h 286024"/>
                <a:gd name="connsiteX2" fmla="*/ 472290 w 647563"/>
                <a:gd name="connsiteY2" fmla="*/ 280334 h 286024"/>
                <a:gd name="connsiteX3" fmla="*/ 647563 w 647563"/>
                <a:gd name="connsiteY3" fmla="*/ 240025 h 286024"/>
                <a:gd name="connsiteX0" fmla="*/ 40213 w 639447"/>
                <a:gd name="connsiteY0" fmla="*/ 0 h 286024"/>
                <a:gd name="connsiteX1" fmla="*/ 63928 w 639447"/>
                <a:gd name="connsiteY1" fmla="*/ 104845 h 286024"/>
                <a:gd name="connsiteX2" fmla="*/ 464174 w 639447"/>
                <a:gd name="connsiteY2" fmla="*/ 280334 h 286024"/>
                <a:gd name="connsiteX3" fmla="*/ 639447 w 639447"/>
                <a:gd name="connsiteY3" fmla="*/ 240025 h 286024"/>
                <a:gd name="connsiteX0" fmla="*/ 29449 w 628683"/>
                <a:gd name="connsiteY0" fmla="*/ 0 h 285457"/>
                <a:gd name="connsiteX1" fmla="*/ 88089 w 628683"/>
                <a:gd name="connsiteY1" fmla="*/ 114370 h 285457"/>
                <a:gd name="connsiteX2" fmla="*/ 453410 w 628683"/>
                <a:gd name="connsiteY2" fmla="*/ 280334 h 285457"/>
                <a:gd name="connsiteX3" fmla="*/ 628683 w 628683"/>
                <a:gd name="connsiteY3" fmla="*/ 240025 h 285457"/>
                <a:gd name="connsiteX0" fmla="*/ 39008 w 638242"/>
                <a:gd name="connsiteY0" fmla="*/ 0 h 285086"/>
                <a:gd name="connsiteX1" fmla="*/ 65898 w 638242"/>
                <a:gd name="connsiteY1" fmla="*/ 120720 h 285086"/>
                <a:gd name="connsiteX2" fmla="*/ 462969 w 638242"/>
                <a:gd name="connsiteY2" fmla="*/ 280334 h 285086"/>
                <a:gd name="connsiteX3" fmla="*/ 638242 w 638242"/>
                <a:gd name="connsiteY3" fmla="*/ 240025 h 285086"/>
                <a:gd name="connsiteX0" fmla="*/ 37046 w 642630"/>
                <a:gd name="connsiteY0" fmla="*/ 0 h 291436"/>
                <a:gd name="connsiteX1" fmla="*/ 70286 w 642630"/>
                <a:gd name="connsiteY1" fmla="*/ 127070 h 291436"/>
                <a:gd name="connsiteX2" fmla="*/ 467357 w 642630"/>
                <a:gd name="connsiteY2" fmla="*/ 286684 h 291436"/>
                <a:gd name="connsiteX3" fmla="*/ 642630 w 642630"/>
                <a:gd name="connsiteY3" fmla="*/ 246375 h 29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630" h="291436">
                  <a:moveTo>
                    <a:pt x="37046" y="0"/>
                  </a:moveTo>
                  <a:cubicBezTo>
                    <a:pt x="-27966" y="48376"/>
                    <a:pt x="-1432" y="79289"/>
                    <a:pt x="70286" y="127070"/>
                  </a:cubicBezTo>
                  <a:cubicBezTo>
                    <a:pt x="142004" y="174851"/>
                    <a:pt x="371966" y="266800"/>
                    <a:pt x="467357" y="286684"/>
                  </a:cubicBezTo>
                  <a:cubicBezTo>
                    <a:pt x="562748" y="306568"/>
                    <a:pt x="624617" y="258385"/>
                    <a:pt x="642630" y="246375"/>
                  </a:cubicBezTo>
                </a:path>
              </a:pathLst>
            </a:custGeom>
            <a:ln w="28575" cmpd="sng">
              <a:solidFill>
                <a:srgbClr val="717074"/>
              </a:solidFill>
            </a:ln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95D3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240" name="Freeform 239"/>
            <p:cNvSpPr/>
            <p:nvPr/>
          </p:nvSpPr>
          <p:spPr>
            <a:xfrm>
              <a:off x="4262502" y="4894275"/>
              <a:ext cx="690498" cy="312725"/>
            </a:xfrm>
            <a:custGeom>
              <a:avLst/>
              <a:gdLst>
                <a:gd name="connsiteX0" fmla="*/ 117834 w 739293"/>
                <a:gd name="connsiteY0" fmla="*/ 0 h 321826"/>
                <a:gd name="connsiteX1" fmla="*/ 36774 w 739293"/>
                <a:gd name="connsiteY1" fmla="*/ 54045 h 321826"/>
                <a:gd name="connsiteX2" fmla="*/ 640220 w 739293"/>
                <a:gd name="connsiteY2" fmla="*/ 315259 h 321826"/>
                <a:gd name="connsiteX3" fmla="*/ 739293 w 739293"/>
                <a:gd name="connsiteY3" fmla="*/ 243200 h 321826"/>
                <a:gd name="connsiteX0" fmla="*/ 60341 w 681800"/>
                <a:gd name="connsiteY0" fmla="*/ 0 h 319579"/>
                <a:gd name="connsiteX1" fmla="*/ 68181 w 681800"/>
                <a:gd name="connsiteY1" fmla="*/ 98495 h 319579"/>
                <a:gd name="connsiteX2" fmla="*/ 582727 w 681800"/>
                <a:gd name="connsiteY2" fmla="*/ 315259 h 319579"/>
                <a:gd name="connsiteX3" fmla="*/ 681800 w 681800"/>
                <a:gd name="connsiteY3" fmla="*/ 243200 h 319579"/>
                <a:gd name="connsiteX0" fmla="*/ 62654 w 684113"/>
                <a:gd name="connsiteY0" fmla="*/ 0 h 319579"/>
                <a:gd name="connsiteX1" fmla="*/ 70494 w 684113"/>
                <a:gd name="connsiteY1" fmla="*/ 98495 h 319579"/>
                <a:gd name="connsiteX2" fmla="*/ 585040 w 684113"/>
                <a:gd name="connsiteY2" fmla="*/ 315259 h 319579"/>
                <a:gd name="connsiteX3" fmla="*/ 684113 w 684113"/>
                <a:gd name="connsiteY3" fmla="*/ 243200 h 319579"/>
                <a:gd name="connsiteX0" fmla="*/ 47087 w 668546"/>
                <a:gd name="connsiteY0" fmla="*/ 0 h 319132"/>
                <a:gd name="connsiteX1" fmla="*/ 93027 w 668546"/>
                <a:gd name="connsiteY1" fmla="*/ 108020 h 319132"/>
                <a:gd name="connsiteX2" fmla="*/ 569473 w 668546"/>
                <a:gd name="connsiteY2" fmla="*/ 315259 h 319132"/>
                <a:gd name="connsiteX3" fmla="*/ 668546 w 668546"/>
                <a:gd name="connsiteY3" fmla="*/ 243200 h 319132"/>
                <a:gd name="connsiteX0" fmla="*/ 42122 w 663581"/>
                <a:gd name="connsiteY0" fmla="*/ 0 h 289199"/>
                <a:gd name="connsiteX1" fmla="*/ 88062 w 663581"/>
                <a:gd name="connsiteY1" fmla="*/ 108020 h 289199"/>
                <a:gd name="connsiteX2" fmla="*/ 488308 w 663581"/>
                <a:gd name="connsiteY2" fmla="*/ 283509 h 289199"/>
                <a:gd name="connsiteX3" fmla="*/ 663581 w 663581"/>
                <a:gd name="connsiteY3" fmla="*/ 243200 h 289199"/>
                <a:gd name="connsiteX0" fmla="*/ 48329 w 647563"/>
                <a:gd name="connsiteY0" fmla="*/ 0 h 286024"/>
                <a:gd name="connsiteX1" fmla="*/ 72044 w 647563"/>
                <a:gd name="connsiteY1" fmla="*/ 104845 h 286024"/>
                <a:gd name="connsiteX2" fmla="*/ 472290 w 647563"/>
                <a:gd name="connsiteY2" fmla="*/ 280334 h 286024"/>
                <a:gd name="connsiteX3" fmla="*/ 647563 w 647563"/>
                <a:gd name="connsiteY3" fmla="*/ 240025 h 286024"/>
                <a:gd name="connsiteX0" fmla="*/ 40213 w 639447"/>
                <a:gd name="connsiteY0" fmla="*/ 0 h 286024"/>
                <a:gd name="connsiteX1" fmla="*/ 63928 w 639447"/>
                <a:gd name="connsiteY1" fmla="*/ 104845 h 286024"/>
                <a:gd name="connsiteX2" fmla="*/ 464174 w 639447"/>
                <a:gd name="connsiteY2" fmla="*/ 280334 h 286024"/>
                <a:gd name="connsiteX3" fmla="*/ 639447 w 639447"/>
                <a:gd name="connsiteY3" fmla="*/ 240025 h 286024"/>
                <a:gd name="connsiteX0" fmla="*/ 29449 w 628683"/>
                <a:gd name="connsiteY0" fmla="*/ 0 h 285457"/>
                <a:gd name="connsiteX1" fmla="*/ 88089 w 628683"/>
                <a:gd name="connsiteY1" fmla="*/ 114370 h 285457"/>
                <a:gd name="connsiteX2" fmla="*/ 453410 w 628683"/>
                <a:gd name="connsiteY2" fmla="*/ 280334 h 285457"/>
                <a:gd name="connsiteX3" fmla="*/ 628683 w 628683"/>
                <a:gd name="connsiteY3" fmla="*/ 240025 h 285457"/>
                <a:gd name="connsiteX0" fmla="*/ 39008 w 638242"/>
                <a:gd name="connsiteY0" fmla="*/ 0 h 285086"/>
                <a:gd name="connsiteX1" fmla="*/ 65898 w 638242"/>
                <a:gd name="connsiteY1" fmla="*/ 120720 h 285086"/>
                <a:gd name="connsiteX2" fmla="*/ 462969 w 638242"/>
                <a:gd name="connsiteY2" fmla="*/ 280334 h 285086"/>
                <a:gd name="connsiteX3" fmla="*/ 638242 w 638242"/>
                <a:gd name="connsiteY3" fmla="*/ 240025 h 285086"/>
                <a:gd name="connsiteX0" fmla="*/ 37046 w 642630"/>
                <a:gd name="connsiteY0" fmla="*/ 0 h 291436"/>
                <a:gd name="connsiteX1" fmla="*/ 70286 w 642630"/>
                <a:gd name="connsiteY1" fmla="*/ 127070 h 291436"/>
                <a:gd name="connsiteX2" fmla="*/ 467357 w 642630"/>
                <a:gd name="connsiteY2" fmla="*/ 286684 h 291436"/>
                <a:gd name="connsiteX3" fmla="*/ 642630 w 642630"/>
                <a:gd name="connsiteY3" fmla="*/ 246375 h 29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630" h="291436">
                  <a:moveTo>
                    <a:pt x="37046" y="0"/>
                  </a:moveTo>
                  <a:cubicBezTo>
                    <a:pt x="-27966" y="48376"/>
                    <a:pt x="-1432" y="79289"/>
                    <a:pt x="70286" y="127070"/>
                  </a:cubicBezTo>
                  <a:cubicBezTo>
                    <a:pt x="142004" y="174851"/>
                    <a:pt x="371966" y="266800"/>
                    <a:pt x="467357" y="286684"/>
                  </a:cubicBezTo>
                  <a:cubicBezTo>
                    <a:pt x="562748" y="306568"/>
                    <a:pt x="624617" y="258385"/>
                    <a:pt x="642630" y="246375"/>
                  </a:cubicBezTo>
                </a:path>
              </a:pathLst>
            </a:custGeom>
            <a:ln w="28575" cmpd="sng">
              <a:solidFill>
                <a:srgbClr val="717074"/>
              </a:solidFill>
            </a:ln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95D3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</a:endParaRPr>
            </a:p>
          </p:txBody>
        </p:sp>
        <p:pic>
          <p:nvPicPr>
            <p:cNvPr id="241" name="Picture 240" descr="ICON_Cloud_Q308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</a:blip>
            <a:srcRect/>
            <a:stretch>
              <a:fillRect/>
            </a:stretch>
          </p:blipFill>
          <p:spPr bwMode="auto">
            <a:xfrm>
              <a:off x="968688" y="2646962"/>
              <a:ext cx="1000344" cy="650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42" name="Down Arrow 241"/>
            <p:cNvSpPr/>
            <p:nvPr/>
          </p:nvSpPr>
          <p:spPr>
            <a:xfrm rot="10800000">
              <a:off x="1470493" y="3293518"/>
              <a:ext cx="409006" cy="569068"/>
            </a:xfrm>
            <a:prstGeom prst="downArrow">
              <a:avLst/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ysClr val="window" lastClr="FFFFFF">
                    <a:lumMod val="85000"/>
                  </a:sysClr>
                </a:gs>
                <a:gs pos="100000">
                  <a:sysClr val="window" lastClr="FFFFFF">
                    <a:lumMod val="65000"/>
                    <a:alpha val="0"/>
                  </a:sys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/>
              </a:endParaRPr>
            </a:p>
          </p:txBody>
        </p:sp>
        <p:sp>
          <p:nvSpPr>
            <p:cNvPr id="243" name="Down Arrow 242"/>
            <p:cNvSpPr/>
            <p:nvPr/>
          </p:nvSpPr>
          <p:spPr>
            <a:xfrm>
              <a:off x="1082728" y="3225653"/>
              <a:ext cx="409006" cy="569068"/>
            </a:xfrm>
            <a:prstGeom prst="downArrow">
              <a:avLst/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ysClr val="window" lastClr="FFFFFF">
                    <a:lumMod val="85000"/>
                  </a:sysClr>
                </a:gs>
                <a:gs pos="100000">
                  <a:sysClr val="window" lastClr="FFFFFF">
                    <a:lumMod val="65000"/>
                    <a:alpha val="0"/>
                  </a:sys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ＭＳ Ｐゴシック"/>
              </a:endParaRP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1183807" y="2887442"/>
              <a:ext cx="6206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4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Internet</a:t>
              </a:r>
            </a:p>
          </p:txBody>
        </p:sp>
      </p:grpSp>
      <p:pic>
        <p:nvPicPr>
          <p:cNvPr id="372" name="Picture 180" descr="ICON_Datacenter_wStorage_1up_Q408.eps"/>
          <p:cNvPicPr>
            <a:picLocks noChangeAspect="1"/>
          </p:cNvPicPr>
          <p:nvPr/>
        </p:nvPicPr>
        <p:blipFill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941" y="2896403"/>
            <a:ext cx="1323992" cy="1735667"/>
          </a:xfrm>
          <a:prstGeom prst="rect">
            <a:avLst/>
          </a:prstGeom>
        </p:spPr>
      </p:pic>
      <p:pic>
        <p:nvPicPr>
          <p:cNvPr id="373" name="Picture 181" descr="ICON_Datacenter_wStorage_1up_Q408.eps"/>
          <p:cNvPicPr>
            <a:picLocks noChangeAspect="1"/>
          </p:cNvPicPr>
          <p:nvPr/>
        </p:nvPicPr>
        <p:blipFill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412" y="3311273"/>
            <a:ext cx="1323992" cy="1735667"/>
          </a:xfrm>
          <a:prstGeom prst="rect">
            <a:avLst/>
          </a:prstGeom>
        </p:spPr>
      </p:pic>
      <p:pic>
        <p:nvPicPr>
          <p:cNvPr id="374" name="Picture 182" descr="ICON_Datacenter_wStorage_1up_Q408.eps"/>
          <p:cNvPicPr>
            <a:picLocks noChangeAspect="1"/>
          </p:cNvPicPr>
          <p:nvPr/>
        </p:nvPicPr>
        <p:blipFill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76" y="3700736"/>
            <a:ext cx="1323992" cy="1735667"/>
          </a:xfrm>
          <a:prstGeom prst="rect">
            <a:avLst/>
          </a:prstGeom>
        </p:spPr>
      </p:pic>
      <p:pic>
        <p:nvPicPr>
          <p:cNvPr id="375" name="Picture 183" descr="ICON_Datacenter_wStorage_1up_Q408.eps"/>
          <p:cNvPicPr>
            <a:picLocks noChangeAspect="1"/>
          </p:cNvPicPr>
          <p:nvPr/>
        </p:nvPicPr>
        <p:blipFill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477" y="4149468"/>
            <a:ext cx="1323992" cy="1735667"/>
          </a:xfrm>
          <a:prstGeom prst="rect">
            <a:avLst/>
          </a:prstGeom>
        </p:spPr>
      </p:pic>
      <p:pic>
        <p:nvPicPr>
          <p:cNvPr id="376" name="Picture 184" descr="VMW-ICON-3D-vSWITCH-HYPERVISOR-1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605" y="3291158"/>
            <a:ext cx="1338279" cy="976481"/>
          </a:xfrm>
          <a:prstGeom prst="rect">
            <a:avLst/>
          </a:prstGeom>
        </p:spPr>
      </p:pic>
      <p:pic>
        <p:nvPicPr>
          <p:cNvPr id="377" name="Picture 185" descr="VMW-ICON-3D-vSWITCH-HYPERVISOR-1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710" y="3693520"/>
            <a:ext cx="1338279" cy="976481"/>
          </a:xfrm>
          <a:prstGeom prst="rect">
            <a:avLst/>
          </a:prstGeom>
        </p:spPr>
      </p:pic>
      <p:pic>
        <p:nvPicPr>
          <p:cNvPr id="378" name="Picture 186" descr="VMW-ICON-3D-vSWITCH-HYPERVISOR-1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958" y="4086718"/>
            <a:ext cx="1338279" cy="976481"/>
          </a:xfrm>
          <a:prstGeom prst="rect">
            <a:avLst/>
          </a:prstGeom>
        </p:spPr>
      </p:pic>
      <p:pic>
        <p:nvPicPr>
          <p:cNvPr id="379" name="Picture 187" descr="VMW-ICON-3D-vSWITCH-HYPERVISOR-1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672" y="4532628"/>
            <a:ext cx="1338279" cy="976481"/>
          </a:xfrm>
          <a:prstGeom prst="rect">
            <a:avLst/>
          </a:prstGeom>
        </p:spPr>
      </p:pic>
      <p:sp>
        <p:nvSpPr>
          <p:cNvPr id="380" name="TextBox 188"/>
          <p:cNvSpPr txBox="1"/>
          <p:nvPr/>
        </p:nvSpPr>
        <p:spPr>
          <a:xfrm>
            <a:off x="6412938" y="5049776"/>
            <a:ext cx="3121367" cy="400110"/>
          </a:xfrm>
          <a:prstGeom prst="rect">
            <a:avLst/>
          </a:prstGeom>
          <a:noFill/>
          <a:scene3d>
            <a:camera prst="isometricOffAxis2Right">
              <a:rot lat="720000" lon="1782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>
              <a:spcAft>
                <a:spcPct val="40000"/>
              </a:spcAft>
            </a:pPr>
            <a:r>
              <a:rPr lang="en-US" dirty="0">
                <a:solidFill>
                  <a:srgbClr val="717074"/>
                </a:solidFill>
                <a:latin typeface="Arial"/>
                <a:ea typeface="ＭＳ Ｐゴシック"/>
              </a:rPr>
              <a:t>Existing Physical Network</a:t>
            </a:r>
          </a:p>
        </p:txBody>
      </p:sp>
    </p:spTree>
    <p:extLst>
      <p:ext uri="{BB962C8B-B14F-4D97-AF65-F5344CB8AC3E}">
        <p14:creationId xmlns:p14="http://schemas.microsoft.com/office/powerpoint/2010/main" val="117663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563" y="1727674"/>
            <a:ext cx="5561002" cy="3605962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736053" y="830429"/>
            <a:ext cx="10969943" cy="8128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How do we handle server failure in our existing hardware defined data center (HDDC)?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6686" y="2277558"/>
            <a:ext cx="2407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One Application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78952" y="2800778"/>
            <a:ext cx="1762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Two Server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878272" y="2277558"/>
            <a:ext cx="3313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High CAPEX &amp; OPEX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911989" y="2800777"/>
            <a:ext cx="3244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Complex Management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435024" y="5421997"/>
            <a:ext cx="7210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Not all applications are clustered in your Data Center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12997" y="5875631"/>
            <a:ext cx="5854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5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i.e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Not all applications are Highly Available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3791609" y="2088107"/>
            <a:ext cx="1353597" cy="1498046"/>
            <a:chOff x="3791609" y="2088107"/>
            <a:chExt cx="1353597" cy="1498046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791609" y="2088107"/>
              <a:ext cx="1299006" cy="144254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3889612" y="2096863"/>
              <a:ext cx="1255594" cy="148929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7315201" y="2257224"/>
            <a:ext cx="1068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Active</a:t>
            </a:r>
          </a:p>
        </p:txBody>
      </p:sp>
    </p:spTree>
    <p:extLst>
      <p:ext uri="{BB962C8B-B14F-4D97-AF65-F5344CB8AC3E}">
        <p14:creationId xmlns:p14="http://schemas.microsoft.com/office/powerpoint/2010/main" val="100580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5" grpId="0"/>
      <p:bldP spid="36" grpId="0"/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463976" y="5738885"/>
            <a:ext cx="7459991" cy="812800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NSX components are installed on top of vSphere as hypervisor </a:t>
            </a:r>
            <a:r>
              <a:rPr lang="en-US" sz="2400" b="1">
                <a:solidFill>
                  <a:srgbClr val="0070C0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kernel modules</a:t>
            </a:r>
            <a:endParaRPr lang="en-US" sz="2400" b="1" dirty="0">
              <a:solidFill>
                <a:srgbClr val="0070C0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pic>
        <p:nvPicPr>
          <p:cNvPr id="25" name="Picture 98" descr="ICON_Datacenter_wStorage_1up_Q408.eps"/>
          <p:cNvPicPr>
            <a:picLocks noChangeAspect="1"/>
          </p:cNvPicPr>
          <p:nvPr/>
        </p:nvPicPr>
        <p:blipFill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5" y="1682788"/>
            <a:ext cx="1323992" cy="1735667"/>
          </a:xfrm>
          <a:prstGeom prst="rect">
            <a:avLst/>
          </a:prstGeom>
        </p:spPr>
      </p:pic>
      <p:pic>
        <p:nvPicPr>
          <p:cNvPr id="26" name="Picture 99" descr="ICON_Datacenter_wStorage_1up_Q408.eps"/>
          <p:cNvPicPr>
            <a:picLocks noChangeAspect="1"/>
          </p:cNvPicPr>
          <p:nvPr/>
        </p:nvPicPr>
        <p:blipFill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984" y="2055318"/>
            <a:ext cx="1323992" cy="1735667"/>
          </a:xfrm>
          <a:prstGeom prst="rect">
            <a:avLst/>
          </a:prstGeom>
        </p:spPr>
      </p:pic>
      <p:pic>
        <p:nvPicPr>
          <p:cNvPr id="27" name="Picture 100" descr="ICON_Datacenter_wStorage_1up_Q408.eps"/>
          <p:cNvPicPr>
            <a:picLocks noChangeAspect="1"/>
          </p:cNvPicPr>
          <p:nvPr/>
        </p:nvPicPr>
        <p:blipFill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243" y="2427848"/>
            <a:ext cx="1323992" cy="1735667"/>
          </a:xfrm>
          <a:prstGeom prst="rect">
            <a:avLst/>
          </a:prstGeom>
        </p:spPr>
      </p:pic>
      <p:pic>
        <p:nvPicPr>
          <p:cNvPr id="28" name="Picture 101" descr="ICON_Datacenter_wStorage_1up_Q408.eps"/>
          <p:cNvPicPr>
            <a:picLocks noChangeAspect="1"/>
          </p:cNvPicPr>
          <p:nvPr/>
        </p:nvPicPr>
        <p:blipFill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76" y="2859647"/>
            <a:ext cx="1323992" cy="1735667"/>
          </a:xfrm>
          <a:prstGeom prst="rect">
            <a:avLst/>
          </a:prstGeom>
        </p:spPr>
      </p:pic>
      <p:pic>
        <p:nvPicPr>
          <p:cNvPr id="29" name="Picture 102" descr="VMW-ICON-3D-vSWITCH-HYPERVISOR-1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95" y="2062780"/>
            <a:ext cx="1338279" cy="976481"/>
          </a:xfrm>
          <a:prstGeom prst="rect">
            <a:avLst/>
          </a:prstGeom>
        </p:spPr>
      </p:pic>
      <p:pic>
        <p:nvPicPr>
          <p:cNvPr id="30" name="Picture 103" descr="VMW-ICON-3D-vSWITCH-HYPERVISOR-1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821" y="2413863"/>
            <a:ext cx="1338279" cy="976481"/>
          </a:xfrm>
          <a:prstGeom prst="rect">
            <a:avLst/>
          </a:prstGeom>
        </p:spPr>
      </p:pic>
      <p:pic>
        <p:nvPicPr>
          <p:cNvPr id="31" name="Picture 104" descr="VMW-ICON-3D-vSWITCH-HYPERVISOR-1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057" y="2791303"/>
            <a:ext cx="1338279" cy="976481"/>
          </a:xfrm>
          <a:prstGeom prst="rect">
            <a:avLst/>
          </a:prstGeom>
        </p:spPr>
      </p:pic>
      <p:pic>
        <p:nvPicPr>
          <p:cNvPr id="32" name="Picture 105" descr="VMW-ICON-3D-vSWITCH-HYPERVISOR-1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670" y="3254147"/>
            <a:ext cx="1338279" cy="976481"/>
          </a:xfrm>
          <a:prstGeom prst="rect">
            <a:avLst/>
          </a:prstGeom>
        </p:spPr>
      </p:pic>
      <p:grpSp>
        <p:nvGrpSpPr>
          <p:cNvPr id="33" name="Group 106"/>
          <p:cNvGrpSpPr/>
          <p:nvPr/>
        </p:nvGrpSpPr>
        <p:grpSpPr>
          <a:xfrm>
            <a:off x="2667167" y="2382409"/>
            <a:ext cx="6214454" cy="3027389"/>
            <a:chOff x="892355" y="2646962"/>
            <a:chExt cx="6214454" cy="3027389"/>
          </a:xfrm>
        </p:grpSpPr>
        <p:pic>
          <p:nvPicPr>
            <p:cNvPr id="34" name="Picture 33" descr="VMW-ICON-3D-PHYSICAL-NETWORK-102.png"/>
            <p:cNvPicPr>
              <a:picLocks noChangeAspect="1"/>
            </p:cNvPicPr>
            <p:nvPr/>
          </p:nvPicPr>
          <p:blipFill>
            <a:blip r:embed="rId4" cstate="print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1432" y="3218152"/>
              <a:ext cx="1286925" cy="855875"/>
            </a:xfrm>
            <a:prstGeom prst="rect">
              <a:avLst/>
            </a:prstGeom>
          </p:spPr>
        </p:pic>
        <p:pic>
          <p:nvPicPr>
            <p:cNvPr id="35" name="Picture 34" descr="VMW-ICON-3D-PHYSICAL-NETWORK-102.png"/>
            <p:cNvPicPr>
              <a:picLocks noChangeAspect="1"/>
            </p:cNvPicPr>
            <p:nvPr/>
          </p:nvPicPr>
          <p:blipFill>
            <a:blip r:embed="rId4" cstate="print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724" y="3585213"/>
              <a:ext cx="1286925" cy="855875"/>
            </a:xfrm>
            <a:prstGeom prst="rect">
              <a:avLst/>
            </a:prstGeom>
          </p:spPr>
        </p:pic>
        <p:pic>
          <p:nvPicPr>
            <p:cNvPr id="36" name="Picture 35" descr="VMW-ICON-3D-PHYSICAL-NETWORK-102.png"/>
            <p:cNvPicPr>
              <a:picLocks noChangeAspect="1"/>
            </p:cNvPicPr>
            <p:nvPr/>
          </p:nvPicPr>
          <p:blipFill>
            <a:blip r:embed="rId4" cstate="print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860" y="3996301"/>
              <a:ext cx="1286925" cy="855875"/>
            </a:xfrm>
            <a:prstGeom prst="rect">
              <a:avLst/>
            </a:prstGeom>
          </p:spPr>
        </p:pic>
        <p:pic>
          <p:nvPicPr>
            <p:cNvPr id="37" name="Picture 36" descr="VMW-ICON-3D-PHYSICAL-NETWORK-102.png"/>
            <p:cNvPicPr>
              <a:picLocks noChangeAspect="1"/>
            </p:cNvPicPr>
            <p:nvPr/>
          </p:nvPicPr>
          <p:blipFill>
            <a:blip r:embed="rId4" cstate="print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9884" y="4425277"/>
              <a:ext cx="1286925" cy="855875"/>
            </a:xfrm>
            <a:prstGeom prst="rect">
              <a:avLst/>
            </a:prstGeom>
          </p:spPr>
        </p:pic>
        <p:pic>
          <p:nvPicPr>
            <p:cNvPr id="38" name="Picture 37" descr="VMW-ICON-3D-FIREWALL-101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355" y="3568980"/>
              <a:ext cx="1316125" cy="602406"/>
            </a:xfrm>
            <a:prstGeom prst="rect">
              <a:avLst/>
            </a:prstGeom>
          </p:spPr>
        </p:pic>
        <p:grpSp>
          <p:nvGrpSpPr>
            <p:cNvPr id="39" name="Group 38"/>
            <p:cNvGrpSpPr/>
            <p:nvPr/>
          </p:nvGrpSpPr>
          <p:grpSpPr>
            <a:xfrm>
              <a:off x="6026035" y="4216400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104" name="Rectangle 103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740000" scaled="0"/>
              </a:gradFill>
              <a:ln>
                <a:noFill/>
                <a:headEnd/>
                <a:tailEnd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105" name="Right Arrow 104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106" name="Right Arrow 105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107" name="Right Arrow 106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108" name="Right Arrow 107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4959234" y="3776132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99" name="Rectangle 98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740000" scaled="0"/>
              </a:gradFill>
              <a:ln>
                <a:noFill/>
                <a:headEnd/>
                <a:tailEnd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100" name="Right Arrow 99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101" name="Right Arrow 100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102" name="Right Arrow 101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103" name="Right Arrow 102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3917833" y="3369735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94" name="Rectangle 93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740000" scaled="0"/>
              </a:gradFill>
              <a:ln>
                <a:noFill/>
                <a:headEnd/>
                <a:tailEnd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95" name="Right Arrow 94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96" name="Right Arrow 95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97" name="Right Arrow 96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98" name="Right Arrow 97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2952635" y="3022607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89" name="Rectangle 88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740000" scaled="0"/>
              </a:gradFill>
              <a:ln>
                <a:noFill/>
                <a:headEnd/>
                <a:tailEnd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90" name="Right Arrow 89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91" name="Right Arrow 90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92" name="Right Arrow 91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93" name="Right Arrow 92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</p:grpSp>
        <p:sp>
          <p:nvSpPr>
            <p:cNvPr id="43" name="Freeform 42"/>
            <p:cNvSpPr/>
            <p:nvPr/>
          </p:nvSpPr>
          <p:spPr>
            <a:xfrm>
              <a:off x="5270036" y="4487875"/>
              <a:ext cx="690498" cy="312725"/>
            </a:xfrm>
            <a:custGeom>
              <a:avLst/>
              <a:gdLst>
                <a:gd name="connsiteX0" fmla="*/ 117834 w 739293"/>
                <a:gd name="connsiteY0" fmla="*/ 0 h 321826"/>
                <a:gd name="connsiteX1" fmla="*/ 36774 w 739293"/>
                <a:gd name="connsiteY1" fmla="*/ 54045 h 321826"/>
                <a:gd name="connsiteX2" fmla="*/ 640220 w 739293"/>
                <a:gd name="connsiteY2" fmla="*/ 315259 h 321826"/>
                <a:gd name="connsiteX3" fmla="*/ 739293 w 739293"/>
                <a:gd name="connsiteY3" fmla="*/ 243200 h 321826"/>
                <a:gd name="connsiteX0" fmla="*/ 60341 w 681800"/>
                <a:gd name="connsiteY0" fmla="*/ 0 h 319579"/>
                <a:gd name="connsiteX1" fmla="*/ 68181 w 681800"/>
                <a:gd name="connsiteY1" fmla="*/ 98495 h 319579"/>
                <a:gd name="connsiteX2" fmla="*/ 582727 w 681800"/>
                <a:gd name="connsiteY2" fmla="*/ 315259 h 319579"/>
                <a:gd name="connsiteX3" fmla="*/ 681800 w 681800"/>
                <a:gd name="connsiteY3" fmla="*/ 243200 h 319579"/>
                <a:gd name="connsiteX0" fmla="*/ 62654 w 684113"/>
                <a:gd name="connsiteY0" fmla="*/ 0 h 319579"/>
                <a:gd name="connsiteX1" fmla="*/ 70494 w 684113"/>
                <a:gd name="connsiteY1" fmla="*/ 98495 h 319579"/>
                <a:gd name="connsiteX2" fmla="*/ 585040 w 684113"/>
                <a:gd name="connsiteY2" fmla="*/ 315259 h 319579"/>
                <a:gd name="connsiteX3" fmla="*/ 684113 w 684113"/>
                <a:gd name="connsiteY3" fmla="*/ 243200 h 319579"/>
                <a:gd name="connsiteX0" fmla="*/ 47087 w 668546"/>
                <a:gd name="connsiteY0" fmla="*/ 0 h 319132"/>
                <a:gd name="connsiteX1" fmla="*/ 93027 w 668546"/>
                <a:gd name="connsiteY1" fmla="*/ 108020 h 319132"/>
                <a:gd name="connsiteX2" fmla="*/ 569473 w 668546"/>
                <a:gd name="connsiteY2" fmla="*/ 315259 h 319132"/>
                <a:gd name="connsiteX3" fmla="*/ 668546 w 668546"/>
                <a:gd name="connsiteY3" fmla="*/ 243200 h 319132"/>
                <a:gd name="connsiteX0" fmla="*/ 42122 w 663581"/>
                <a:gd name="connsiteY0" fmla="*/ 0 h 289199"/>
                <a:gd name="connsiteX1" fmla="*/ 88062 w 663581"/>
                <a:gd name="connsiteY1" fmla="*/ 108020 h 289199"/>
                <a:gd name="connsiteX2" fmla="*/ 488308 w 663581"/>
                <a:gd name="connsiteY2" fmla="*/ 283509 h 289199"/>
                <a:gd name="connsiteX3" fmla="*/ 663581 w 663581"/>
                <a:gd name="connsiteY3" fmla="*/ 243200 h 289199"/>
                <a:gd name="connsiteX0" fmla="*/ 48329 w 647563"/>
                <a:gd name="connsiteY0" fmla="*/ 0 h 286024"/>
                <a:gd name="connsiteX1" fmla="*/ 72044 w 647563"/>
                <a:gd name="connsiteY1" fmla="*/ 104845 h 286024"/>
                <a:gd name="connsiteX2" fmla="*/ 472290 w 647563"/>
                <a:gd name="connsiteY2" fmla="*/ 280334 h 286024"/>
                <a:gd name="connsiteX3" fmla="*/ 647563 w 647563"/>
                <a:gd name="connsiteY3" fmla="*/ 240025 h 286024"/>
                <a:gd name="connsiteX0" fmla="*/ 40213 w 639447"/>
                <a:gd name="connsiteY0" fmla="*/ 0 h 286024"/>
                <a:gd name="connsiteX1" fmla="*/ 63928 w 639447"/>
                <a:gd name="connsiteY1" fmla="*/ 104845 h 286024"/>
                <a:gd name="connsiteX2" fmla="*/ 464174 w 639447"/>
                <a:gd name="connsiteY2" fmla="*/ 280334 h 286024"/>
                <a:gd name="connsiteX3" fmla="*/ 639447 w 639447"/>
                <a:gd name="connsiteY3" fmla="*/ 240025 h 286024"/>
                <a:gd name="connsiteX0" fmla="*/ 29449 w 628683"/>
                <a:gd name="connsiteY0" fmla="*/ 0 h 285457"/>
                <a:gd name="connsiteX1" fmla="*/ 88089 w 628683"/>
                <a:gd name="connsiteY1" fmla="*/ 114370 h 285457"/>
                <a:gd name="connsiteX2" fmla="*/ 453410 w 628683"/>
                <a:gd name="connsiteY2" fmla="*/ 280334 h 285457"/>
                <a:gd name="connsiteX3" fmla="*/ 628683 w 628683"/>
                <a:gd name="connsiteY3" fmla="*/ 240025 h 285457"/>
                <a:gd name="connsiteX0" fmla="*/ 39008 w 638242"/>
                <a:gd name="connsiteY0" fmla="*/ 0 h 285086"/>
                <a:gd name="connsiteX1" fmla="*/ 65898 w 638242"/>
                <a:gd name="connsiteY1" fmla="*/ 120720 h 285086"/>
                <a:gd name="connsiteX2" fmla="*/ 462969 w 638242"/>
                <a:gd name="connsiteY2" fmla="*/ 280334 h 285086"/>
                <a:gd name="connsiteX3" fmla="*/ 638242 w 638242"/>
                <a:gd name="connsiteY3" fmla="*/ 240025 h 285086"/>
                <a:gd name="connsiteX0" fmla="*/ 37046 w 642630"/>
                <a:gd name="connsiteY0" fmla="*/ 0 h 291436"/>
                <a:gd name="connsiteX1" fmla="*/ 70286 w 642630"/>
                <a:gd name="connsiteY1" fmla="*/ 127070 h 291436"/>
                <a:gd name="connsiteX2" fmla="*/ 467357 w 642630"/>
                <a:gd name="connsiteY2" fmla="*/ 286684 h 291436"/>
                <a:gd name="connsiteX3" fmla="*/ 642630 w 642630"/>
                <a:gd name="connsiteY3" fmla="*/ 246375 h 29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630" h="291436">
                  <a:moveTo>
                    <a:pt x="37046" y="0"/>
                  </a:moveTo>
                  <a:cubicBezTo>
                    <a:pt x="-27966" y="48376"/>
                    <a:pt x="-1432" y="79289"/>
                    <a:pt x="70286" y="127070"/>
                  </a:cubicBezTo>
                  <a:cubicBezTo>
                    <a:pt x="142004" y="174851"/>
                    <a:pt x="371966" y="266800"/>
                    <a:pt x="467357" y="286684"/>
                  </a:cubicBezTo>
                  <a:cubicBezTo>
                    <a:pt x="562748" y="306568"/>
                    <a:pt x="624617" y="258385"/>
                    <a:pt x="642630" y="246375"/>
                  </a:cubicBezTo>
                </a:path>
              </a:pathLst>
            </a:custGeom>
            <a:ln w="28575" cmpd="sng">
              <a:solidFill>
                <a:schemeClr val="tx1"/>
              </a:solidFill>
            </a:ln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ct val="40000"/>
                </a:spcAft>
              </a:pPr>
              <a:endParaRPr lang="en-US" sz="2400" kern="1200" dirty="0">
                <a:solidFill>
                  <a:srgbClr val="0095D3"/>
                </a:solidFill>
                <a:latin typeface="Arial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4237102" y="4098408"/>
              <a:ext cx="648163" cy="287325"/>
            </a:xfrm>
            <a:custGeom>
              <a:avLst/>
              <a:gdLst>
                <a:gd name="connsiteX0" fmla="*/ 117834 w 739293"/>
                <a:gd name="connsiteY0" fmla="*/ 0 h 321826"/>
                <a:gd name="connsiteX1" fmla="*/ 36774 w 739293"/>
                <a:gd name="connsiteY1" fmla="*/ 54045 h 321826"/>
                <a:gd name="connsiteX2" fmla="*/ 640220 w 739293"/>
                <a:gd name="connsiteY2" fmla="*/ 315259 h 321826"/>
                <a:gd name="connsiteX3" fmla="*/ 739293 w 739293"/>
                <a:gd name="connsiteY3" fmla="*/ 243200 h 321826"/>
                <a:gd name="connsiteX0" fmla="*/ 60341 w 681800"/>
                <a:gd name="connsiteY0" fmla="*/ 0 h 319579"/>
                <a:gd name="connsiteX1" fmla="*/ 68181 w 681800"/>
                <a:gd name="connsiteY1" fmla="*/ 98495 h 319579"/>
                <a:gd name="connsiteX2" fmla="*/ 582727 w 681800"/>
                <a:gd name="connsiteY2" fmla="*/ 315259 h 319579"/>
                <a:gd name="connsiteX3" fmla="*/ 681800 w 681800"/>
                <a:gd name="connsiteY3" fmla="*/ 243200 h 319579"/>
                <a:gd name="connsiteX0" fmla="*/ 62654 w 684113"/>
                <a:gd name="connsiteY0" fmla="*/ 0 h 319579"/>
                <a:gd name="connsiteX1" fmla="*/ 70494 w 684113"/>
                <a:gd name="connsiteY1" fmla="*/ 98495 h 319579"/>
                <a:gd name="connsiteX2" fmla="*/ 585040 w 684113"/>
                <a:gd name="connsiteY2" fmla="*/ 315259 h 319579"/>
                <a:gd name="connsiteX3" fmla="*/ 684113 w 684113"/>
                <a:gd name="connsiteY3" fmla="*/ 243200 h 319579"/>
                <a:gd name="connsiteX0" fmla="*/ 47087 w 668546"/>
                <a:gd name="connsiteY0" fmla="*/ 0 h 319132"/>
                <a:gd name="connsiteX1" fmla="*/ 93027 w 668546"/>
                <a:gd name="connsiteY1" fmla="*/ 108020 h 319132"/>
                <a:gd name="connsiteX2" fmla="*/ 569473 w 668546"/>
                <a:gd name="connsiteY2" fmla="*/ 315259 h 319132"/>
                <a:gd name="connsiteX3" fmla="*/ 668546 w 668546"/>
                <a:gd name="connsiteY3" fmla="*/ 243200 h 319132"/>
                <a:gd name="connsiteX0" fmla="*/ 42122 w 663581"/>
                <a:gd name="connsiteY0" fmla="*/ 0 h 289199"/>
                <a:gd name="connsiteX1" fmla="*/ 88062 w 663581"/>
                <a:gd name="connsiteY1" fmla="*/ 108020 h 289199"/>
                <a:gd name="connsiteX2" fmla="*/ 488308 w 663581"/>
                <a:gd name="connsiteY2" fmla="*/ 283509 h 289199"/>
                <a:gd name="connsiteX3" fmla="*/ 663581 w 663581"/>
                <a:gd name="connsiteY3" fmla="*/ 243200 h 289199"/>
                <a:gd name="connsiteX0" fmla="*/ 48329 w 647563"/>
                <a:gd name="connsiteY0" fmla="*/ 0 h 286024"/>
                <a:gd name="connsiteX1" fmla="*/ 72044 w 647563"/>
                <a:gd name="connsiteY1" fmla="*/ 104845 h 286024"/>
                <a:gd name="connsiteX2" fmla="*/ 472290 w 647563"/>
                <a:gd name="connsiteY2" fmla="*/ 280334 h 286024"/>
                <a:gd name="connsiteX3" fmla="*/ 647563 w 647563"/>
                <a:gd name="connsiteY3" fmla="*/ 240025 h 286024"/>
                <a:gd name="connsiteX0" fmla="*/ 40213 w 639447"/>
                <a:gd name="connsiteY0" fmla="*/ 0 h 286024"/>
                <a:gd name="connsiteX1" fmla="*/ 63928 w 639447"/>
                <a:gd name="connsiteY1" fmla="*/ 104845 h 286024"/>
                <a:gd name="connsiteX2" fmla="*/ 464174 w 639447"/>
                <a:gd name="connsiteY2" fmla="*/ 280334 h 286024"/>
                <a:gd name="connsiteX3" fmla="*/ 639447 w 639447"/>
                <a:gd name="connsiteY3" fmla="*/ 240025 h 286024"/>
                <a:gd name="connsiteX0" fmla="*/ 29449 w 628683"/>
                <a:gd name="connsiteY0" fmla="*/ 0 h 285457"/>
                <a:gd name="connsiteX1" fmla="*/ 88089 w 628683"/>
                <a:gd name="connsiteY1" fmla="*/ 114370 h 285457"/>
                <a:gd name="connsiteX2" fmla="*/ 453410 w 628683"/>
                <a:gd name="connsiteY2" fmla="*/ 280334 h 285457"/>
                <a:gd name="connsiteX3" fmla="*/ 628683 w 628683"/>
                <a:gd name="connsiteY3" fmla="*/ 240025 h 285457"/>
                <a:gd name="connsiteX0" fmla="*/ 39008 w 638242"/>
                <a:gd name="connsiteY0" fmla="*/ 0 h 285086"/>
                <a:gd name="connsiteX1" fmla="*/ 65898 w 638242"/>
                <a:gd name="connsiteY1" fmla="*/ 120720 h 285086"/>
                <a:gd name="connsiteX2" fmla="*/ 462969 w 638242"/>
                <a:gd name="connsiteY2" fmla="*/ 280334 h 285086"/>
                <a:gd name="connsiteX3" fmla="*/ 638242 w 638242"/>
                <a:gd name="connsiteY3" fmla="*/ 240025 h 285086"/>
                <a:gd name="connsiteX0" fmla="*/ 37046 w 642630"/>
                <a:gd name="connsiteY0" fmla="*/ 0 h 291436"/>
                <a:gd name="connsiteX1" fmla="*/ 70286 w 642630"/>
                <a:gd name="connsiteY1" fmla="*/ 127070 h 291436"/>
                <a:gd name="connsiteX2" fmla="*/ 467357 w 642630"/>
                <a:gd name="connsiteY2" fmla="*/ 286684 h 291436"/>
                <a:gd name="connsiteX3" fmla="*/ 642630 w 642630"/>
                <a:gd name="connsiteY3" fmla="*/ 246375 h 29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630" h="291436">
                  <a:moveTo>
                    <a:pt x="37046" y="0"/>
                  </a:moveTo>
                  <a:cubicBezTo>
                    <a:pt x="-27966" y="48376"/>
                    <a:pt x="-1432" y="79289"/>
                    <a:pt x="70286" y="127070"/>
                  </a:cubicBezTo>
                  <a:cubicBezTo>
                    <a:pt x="142004" y="174851"/>
                    <a:pt x="371966" y="266800"/>
                    <a:pt x="467357" y="286684"/>
                  </a:cubicBezTo>
                  <a:cubicBezTo>
                    <a:pt x="562748" y="306568"/>
                    <a:pt x="624617" y="258385"/>
                    <a:pt x="642630" y="246375"/>
                  </a:cubicBezTo>
                </a:path>
              </a:pathLst>
            </a:custGeom>
            <a:ln w="28575" cmpd="sng">
              <a:solidFill>
                <a:schemeClr val="tx1"/>
              </a:solidFill>
            </a:ln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ct val="40000"/>
                </a:spcAft>
              </a:pPr>
              <a:endParaRPr lang="en-US" sz="2400" kern="1200" dirty="0">
                <a:solidFill>
                  <a:srgbClr val="0095D3"/>
                </a:solidFill>
                <a:latin typeface="Arial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3254970" y="3708941"/>
              <a:ext cx="555030" cy="253459"/>
            </a:xfrm>
            <a:custGeom>
              <a:avLst/>
              <a:gdLst>
                <a:gd name="connsiteX0" fmla="*/ 117834 w 739293"/>
                <a:gd name="connsiteY0" fmla="*/ 0 h 321826"/>
                <a:gd name="connsiteX1" fmla="*/ 36774 w 739293"/>
                <a:gd name="connsiteY1" fmla="*/ 54045 h 321826"/>
                <a:gd name="connsiteX2" fmla="*/ 640220 w 739293"/>
                <a:gd name="connsiteY2" fmla="*/ 315259 h 321826"/>
                <a:gd name="connsiteX3" fmla="*/ 739293 w 739293"/>
                <a:gd name="connsiteY3" fmla="*/ 243200 h 321826"/>
                <a:gd name="connsiteX0" fmla="*/ 60341 w 681800"/>
                <a:gd name="connsiteY0" fmla="*/ 0 h 319579"/>
                <a:gd name="connsiteX1" fmla="*/ 68181 w 681800"/>
                <a:gd name="connsiteY1" fmla="*/ 98495 h 319579"/>
                <a:gd name="connsiteX2" fmla="*/ 582727 w 681800"/>
                <a:gd name="connsiteY2" fmla="*/ 315259 h 319579"/>
                <a:gd name="connsiteX3" fmla="*/ 681800 w 681800"/>
                <a:gd name="connsiteY3" fmla="*/ 243200 h 319579"/>
                <a:gd name="connsiteX0" fmla="*/ 62654 w 684113"/>
                <a:gd name="connsiteY0" fmla="*/ 0 h 319579"/>
                <a:gd name="connsiteX1" fmla="*/ 70494 w 684113"/>
                <a:gd name="connsiteY1" fmla="*/ 98495 h 319579"/>
                <a:gd name="connsiteX2" fmla="*/ 585040 w 684113"/>
                <a:gd name="connsiteY2" fmla="*/ 315259 h 319579"/>
                <a:gd name="connsiteX3" fmla="*/ 684113 w 684113"/>
                <a:gd name="connsiteY3" fmla="*/ 243200 h 319579"/>
                <a:gd name="connsiteX0" fmla="*/ 47087 w 668546"/>
                <a:gd name="connsiteY0" fmla="*/ 0 h 319132"/>
                <a:gd name="connsiteX1" fmla="*/ 93027 w 668546"/>
                <a:gd name="connsiteY1" fmla="*/ 108020 h 319132"/>
                <a:gd name="connsiteX2" fmla="*/ 569473 w 668546"/>
                <a:gd name="connsiteY2" fmla="*/ 315259 h 319132"/>
                <a:gd name="connsiteX3" fmla="*/ 668546 w 668546"/>
                <a:gd name="connsiteY3" fmla="*/ 243200 h 319132"/>
                <a:gd name="connsiteX0" fmla="*/ 42122 w 663581"/>
                <a:gd name="connsiteY0" fmla="*/ 0 h 289199"/>
                <a:gd name="connsiteX1" fmla="*/ 88062 w 663581"/>
                <a:gd name="connsiteY1" fmla="*/ 108020 h 289199"/>
                <a:gd name="connsiteX2" fmla="*/ 488308 w 663581"/>
                <a:gd name="connsiteY2" fmla="*/ 283509 h 289199"/>
                <a:gd name="connsiteX3" fmla="*/ 663581 w 663581"/>
                <a:gd name="connsiteY3" fmla="*/ 243200 h 289199"/>
                <a:gd name="connsiteX0" fmla="*/ 48329 w 647563"/>
                <a:gd name="connsiteY0" fmla="*/ 0 h 286024"/>
                <a:gd name="connsiteX1" fmla="*/ 72044 w 647563"/>
                <a:gd name="connsiteY1" fmla="*/ 104845 h 286024"/>
                <a:gd name="connsiteX2" fmla="*/ 472290 w 647563"/>
                <a:gd name="connsiteY2" fmla="*/ 280334 h 286024"/>
                <a:gd name="connsiteX3" fmla="*/ 647563 w 647563"/>
                <a:gd name="connsiteY3" fmla="*/ 240025 h 286024"/>
                <a:gd name="connsiteX0" fmla="*/ 40213 w 639447"/>
                <a:gd name="connsiteY0" fmla="*/ 0 h 286024"/>
                <a:gd name="connsiteX1" fmla="*/ 63928 w 639447"/>
                <a:gd name="connsiteY1" fmla="*/ 104845 h 286024"/>
                <a:gd name="connsiteX2" fmla="*/ 464174 w 639447"/>
                <a:gd name="connsiteY2" fmla="*/ 280334 h 286024"/>
                <a:gd name="connsiteX3" fmla="*/ 639447 w 639447"/>
                <a:gd name="connsiteY3" fmla="*/ 240025 h 286024"/>
                <a:gd name="connsiteX0" fmla="*/ 29449 w 628683"/>
                <a:gd name="connsiteY0" fmla="*/ 0 h 285457"/>
                <a:gd name="connsiteX1" fmla="*/ 88089 w 628683"/>
                <a:gd name="connsiteY1" fmla="*/ 114370 h 285457"/>
                <a:gd name="connsiteX2" fmla="*/ 453410 w 628683"/>
                <a:gd name="connsiteY2" fmla="*/ 280334 h 285457"/>
                <a:gd name="connsiteX3" fmla="*/ 628683 w 628683"/>
                <a:gd name="connsiteY3" fmla="*/ 240025 h 285457"/>
                <a:gd name="connsiteX0" fmla="*/ 39008 w 638242"/>
                <a:gd name="connsiteY0" fmla="*/ 0 h 285086"/>
                <a:gd name="connsiteX1" fmla="*/ 65898 w 638242"/>
                <a:gd name="connsiteY1" fmla="*/ 120720 h 285086"/>
                <a:gd name="connsiteX2" fmla="*/ 462969 w 638242"/>
                <a:gd name="connsiteY2" fmla="*/ 280334 h 285086"/>
                <a:gd name="connsiteX3" fmla="*/ 638242 w 638242"/>
                <a:gd name="connsiteY3" fmla="*/ 240025 h 285086"/>
                <a:gd name="connsiteX0" fmla="*/ 37046 w 642630"/>
                <a:gd name="connsiteY0" fmla="*/ 0 h 291436"/>
                <a:gd name="connsiteX1" fmla="*/ 70286 w 642630"/>
                <a:gd name="connsiteY1" fmla="*/ 127070 h 291436"/>
                <a:gd name="connsiteX2" fmla="*/ 467357 w 642630"/>
                <a:gd name="connsiteY2" fmla="*/ 286684 h 291436"/>
                <a:gd name="connsiteX3" fmla="*/ 642630 w 642630"/>
                <a:gd name="connsiteY3" fmla="*/ 246375 h 29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630" h="291436">
                  <a:moveTo>
                    <a:pt x="37046" y="0"/>
                  </a:moveTo>
                  <a:cubicBezTo>
                    <a:pt x="-27966" y="48376"/>
                    <a:pt x="-1432" y="79289"/>
                    <a:pt x="70286" y="127070"/>
                  </a:cubicBezTo>
                  <a:cubicBezTo>
                    <a:pt x="142004" y="174851"/>
                    <a:pt x="371966" y="266800"/>
                    <a:pt x="467357" y="286684"/>
                  </a:cubicBezTo>
                  <a:cubicBezTo>
                    <a:pt x="562748" y="306568"/>
                    <a:pt x="624617" y="258385"/>
                    <a:pt x="642630" y="246375"/>
                  </a:cubicBezTo>
                </a:path>
              </a:pathLst>
            </a:custGeom>
            <a:ln w="28575" cmpd="sng">
              <a:solidFill>
                <a:schemeClr val="tx1"/>
              </a:solidFill>
            </a:ln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ct val="40000"/>
                </a:spcAft>
              </a:pPr>
              <a:endParaRPr lang="en-US" sz="2400" kern="1200" dirty="0">
                <a:solidFill>
                  <a:srgbClr val="0095D3"/>
                </a:solidFill>
                <a:latin typeface="Arial" charset="0"/>
                <a:ea typeface="ＭＳ Ｐゴシック" pitchFamily="34" charset="-128"/>
                <a:cs typeface="+mn-cs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 bwMode="auto">
            <a:xfrm flipV="1">
              <a:off x="5740576" y="4934086"/>
              <a:ext cx="608711" cy="253923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3022315" y="3939884"/>
              <a:ext cx="770752" cy="107183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flipH="1" flipV="1">
              <a:off x="3279405" y="3839855"/>
              <a:ext cx="200395" cy="342678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 bwMode="auto">
            <a:xfrm flipV="1">
              <a:off x="2294642" y="3570952"/>
              <a:ext cx="608711" cy="253923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4004448" y="4329350"/>
              <a:ext cx="872352" cy="141050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flipH="1" flipV="1">
              <a:off x="4261538" y="4229321"/>
              <a:ext cx="200396" cy="342678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5028915" y="4718816"/>
              <a:ext cx="914685" cy="174917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 flipH="1" flipV="1">
              <a:off x="5286005" y="4618787"/>
              <a:ext cx="200396" cy="342678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54" name="Picture 53" descr="VMW-ICON-3D-PHYSICAL-NETWORK-102.png"/>
            <p:cNvPicPr>
              <a:picLocks noChangeAspect="1"/>
            </p:cNvPicPr>
            <p:nvPr/>
          </p:nvPicPr>
          <p:blipFill>
            <a:blip r:embed="rId4" cstate="print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8307" y="3611351"/>
              <a:ext cx="1286925" cy="855875"/>
            </a:xfrm>
            <a:prstGeom prst="rect">
              <a:avLst/>
            </a:prstGeom>
          </p:spPr>
        </p:pic>
        <p:pic>
          <p:nvPicPr>
            <p:cNvPr id="55" name="Picture 54" descr="VMW-ICON-3D-PHYSICAL-NETWORK-102.png"/>
            <p:cNvPicPr>
              <a:picLocks noChangeAspect="1"/>
            </p:cNvPicPr>
            <p:nvPr/>
          </p:nvPicPr>
          <p:blipFill>
            <a:blip r:embed="rId4" cstate="print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4599" y="3978412"/>
              <a:ext cx="1286925" cy="855875"/>
            </a:xfrm>
            <a:prstGeom prst="rect">
              <a:avLst/>
            </a:prstGeom>
          </p:spPr>
        </p:pic>
        <p:pic>
          <p:nvPicPr>
            <p:cNvPr id="56" name="Picture 55" descr="VMW-ICON-3D-PHYSICAL-NETWORK-102.png"/>
            <p:cNvPicPr>
              <a:picLocks noChangeAspect="1"/>
            </p:cNvPicPr>
            <p:nvPr/>
          </p:nvPicPr>
          <p:blipFill>
            <a:blip r:embed="rId4" cstate="print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1735" y="4389500"/>
              <a:ext cx="1286925" cy="855875"/>
            </a:xfrm>
            <a:prstGeom prst="rect">
              <a:avLst/>
            </a:prstGeom>
          </p:spPr>
        </p:pic>
        <p:pic>
          <p:nvPicPr>
            <p:cNvPr id="57" name="Picture 56" descr="VMW-ICON-3D-PHYSICAL-NETWORK-102.png"/>
            <p:cNvPicPr>
              <a:picLocks noChangeAspect="1"/>
            </p:cNvPicPr>
            <p:nvPr/>
          </p:nvPicPr>
          <p:blipFill>
            <a:blip r:embed="rId4" cstate="print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6759" y="4818476"/>
              <a:ext cx="1286925" cy="855875"/>
            </a:xfrm>
            <a:prstGeom prst="rect">
              <a:avLst/>
            </a:prstGeom>
          </p:spPr>
        </p:pic>
        <p:grpSp>
          <p:nvGrpSpPr>
            <p:cNvPr id="58" name="Group 57"/>
            <p:cNvGrpSpPr/>
            <p:nvPr/>
          </p:nvGrpSpPr>
          <p:grpSpPr>
            <a:xfrm>
              <a:off x="5018502" y="4614333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84" name="Rectangle 83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740000" scaled="0"/>
              </a:gradFill>
              <a:ln>
                <a:noFill/>
                <a:headEnd/>
                <a:tailEnd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85" name="Right Arrow 84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86" name="Right Arrow 85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87" name="Right Arrow 86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88" name="Right Arrow 87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3968635" y="4190999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79" name="Rectangle 78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740000" scaled="0"/>
              </a:gradFill>
              <a:ln>
                <a:noFill/>
                <a:headEnd/>
                <a:tailEnd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80" name="Right Arrow 79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81" name="Right Arrow 80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82" name="Right Arrow 81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83" name="Right Arrow 82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962036" y="3403615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74" name="Rectangle 73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740000" scaled="0"/>
              </a:gradFill>
              <a:ln>
                <a:noFill/>
                <a:headEnd/>
                <a:tailEnd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75" name="Right Arrow 74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76" name="Right Arrow 75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77" name="Right Arrow 76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78" name="Right Arrow 77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944170" y="3767694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69" name="Rectangle 68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740000" scaled="0"/>
              </a:gradFill>
              <a:ln>
                <a:noFill/>
                <a:headEnd/>
                <a:tailEnd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>
                <a:lvl1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70" name="Right Arrow 69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71" name="Right Arrow 70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72" name="Right Arrow 71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73" name="Right Arrow 72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algn="ctr">
                  <a:spcAft>
                    <a:spcPct val="40000"/>
                  </a:spcAft>
                </a:pPr>
                <a:endParaRPr lang="en-US" sz="1800" kern="1200" dirty="0">
                  <a:solidFill>
                    <a:srgbClr val="FFFFFF"/>
                  </a:solidFill>
                  <a:latin typeface="Arial" charset="0"/>
                  <a:ea typeface="ＭＳ Ｐゴシック" pitchFamily="34" charset="-128"/>
                  <a:cs typeface="+mn-cs"/>
                </a:endParaRPr>
              </a:p>
            </p:txBody>
          </p:sp>
        </p:grpSp>
        <p:sp>
          <p:nvSpPr>
            <p:cNvPr id="62" name="Freeform 61"/>
            <p:cNvSpPr/>
            <p:nvPr/>
          </p:nvSpPr>
          <p:spPr>
            <a:xfrm>
              <a:off x="2315170" y="4123808"/>
              <a:ext cx="555030" cy="253459"/>
            </a:xfrm>
            <a:custGeom>
              <a:avLst/>
              <a:gdLst>
                <a:gd name="connsiteX0" fmla="*/ 117834 w 739293"/>
                <a:gd name="connsiteY0" fmla="*/ 0 h 321826"/>
                <a:gd name="connsiteX1" fmla="*/ 36774 w 739293"/>
                <a:gd name="connsiteY1" fmla="*/ 54045 h 321826"/>
                <a:gd name="connsiteX2" fmla="*/ 640220 w 739293"/>
                <a:gd name="connsiteY2" fmla="*/ 315259 h 321826"/>
                <a:gd name="connsiteX3" fmla="*/ 739293 w 739293"/>
                <a:gd name="connsiteY3" fmla="*/ 243200 h 321826"/>
                <a:gd name="connsiteX0" fmla="*/ 60341 w 681800"/>
                <a:gd name="connsiteY0" fmla="*/ 0 h 319579"/>
                <a:gd name="connsiteX1" fmla="*/ 68181 w 681800"/>
                <a:gd name="connsiteY1" fmla="*/ 98495 h 319579"/>
                <a:gd name="connsiteX2" fmla="*/ 582727 w 681800"/>
                <a:gd name="connsiteY2" fmla="*/ 315259 h 319579"/>
                <a:gd name="connsiteX3" fmla="*/ 681800 w 681800"/>
                <a:gd name="connsiteY3" fmla="*/ 243200 h 319579"/>
                <a:gd name="connsiteX0" fmla="*/ 62654 w 684113"/>
                <a:gd name="connsiteY0" fmla="*/ 0 h 319579"/>
                <a:gd name="connsiteX1" fmla="*/ 70494 w 684113"/>
                <a:gd name="connsiteY1" fmla="*/ 98495 h 319579"/>
                <a:gd name="connsiteX2" fmla="*/ 585040 w 684113"/>
                <a:gd name="connsiteY2" fmla="*/ 315259 h 319579"/>
                <a:gd name="connsiteX3" fmla="*/ 684113 w 684113"/>
                <a:gd name="connsiteY3" fmla="*/ 243200 h 319579"/>
                <a:gd name="connsiteX0" fmla="*/ 47087 w 668546"/>
                <a:gd name="connsiteY0" fmla="*/ 0 h 319132"/>
                <a:gd name="connsiteX1" fmla="*/ 93027 w 668546"/>
                <a:gd name="connsiteY1" fmla="*/ 108020 h 319132"/>
                <a:gd name="connsiteX2" fmla="*/ 569473 w 668546"/>
                <a:gd name="connsiteY2" fmla="*/ 315259 h 319132"/>
                <a:gd name="connsiteX3" fmla="*/ 668546 w 668546"/>
                <a:gd name="connsiteY3" fmla="*/ 243200 h 319132"/>
                <a:gd name="connsiteX0" fmla="*/ 42122 w 663581"/>
                <a:gd name="connsiteY0" fmla="*/ 0 h 289199"/>
                <a:gd name="connsiteX1" fmla="*/ 88062 w 663581"/>
                <a:gd name="connsiteY1" fmla="*/ 108020 h 289199"/>
                <a:gd name="connsiteX2" fmla="*/ 488308 w 663581"/>
                <a:gd name="connsiteY2" fmla="*/ 283509 h 289199"/>
                <a:gd name="connsiteX3" fmla="*/ 663581 w 663581"/>
                <a:gd name="connsiteY3" fmla="*/ 243200 h 289199"/>
                <a:gd name="connsiteX0" fmla="*/ 48329 w 647563"/>
                <a:gd name="connsiteY0" fmla="*/ 0 h 286024"/>
                <a:gd name="connsiteX1" fmla="*/ 72044 w 647563"/>
                <a:gd name="connsiteY1" fmla="*/ 104845 h 286024"/>
                <a:gd name="connsiteX2" fmla="*/ 472290 w 647563"/>
                <a:gd name="connsiteY2" fmla="*/ 280334 h 286024"/>
                <a:gd name="connsiteX3" fmla="*/ 647563 w 647563"/>
                <a:gd name="connsiteY3" fmla="*/ 240025 h 286024"/>
                <a:gd name="connsiteX0" fmla="*/ 40213 w 639447"/>
                <a:gd name="connsiteY0" fmla="*/ 0 h 286024"/>
                <a:gd name="connsiteX1" fmla="*/ 63928 w 639447"/>
                <a:gd name="connsiteY1" fmla="*/ 104845 h 286024"/>
                <a:gd name="connsiteX2" fmla="*/ 464174 w 639447"/>
                <a:gd name="connsiteY2" fmla="*/ 280334 h 286024"/>
                <a:gd name="connsiteX3" fmla="*/ 639447 w 639447"/>
                <a:gd name="connsiteY3" fmla="*/ 240025 h 286024"/>
                <a:gd name="connsiteX0" fmla="*/ 29449 w 628683"/>
                <a:gd name="connsiteY0" fmla="*/ 0 h 285457"/>
                <a:gd name="connsiteX1" fmla="*/ 88089 w 628683"/>
                <a:gd name="connsiteY1" fmla="*/ 114370 h 285457"/>
                <a:gd name="connsiteX2" fmla="*/ 453410 w 628683"/>
                <a:gd name="connsiteY2" fmla="*/ 280334 h 285457"/>
                <a:gd name="connsiteX3" fmla="*/ 628683 w 628683"/>
                <a:gd name="connsiteY3" fmla="*/ 240025 h 285457"/>
                <a:gd name="connsiteX0" fmla="*/ 39008 w 638242"/>
                <a:gd name="connsiteY0" fmla="*/ 0 h 285086"/>
                <a:gd name="connsiteX1" fmla="*/ 65898 w 638242"/>
                <a:gd name="connsiteY1" fmla="*/ 120720 h 285086"/>
                <a:gd name="connsiteX2" fmla="*/ 462969 w 638242"/>
                <a:gd name="connsiteY2" fmla="*/ 280334 h 285086"/>
                <a:gd name="connsiteX3" fmla="*/ 638242 w 638242"/>
                <a:gd name="connsiteY3" fmla="*/ 240025 h 285086"/>
                <a:gd name="connsiteX0" fmla="*/ 37046 w 642630"/>
                <a:gd name="connsiteY0" fmla="*/ 0 h 291436"/>
                <a:gd name="connsiteX1" fmla="*/ 70286 w 642630"/>
                <a:gd name="connsiteY1" fmla="*/ 127070 h 291436"/>
                <a:gd name="connsiteX2" fmla="*/ 467357 w 642630"/>
                <a:gd name="connsiteY2" fmla="*/ 286684 h 291436"/>
                <a:gd name="connsiteX3" fmla="*/ 642630 w 642630"/>
                <a:gd name="connsiteY3" fmla="*/ 246375 h 29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630" h="291436">
                  <a:moveTo>
                    <a:pt x="37046" y="0"/>
                  </a:moveTo>
                  <a:cubicBezTo>
                    <a:pt x="-27966" y="48376"/>
                    <a:pt x="-1432" y="79289"/>
                    <a:pt x="70286" y="127070"/>
                  </a:cubicBezTo>
                  <a:cubicBezTo>
                    <a:pt x="142004" y="174851"/>
                    <a:pt x="371966" y="266800"/>
                    <a:pt x="467357" y="286684"/>
                  </a:cubicBezTo>
                  <a:cubicBezTo>
                    <a:pt x="562748" y="306568"/>
                    <a:pt x="624617" y="258385"/>
                    <a:pt x="642630" y="246375"/>
                  </a:cubicBezTo>
                </a:path>
              </a:pathLst>
            </a:custGeom>
            <a:ln w="28575" cmpd="sng">
              <a:solidFill>
                <a:schemeClr val="tx1"/>
              </a:solidFill>
            </a:ln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ct val="40000"/>
                </a:spcAft>
              </a:pPr>
              <a:endParaRPr lang="en-US" sz="2400" kern="1200" dirty="0">
                <a:solidFill>
                  <a:srgbClr val="0095D3"/>
                </a:solidFill>
                <a:latin typeface="Arial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>
              <a:off x="3238036" y="4479408"/>
              <a:ext cx="648163" cy="287325"/>
            </a:xfrm>
            <a:custGeom>
              <a:avLst/>
              <a:gdLst>
                <a:gd name="connsiteX0" fmla="*/ 117834 w 739293"/>
                <a:gd name="connsiteY0" fmla="*/ 0 h 321826"/>
                <a:gd name="connsiteX1" fmla="*/ 36774 w 739293"/>
                <a:gd name="connsiteY1" fmla="*/ 54045 h 321826"/>
                <a:gd name="connsiteX2" fmla="*/ 640220 w 739293"/>
                <a:gd name="connsiteY2" fmla="*/ 315259 h 321826"/>
                <a:gd name="connsiteX3" fmla="*/ 739293 w 739293"/>
                <a:gd name="connsiteY3" fmla="*/ 243200 h 321826"/>
                <a:gd name="connsiteX0" fmla="*/ 60341 w 681800"/>
                <a:gd name="connsiteY0" fmla="*/ 0 h 319579"/>
                <a:gd name="connsiteX1" fmla="*/ 68181 w 681800"/>
                <a:gd name="connsiteY1" fmla="*/ 98495 h 319579"/>
                <a:gd name="connsiteX2" fmla="*/ 582727 w 681800"/>
                <a:gd name="connsiteY2" fmla="*/ 315259 h 319579"/>
                <a:gd name="connsiteX3" fmla="*/ 681800 w 681800"/>
                <a:gd name="connsiteY3" fmla="*/ 243200 h 319579"/>
                <a:gd name="connsiteX0" fmla="*/ 62654 w 684113"/>
                <a:gd name="connsiteY0" fmla="*/ 0 h 319579"/>
                <a:gd name="connsiteX1" fmla="*/ 70494 w 684113"/>
                <a:gd name="connsiteY1" fmla="*/ 98495 h 319579"/>
                <a:gd name="connsiteX2" fmla="*/ 585040 w 684113"/>
                <a:gd name="connsiteY2" fmla="*/ 315259 h 319579"/>
                <a:gd name="connsiteX3" fmla="*/ 684113 w 684113"/>
                <a:gd name="connsiteY3" fmla="*/ 243200 h 319579"/>
                <a:gd name="connsiteX0" fmla="*/ 47087 w 668546"/>
                <a:gd name="connsiteY0" fmla="*/ 0 h 319132"/>
                <a:gd name="connsiteX1" fmla="*/ 93027 w 668546"/>
                <a:gd name="connsiteY1" fmla="*/ 108020 h 319132"/>
                <a:gd name="connsiteX2" fmla="*/ 569473 w 668546"/>
                <a:gd name="connsiteY2" fmla="*/ 315259 h 319132"/>
                <a:gd name="connsiteX3" fmla="*/ 668546 w 668546"/>
                <a:gd name="connsiteY3" fmla="*/ 243200 h 319132"/>
                <a:gd name="connsiteX0" fmla="*/ 42122 w 663581"/>
                <a:gd name="connsiteY0" fmla="*/ 0 h 289199"/>
                <a:gd name="connsiteX1" fmla="*/ 88062 w 663581"/>
                <a:gd name="connsiteY1" fmla="*/ 108020 h 289199"/>
                <a:gd name="connsiteX2" fmla="*/ 488308 w 663581"/>
                <a:gd name="connsiteY2" fmla="*/ 283509 h 289199"/>
                <a:gd name="connsiteX3" fmla="*/ 663581 w 663581"/>
                <a:gd name="connsiteY3" fmla="*/ 243200 h 289199"/>
                <a:gd name="connsiteX0" fmla="*/ 48329 w 647563"/>
                <a:gd name="connsiteY0" fmla="*/ 0 h 286024"/>
                <a:gd name="connsiteX1" fmla="*/ 72044 w 647563"/>
                <a:gd name="connsiteY1" fmla="*/ 104845 h 286024"/>
                <a:gd name="connsiteX2" fmla="*/ 472290 w 647563"/>
                <a:gd name="connsiteY2" fmla="*/ 280334 h 286024"/>
                <a:gd name="connsiteX3" fmla="*/ 647563 w 647563"/>
                <a:gd name="connsiteY3" fmla="*/ 240025 h 286024"/>
                <a:gd name="connsiteX0" fmla="*/ 40213 w 639447"/>
                <a:gd name="connsiteY0" fmla="*/ 0 h 286024"/>
                <a:gd name="connsiteX1" fmla="*/ 63928 w 639447"/>
                <a:gd name="connsiteY1" fmla="*/ 104845 h 286024"/>
                <a:gd name="connsiteX2" fmla="*/ 464174 w 639447"/>
                <a:gd name="connsiteY2" fmla="*/ 280334 h 286024"/>
                <a:gd name="connsiteX3" fmla="*/ 639447 w 639447"/>
                <a:gd name="connsiteY3" fmla="*/ 240025 h 286024"/>
                <a:gd name="connsiteX0" fmla="*/ 29449 w 628683"/>
                <a:gd name="connsiteY0" fmla="*/ 0 h 285457"/>
                <a:gd name="connsiteX1" fmla="*/ 88089 w 628683"/>
                <a:gd name="connsiteY1" fmla="*/ 114370 h 285457"/>
                <a:gd name="connsiteX2" fmla="*/ 453410 w 628683"/>
                <a:gd name="connsiteY2" fmla="*/ 280334 h 285457"/>
                <a:gd name="connsiteX3" fmla="*/ 628683 w 628683"/>
                <a:gd name="connsiteY3" fmla="*/ 240025 h 285457"/>
                <a:gd name="connsiteX0" fmla="*/ 39008 w 638242"/>
                <a:gd name="connsiteY0" fmla="*/ 0 h 285086"/>
                <a:gd name="connsiteX1" fmla="*/ 65898 w 638242"/>
                <a:gd name="connsiteY1" fmla="*/ 120720 h 285086"/>
                <a:gd name="connsiteX2" fmla="*/ 462969 w 638242"/>
                <a:gd name="connsiteY2" fmla="*/ 280334 h 285086"/>
                <a:gd name="connsiteX3" fmla="*/ 638242 w 638242"/>
                <a:gd name="connsiteY3" fmla="*/ 240025 h 285086"/>
                <a:gd name="connsiteX0" fmla="*/ 37046 w 642630"/>
                <a:gd name="connsiteY0" fmla="*/ 0 h 291436"/>
                <a:gd name="connsiteX1" fmla="*/ 70286 w 642630"/>
                <a:gd name="connsiteY1" fmla="*/ 127070 h 291436"/>
                <a:gd name="connsiteX2" fmla="*/ 467357 w 642630"/>
                <a:gd name="connsiteY2" fmla="*/ 286684 h 291436"/>
                <a:gd name="connsiteX3" fmla="*/ 642630 w 642630"/>
                <a:gd name="connsiteY3" fmla="*/ 246375 h 29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630" h="291436">
                  <a:moveTo>
                    <a:pt x="37046" y="0"/>
                  </a:moveTo>
                  <a:cubicBezTo>
                    <a:pt x="-27966" y="48376"/>
                    <a:pt x="-1432" y="79289"/>
                    <a:pt x="70286" y="127070"/>
                  </a:cubicBezTo>
                  <a:cubicBezTo>
                    <a:pt x="142004" y="174851"/>
                    <a:pt x="371966" y="266800"/>
                    <a:pt x="467357" y="286684"/>
                  </a:cubicBezTo>
                  <a:cubicBezTo>
                    <a:pt x="562748" y="306568"/>
                    <a:pt x="624617" y="258385"/>
                    <a:pt x="642630" y="246375"/>
                  </a:cubicBezTo>
                </a:path>
              </a:pathLst>
            </a:custGeom>
            <a:ln w="28575" cmpd="sng">
              <a:solidFill>
                <a:schemeClr val="tx1"/>
              </a:solidFill>
            </a:ln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ct val="40000"/>
                </a:spcAft>
              </a:pPr>
              <a:endParaRPr lang="en-US" sz="2400" kern="1200" dirty="0">
                <a:solidFill>
                  <a:srgbClr val="0095D3"/>
                </a:solidFill>
                <a:latin typeface="Arial" charset="0"/>
                <a:ea typeface="ＭＳ Ｐゴシック" pitchFamily="34" charset="-128"/>
                <a:cs typeface="+mn-cs"/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>
              <a:off x="4262502" y="4894275"/>
              <a:ext cx="690498" cy="312725"/>
            </a:xfrm>
            <a:custGeom>
              <a:avLst/>
              <a:gdLst>
                <a:gd name="connsiteX0" fmla="*/ 117834 w 739293"/>
                <a:gd name="connsiteY0" fmla="*/ 0 h 321826"/>
                <a:gd name="connsiteX1" fmla="*/ 36774 w 739293"/>
                <a:gd name="connsiteY1" fmla="*/ 54045 h 321826"/>
                <a:gd name="connsiteX2" fmla="*/ 640220 w 739293"/>
                <a:gd name="connsiteY2" fmla="*/ 315259 h 321826"/>
                <a:gd name="connsiteX3" fmla="*/ 739293 w 739293"/>
                <a:gd name="connsiteY3" fmla="*/ 243200 h 321826"/>
                <a:gd name="connsiteX0" fmla="*/ 60341 w 681800"/>
                <a:gd name="connsiteY0" fmla="*/ 0 h 319579"/>
                <a:gd name="connsiteX1" fmla="*/ 68181 w 681800"/>
                <a:gd name="connsiteY1" fmla="*/ 98495 h 319579"/>
                <a:gd name="connsiteX2" fmla="*/ 582727 w 681800"/>
                <a:gd name="connsiteY2" fmla="*/ 315259 h 319579"/>
                <a:gd name="connsiteX3" fmla="*/ 681800 w 681800"/>
                <a:gd name="connsiteY3" fmla="*/ 243200 h 319579"/>
                <a:gd name="connsiteX0" fmla="*/ 62654 w 684113"/>
                <a:gd name="connsiteY0" fmla="*/ 0 h 319579"/>
                <a:gd name="connsiteX1" fmla="*/ 70494 w 684113"/>
                <a:gd name="connsiteY1" fmla="*/ 98495 h 319579"/>
                <a:gd name="connsiteX2" fmla="*/ 585040 w 684113"/>
                <a:gd name="connsiteY2" fmla="*/ 315259 h 319579"/>
                <a:gd name="connsiteX3" fmla="*/ 684113 w 684113"/>
                <a:gd name="connsiteY3" fmla="*/ 243200 h 319579"/>
                <a:gd name="connsiteX0" fmla="*/ 47087 w 668546"/>
                <a:gd name="connsiteY0" fmla="*/ 0 h 319132"/>
                <a:gd name="connsiteX1" fmla="*/ 93027 w 668546"/>
                <a:gd name="connsiteY1" fmla="*/ 108020 h 319132"/>
                <a:gd name="connsiteX2" fmla="*/ 569473 w 668546"/>
                <a:gd name="connsiteY2" fmla="*/ 315259 h 319132"/>
                <a:gd name="connsiteX3" fmla="*/ 668546 w 668546"/>
                <a:gd name="connsiteY3" fmla="*/ 243200 h 319132"/>
                <a:gd name="connsiteX0" fmla="*/ 42122 w 663581"/>
                <a:gd name="connsiteY0" fmla="*/ 0 h 289199"/>
                <a:gd name="connsiteX1" fmla="*/ 88062 w 663581"/>
                <a:gd name="connsiteY1" fmla="*/ 108020 h 289199"/>
                <a:gd name="connsiteX2" fmla="*/ 488308 w 663581"/>
                <a:gd name="connsiteY2" fmla="*/ 283509 h 289199"/>
                <a:gd name="connsiteX3" fmla="*/ 663581 w 663581"/>
                <a:gd name="connsiteY3" fmla="*/ 243200 h 289199"/>
                <a:gd name="connsiteX0" fmla="*/ 48329 w 647563"/>
                <a:gd name="connsiteY0" fmla="*/ 0 h 286024"/>
                <a:gd name="connsiteX1" fmla="*/ 72044 w 647563"/>
                <a:gd name="connsiteY1" fmla="*/ 104845 h 286024"/>
                <a:gd name="connsiteX2" fmla="*/ 472290 w 647563"/>
                <a:gd name="connsiteY2" fmla="*/ 280334 h 286024"/>
                <a:gd name="connsiteX3" fmla="*/ 647563 w 647563"/>
                <a:gd name="connsiteY3" fmla="*/ 240025 h 286024"/>
                <a:gd name="connsiteX0" fmla="*/ 40213 w 639447"/>
                <a:gd name="connsiteY0" fmla="*/ 0 h 286024"/>
                <a:gd name="connsiteX1" fmla="*/ 63928 w 639447"/>
                <a:gd name="connsiteY1" fmla="*/ 104845 h 286024"/>
                <a:gd name="connsiteX2" fmla="*/ 464174 w 639447"/>
                <a:gd name="connsiteY2" fmla="*/ 280334 h 286024"/>
                <a:gd name="connsiteX3" fmla="*/ 639447 w 639447"/>
                <a:gd name="connsiteY3" fmla="*/ 240025 h 286024"/>
                <a:gd name="connsiteX0" fmla="*/ 29449 w 628683"/>
                <a:gd name="connsiteY0" fmla="*/ 0 h 285457"/>
                <a:gd name="connsiteX1" fmla="*/ 88089 w 628683"/>
                <a:gd name="connsiteY1" fmla="*/ 114370 h 285457"/>
                <a:gd name="connsiteX2" fmla="*/ 453410 w 628683"/>
                <a:gd name="connsiteY2" fmla="*/ 280334 h 285457"/>
                <a:gd name="connsiteX3" fmla="*/ 628683 w 628683"/>
                <a:gd name="connsiteY3" fmla="*/ 240025 h 285457"/>
                <a:gd name="connsiteX0" fmla="*/ 39008 w 638242"/>
                <a:gd name="connsiteY0" fmla="*/ 0 h 285086"/>
                <a:gd name="connsiteX1" fmla="*/ 65898 w 638242"/>
                <a:gd name="connsiteY1" fmla="*/ 120720 h 285086"/>
                <a:gd name="connsiteX2" fmla="*/ 462969 w 638242"/>
                <a:gd name="connsiteY2" fmla="*/ 280334 h 285086"/>
                <a:gd name="connsiteX3" fmla="*/ 638242 w 638242"/>
                <a:gd name="connsiteY3" fmla="*/ 240025 h 285086"/>
                <a:gd name="connsiteX0" fmla="*/ 37046 w 642630"/>
                <a:gd name="connsiteY0" fmla="*/ 0 h 291436"/>
                <a:gd name="connsiteX1" fmla="*/ 70286 w 642630"/>
                <a:gd name="connsiteY1" fmla="*/ 127070 h 291436"/>
                <a:gd name="connsiteX2" fmla="*/ 467357 w 642630"/>
                <a:gd name="connsiteY2" fmla="*/ 286684 h 291436"/>
                <a:gd name="connsiteX3" fmla="*/ 642630 w 642630"/>
                <a:gd name="connsiteY3" fmla="*/ 246375 h 29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630" h="291436">
                  <a:moveTo>
                    <a:pt x="37046" y="0"/>
                  </a:moveTo>
                  <a:cubicBezTo>
                    <a:pt x="-27966" y="48376"/>
                    <a:pt x="-1432" y="79289"/>
                    <a:pt x="70286" y="127070"/>
                  </a:cubicBezTo>
                  <a:cubicBezTo>
                    <a:pt x="142004" y="174851"/>
                    <a:pt x="371966" y="266800"/>
                    <a:pt x="467357" y="286684"/>
                  </a:cubicBezTo>
                  <a:cubicBezTo>
                    <a:pt x="562748" y="306568"/>
                    <a:pt x="624617" y="258385"/>
                    <a:pt x="642630" y="246375"/>
                  </a:cubicBezTo>
                </a:path>
              </a:pathLst>
            </a:custGeom>
            <a:ln w="28575" cmpd="sng">
              <a:solidFill>
                <a:schemeClr val="tx1"/>
              </a:solidFill>
            </a:ln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spcAft>
                  <a:spcPct val="40000"/>
                </a:spcAft>
              </a:pPr>
              <a:endParaRPr lang="en-US" sz="2400" kern="1200" dirty="0">
                <a:solidFill>
                  <a:srgbClr val="0095D3"/>
                </a:solidFill>
                <a:latin typeface="Arial" charset="0"/>
                <a:ea typeface="ＭＳ Ｐゴシック" pitchFamily="34" charset="-128"/>
                <a:cs typeface="+mn-cs"/>
              </a:endParaRPr>
            </a:p>
          </p:txBody>
        </p:sp>
        <p:pic>
          <p:nvPicPr>
            <p:cNvPr id="65" name="Picture 64" descr="ICON_Cloud_Q308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</a:blip>
            <a:srcRect/>
            <a:stretch>
              <a:fillRect/>
            </a:stretch>
          </p:blipFill>
          <p:spPr bwMode="auto">
            <a:xfrm>
              <a:off x="968688" y="2646962"/>
              <a:ext cx="1000344" cy="6503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6" name="Down Arrow 65"/>
            <p:cNvSpPr/>
            <p:nvPr/>
          </p:nvSpPr>
          <p:spPr>
            <a:xfrm rot="10800000">
              <a:off x="1470493" y="3293518"/>
              <a:ext cx="409006" cy="569068"/>
            </a:xfrm>
            <a:prstGeom prst="downArrow">
              <a:avLst/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ysClr val="window" lastClr="FFFFFF">
                    <a:lumMod val="85000"/>
                  </a:sysClr>
                </a:gs>
                <a:gs pos="100000">
                  <a:sysClr val="window" lastClr="FFFFFF">
                    <a:lumMod val="65000"/>
                    <a:alpha val="0"/>
                  </a:sys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1200" dirty="0">
                <a:solidFill>
                  <a:srgbClr val="000000"/>
                </a:solidFill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67" name="Down Arrow 66"/>
            <p:cNvSpPr/>
            <p:nvPr/>
          </p:nvSpPr>
          <p:spPr>
            <a:xfrm>
              <a:off x="1082728" y="3225653"/>
              <a:ext cx="409006" cy="569068"/>
            </a:xfrm>
            <a:prstGeom prst="downArrow">
              <a:avLst/>
            </a:prstGeom>
            <a:gradFill rotWithShape="1">
              <a:gsLst>
                <a:gs pos="0">
                  <a:srgbClr val="000000">
                    <a:tint val="50000"/>
                    <a:satMod val="300000"/>
                  </a:srgbClr>
                </a:gs>
                <a:gs pos="35000">
                  <a:sysClr val="window" lastClr="FFFFFF">
                    <a:lumMod val="85000"/>
                  </a:sysClr>
                </a:gs>
                <a:gs pos="100000">
                  <a:sysClr val="window" lastClr="FFFFFF">
                    <a:lumMod val="65000"/>
                    <a:alpha val="0"/>
                  </a:sys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1200" dirty="0">
                <a:solidFill>
                  <a:srgbClr val="000000"/>
                </a:solidFill>
                <a:latin typeface="Calibri"/>
                <a:ea typeface="ＭＳ Ｐゴシック"/>
                <a:cs typeface="+mn-cs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183807" y="2887442"/>
              <a:ext cx="6206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ct val="40000"/>
                </a:spcAft>
              </a:pPr>
              <a:r>
                <a:rPr lang="en-US" sz="1000" kern="1200" dirty="0">
                  <a:solidFill>
                    <a:srgbClr val="FFFFFF">
                      <a:lumMod val="50000"/>
                    </a:srgbClr>
                  </a:solidFill>
                  <a:latin typeface="Arial"/>
                  <a:ea typeface="ＭＳ Ｐゴシック"/>
                  <a:cs typeface="+mn-cs"/>
                </a:rPr>
                <a:t>Internet</a:t>
              </a:r>
            </a:p>
          </p:txBody>
        </p:sp>
      </p:grpSp>
      <p:pic>
        <p:nvPicPr>
          <p:cNvPr id="109" name="Picture 182" descr="ICON_Datacenter_wStorage_1up_Q408.eps"/>
          <p:cNvPicPr>
            <a:picLocks noChangeAspect="1"/>
          </p:cNvPicPr>
          <p:nvPr/>
        </p:nvPicPr>
        <p:blipFill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376" y="2834247"/>
            <a:ext cx="1323992" cy="1735667"/>
          </a:xfrm>
          <a:prstGeom prst="rect">
            <a:avLst/>
          </a:prstGeom>
        </p:spPr>
      </p:pic>
      <p:pic>
        <p:nvPicPr>
          <p:cNvPr id="110" name="Picture 183" descr="ICON_Datacenter_wStorage_1up_Q408.eps"/>
          <p:cNvPicPr>
            <a:picLocks noChangeAspect="1"/>
          </p:cNvPicPr>
          <p:nvPr/>
        </p:nvPicPr>
        <p:blipFill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847" y="3249117"/>
            <a:ext cx="1323992" cy="1735667"/>
          </a:xfrm>
          <a:prstGeom prst="rect">
            <a:avLst/>
          </a:prstGeom>
        </p:spPr>
      </p:pic>
      <p:pic>
        <p:nvPicPr>
          <p:cNvPr id="111" name="Picture 184" descr="ICON_Datacenter_wStorage_1up_Q408.eps"/>
          <p:cNvPicPr>
            <a:picLocks noChangeAspect="1"/>
          </p:cNvPicPr>
          <p:nvPr/>
        </p:nvPicPr>
        <p:blipFill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311" y="3638580"/>
            <a:ext cx="1323992" cy="1735667"/>
          </a:xfrm>
          <a:prstGeom prst="rect">
            <a:avLst/>
          </a:prstGeom>
        </p:spPr>
      </p:pic>
      <p:pic>
        <p:nvPicPr>
          <p:cNvPr id="112" name="Picture 185" descr="ICON_Datacenter_wStorage_1up_Q408.eps"/>
          <p:cNvPicPr>
            <a:picLocks noChangeAspect="1"/>
          </p:cNvPicPr>
          <p:nvPr/>
        </p:nvPicPr>
        <p:blipFill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12" y="4087312"/>
            <a:ext cx="1323992" cy="1735667"/>
          </a:xfrm>
          <a:prstGeom prst="rect">
            <a:avLst/>
          </a:prstGeom>
        </p:spPr>
      </p:pic>
      <p:pic>
        <p:nvPicPr>
          <p:cNvPr id="113" name="Picture 186" descr="VMW-ICON-3D-vSWITCH-HYPERVISOR-1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40" y="3229002"/>
            <a:ext cx="1338279" cy="976481"/>
          </a:xfrm>
          <a:prstGeom prst="rect">
            <a:avLst/>
          </a:prstGeom>
        </p:spPr>
      </p:pic>
      <p:pic>
        <p:nvPicPr>
          <p:cNvPr id="114" name="Picture 187" descr="VMW-ICON-3D-vSWITCH-HYPERVISOR-1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145" y="3631364"/>
            <a:ext cx="1338279" cy="976481"/>
          </a:xfrm>
          <a:prstGeom prst="rect">
            <a:avLst/>
          </a:prstGeom>
        </p:spPr>
      </p:pic>
      <p:pic>
        <p:nvPicPr>
          <p:cNvPr id="115" name="Picture 188" descr="VMW-ICON-3D-vSWITCH-HYPERVISOR-1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393" y="4024562"/>
            <a:ext cx="1338279" cy="976481"/>
          </a:xfrm>
          <a:prstGeom prst="rect">
            <a:avLst/>
          </a:prstGeom>
        </p:spPr>
      </p:pic>
      <p:pic>
        <p:nvPicPr>
          <p:cNvPr id="116" name="Picture 189" descr="VMW-ICON-3D-vSWITCH-HYPERVISOR-1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107" y="4470472"/>
            <a:ext cx="1338279" cy="976481"/>
          </a:xfrm>
          <a:prstGeom prst="rect">
            <a:avLst/>
          </a:prstGeom>
        </p:spPr>
      </p:pic>
      <p:pic>
        <p:nvPicPr>
          <p:cNvPr id="117" name="Picture 190" descr="NetworkHypervisor.png"/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095" y="1902915"/>
            <a:ext cx="7157899" cy="2760392"/>
          </a:xfrm>
          <a:prstGeom prst="rect">
            <a:avLst/>
          </a:prstGeom>
          <a:effectLst>
            <a:outerShdw blurRad="469900" dist="609600" dir="5400000" sx="96000" sy="96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8" name="TextBox 191"/>
          <p:cNvSpPr txBox="1"/>
          <p:nvPr/>
        </p:nvSpPr>
        <p:spPr>
          <a:xfrm>
            <a:off x="4179825" y="3778408"/>
            <a:ext cx="553820" cy="307777"/>
          </a:xfrm>
          <a:prstGeom prst="rect">
            <a:avLst/>
          </a:prstGeom>
          <a:noFill/>
          <a:scene3d>
            <a:camera prst="isometricLeftDown">
              <a:rot lat="1392000" lon="2521817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>
              <a:spcAft>
                <a:spcPct val="40000"/>
              </a:spcAft>
            </a:pPr>
            <a:r>
              <a:rPr lang="en-US" sz="1400" kern="1200" dirty="0">
                <a:solidFill>
                  <a:srgbClr val="000090"/>
                </a:solidFill>
                <a:latin typeface="Arial"/>
                <a:ea typeface="ＭＳ Ｐゴシック"/>
                <a:cs typeface="+mn-cs"/>
              </a:rPr>
              <a:t>NSX</a:t>
            </a:r>
          </a:p>
        </p:txBody>
      </p:sp>
      <p:sp>
        <p:nvSpPr>
          <p:cNvPr id="119" name="TextBox 192"/>
          <p:cNvSpPr txBox="1"/>
          <p:nvPr/>
        </p:nvSpPr>
        <p:spPr>
          <a:xfrm>
            <a:off x="6609373" y="4987620"/>
            <a:ext cx="3121367" cy="400110"/>
          </a:xfrm>
          <a:prstGeom prst="rect">
            <a:avLst/>
          </a:prstGeom>
          <a:noFill/>
          <a:scene3d>
            <a:camera prst="isometricOffAxis2Right">
              <a:rot lat="720000" lon="17820000" rev="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pPr>
              <a:spcAft>
                <a:spcPct val="40000"/>
              </a:spcAft>
            </a:pPr>
            <a:r>
              <a:rPr lang="en-US" kern="1200" dirty="0">
                <a:latin typeface="Arial"/>
                <a:ea typeface="ＭＳ Ｐゴシック"/>
                <a:cs typeface="+mn-cs"/>
              </a:rPr>
              <a:t>Existing Physical Network</a:t>
            </a:r>
          </a:p>
        </p:txBody>
      </p:sp>
      <p:sp>
        <p:nvSpPr>
          <p:cNvPr id="120" name="Title 1"/>
          <p:cNvSpPr txBox="1">
            <a:spLocks/>
          </p:cNvSpPr>
          <p:nvPr/>
        </p:nvSpPr>
        <p:spPr>
          <a:xfrm>
            <a:off x="736053" y="552266"/>
            <a:ext cx="10969943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VMware</a:t>
            </a:r>
            <a:r>
              <a:rPr lang="en-US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sz="28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NSX</a:t>
            </a:r>
          </a:p>
        </p:txBody>
      </p:sp>
    </p:spTree>
    <p:extLst>
      <p:ext uri="{BB962C8B-B14F-4D97-AF65-F5344CB8AC3E}">
        <p14:creationId xmlns:p14="http://schemas.microsoft.com/office/powerpoint/2010/main" val="167018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829329" y="864369"/>
            <a:ext cx="7615025" cy="8128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A Complete Virtual Network in Software – </a:t>
            </a:r>
            <a:br>
              <a:rPr lang="en-US" sz="28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en-US" sz="28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Logical Switching</a:t>
            </a:r>
          </a:p>
        </p:txBody>
      </p:sp>
      <p:cxnSp>
        <p:nvCxnSpPr>
          <p:cNvPr id="25" name="Straight Connector 24"/>
          <p:cNvCxnSpPr/>
          <p:nvPr/>
        </p:nvCxnSpPr>
        <p:spPr bwMode="auto">
          <a:xfrm flipV="1">
            <a:off x="3021394" y="3519353"/>
            <a:ext cx="1981200" cy="68580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</p:cxnSp>
      <p:grpSp>
        <p:nvGrpSpPr>
          <p:cNvPr id="26" name="Group 25"/>
          <p:cNvGrpSpPr/>
          <p:nvPr/>
        </p:nvGrpSpPr>
        <p:grpSpPr>
          <a:xfrm>
            <a:off x="4482613" y="4851836"/>
            <a:ext cx="3317186" cy="1875640"/>
            <a:chOff x="2734599" y="3369735"/>
            <a:chExt cx="3317186" cy="1875640"/>
          </a:xfrm>
        </p:grpSpPr>
        <p:pic>
          <p:nvPicPr>
            <p:cNvPr id="27" name="Picture 26" descr="VMW-ICON-3D-PHYSICAL-NETWORK-102.png"/>
            <p:cNvPicPr>
              <a:picLocks noChangeAspect="1"/>
            </p:cNvPicPr>
            <p:nvPr/>
          </p:nvPicPr>
          <p:blipFill>
            <a:blip r:embed="rId2" cstate="email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724" y="3585213"/>
              <a:ext cx="1286925" cy="855875"/>
            </a:xfrm>
            <a:prstGeom prst="rect">
              <a:avLst/>
            </a:prstGeom>
          </p:spPr>
        </p:pic>
        <p:pic>
          <p:nvPicPr>
            <p:cNvPr id="28" name="Picture 27" descr="VMW-ICON-3D-PHYSICAL-NETWORK-102.png"/>
            <p:cNvPicPr>
              <a:picLocks noChangeAspect="1"/>
            </p:cNvPicPr>
            <p:nvPr/>
          </p:nvPicPr>
          <p:blipFill>
            <a:blip r:embed="rId2" cstate="email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860" y="3996301"/>
              <a:ext cx="1286925" cy="855875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4959234" y="3776132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54" name="Rectangle 53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740000" scaled="0"/>
              </a:gradFill>
              <a:ln>
                <a:noFill/>
                <a:headEnd/>
                <a:tailEnd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5" name="Right Arrow 54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Right Arrow 55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Right Arrow 56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Right Arrow 57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3917833" y="3369735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49" name="Rectangle 48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740000" scaled="0"/>
              </a:gradFill>
              <a:ln>
                <a:noFill/>
                <a:headEnd/>
                <a:tailEnd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0" name="Right Arrow 49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Right Arrow 50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Right Arrow 51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Right Arrow 52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1" name="Freeform 30"/>
            <p:cNvSpPr/>
            <p:nvPr/>
          </p:nvSpPr>
          <p:spPr>
            <a:xfrm>
              <a:off x="4237102" y="4098408"/>
              <a:ext cx="648163" cy="287325"/>
            </a:xfrm>
            <a:custGeom>
              <a:avLst/>
              <a:gdLst>
                <a:gd name="connsiteX0" fmla="*/ 117834 w 739293"/>
                <a:gd name="connsiteY0" fmla="*/ 0 h 321826"/>
                <a:gd name="connsiteX1" fmla="*/ 36774 w 739293"/>
                <a:gd name="connsiteY1" fmla="*/ 54045 h 321826"/>
                <a:gd name="connsiteX2" fmla="*/ 640220 w 739293"/>
                <a:gd name="connsiteY2" fmla="*/ 315259 h 321826"/>
                <a:gd name="connsiteX3" fmla="*/ 739293 w 739293"/>
                <a:gd name="connsiteY3" fmla="*/ 243200 h 321826"/>
                <a:gd name="connsiteX0" fmla="*/ 60341 w 681800"/>
                <a:gd name="connsiteY0" fmla="*/ 0 h 319579"/>
                <a:gd name="connsiteX1" fmla="*/ 68181 w 681800"/>
                <a:gd name="connsiteY1" fmla="*/ 98495 h 319579"/>
                <a:gd name="connsiteX2" fmla="*/ 582727 w 681800"/>
                <a:gd name="connsiteY2" fmla="*/ 315259 h 319579"/>
                <a:gd name="connsiteX3" fmla="*/ 681800 w 681800"/>
                <a:gd name="connsiteY3" fmla="*/ 243200 h 319579"/>
                <a:gd name="connsiteX0" fmla="*/ 62654 w 684113"/>
                <a:gd name="connsiteY0" fmla="*/ 0 h 319579"/>
                <a:gd name="connsiteX1" fmla="*/ 70494 w 684113"/>
                <a:gd name="connsiteY1" fmla="*/ 98495 h 319579"/>
                <a:gd name="connsiteX2" fmla="*/ 585040 w 684113"/>
                <a:gd name="connsiteY2" fmla="*/ 315259 h 319579"/>
                <a:gd name="connsiteX3" fmla="*/ 684113 w 684113"/>
                <a:gd name="connsiteY3" fmla="*/ 243200 h 319579"/>
                <a:gd name="connsiteX0" fmla="*/ 47087 w 668546"/>
                <a:gd name="connsiteY0" fmla="*/ 0 h 319132"/>
                <a:gd name="connsiteX1" fmla="*/ 93027 w 668546"/>
                <a:gd name="connsiteY1" fmla="*/ 108020 h 319132"/>
                <a:gd name="connsiteX2" fmla="*/ 569473 w 668546"/>
                <a:gd name="connsiteY2" fmla="*/ 315259 h 319132"/>
                <a:gd name="connsiteX3" fmla="*/ 668546 w 668546"/>
                <a:gd name="connsiteY3" fmla="*/ 243200 h 319132"/>
                <a:gd name="connsiteX0" fmla="*/ 42122 w 663581"/>
                <a:gd name="connsiteY0" fmla="*/ 0 h 289199"/>
                <a:gd name="connsiteX1" fmla="*/ 88062 w 663581"/>
                <a:gd name="connsiteY1" fmla="*/ 108020 h 289199"/>
                <a:gd name="connsiteX2" fmla="*/ 488308 w 663581"/>
                <a:gd name="connsiteY2" fmla="*/ 283509 h 289199"/>
                <a:gd name="connsiteX3" fmla="*/ 663581 w 663581"/>
                <a:gd name="connsiteY3" fmla="*/ 243200 h 289199"/>
                <a:gd name="connsiteX0" fmla="*/ 48329 w 647563"/>
                <a:gd name="connsiteY0" fmla="*/ 0 h 286024"/>
                <a:gd name="connsiteX1" fmla="*/ 72044 w 647563"/>
                <a:gd name="connsiteY1" fmla="*/ 104845 h 286024"/>
                <a:gd name="connsiteX2" fmla="*/ 472290 w 647563"/>
                <a:gd name="connsiteY2" fmla="*/ 280334 h 286024"/>
                <a:gd name="connsiteX3" fmla="*/ 647563 w 647563"/>
                <a:gd name="connsiteY3" fmla="*/ 240025 h 286024"/>
                <a:gd name="connsiteX0" fmla="*/ 40213 w 639447"/>
                <a:gd name="connsiteY0" fmla="*/ 0 h 286024"/>
                <a:gd name="connsiteX1" fmla="*/ 63928 w 639447"/>
                <a:gd name="connsiteY1" fmla="*/ 104845 h 286024"/>
                <a:gd name="connsiteX2" fmla="*/ 464174 w 639447"/>
                <a:gd name="connsiteY2" fmla="*/ 280334 h 286024"/>
                <a:gd name="connsiteX3" fmla="*/ 639447 w 639447"/>
                <a:gd name="connsiteY3" fmla="*/ 240025 h 286024"/>
                <a:gd name="connsiteX0" fmla="*/ 29449 w 628683"/>
                <a:gd name="connsiteY0" fmla="*/ 0 h 285457"/>
                <a:gd name="connsiteX1" fmla="*/ 88089 w 628683"/>
                <a:gd name="connsiteY1" fmla="*/ 114370 h 285457"/>
                <a:gd name="connsiteX2" fmla="*/ 453410 w 628683"/>
                <a:gd name="connsiteY2" fmla="*/ 280334 h 285457"/>
                <a:gd name="connsiteX3" fmla="*/ 628683 w 628683"/>
                <a:gd name="connsiteY3" fmla="*/ 240025 h 285457"/>
                <a:gd name="connsiteX0" fmla="*/ 39008 w 638242"/>
                <a:gd name="connsiteY0" fmla="*/ 0 h 285086"/>
                <a:gd name="connsiteX1" fmla="*/ 65898 w 638242"/>
                <a:gd name="connsiteY1" fmla="*/ 120720 h 285086"/>
                <a:gd name="connsiteX2" fmla="*/ 462969 w 638242"/>
                <a:gd name="connsiteY2" fmla="*/ 280334 h 285086"/>
                <a:gd name="connsiteX3" fmla="*/ 638242 w 638242"/>
                <a:gd name="connsiteY3" fmla="*/ 240025 h 285086"/>
                <a:gd name="connsiteX0" fmla="*/ 37046 w 642630"/>
                <a:gd name="connsiteY0" fmla="*/ 0 h 291436"/>
                <a:gd name="connsiteX1" fmla="*/ 70286 w 642630"/>
                <a:gd name="connsiteY1" fmla="*/ 127070 h 291436"/>
                <a:gd name="connsiteX2" fmla="*/ 467357 w 642630"/>
                <a:gd name="connsiteY2" fmla="*/ 286684 h 291436"/>
                <a:gd name="connsiteX3" fmla="*/ 642630 w 642630"/>
                <a:gd name="connsiteY3" fmla="*/ 246375 h 29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630" h="291436">
                  <a:moveTo>
                    <a:pt x="37046" y="0"/>
                  </a:moveTo>
                  <a:cubicBezTo>
                    <a:pt x="-27966" y="48376"/>
                    <a:pt x="-1432" y="79289"/>
                    <a:pt x="70286" y="127070"/>
                  </a:cubicBezTo>
                  <a:cubicBezTo>
                    <a:pt x="142004" y="174851"/>
                    <a:pt x="371966" y="266800"/>
                    <a:pt x="467357" y="286684"/>
                  </a:cubicBezTo>
                  <a:cubicBezTo>
                    <a:pt x="562748" y="306568"/>
                    <a:pt x="624617" y="258385"/>
                    <a:pt x="642630" y="246375"/>
                  </a:cubicBezTo>
                </a:path>
              </a:pathLst>
            </a:custGeom>
            <a:ln w="28575" cmpd="sng">
              <a:solidFill>
                <a:schemeClr val="tx1"/>
              </a:solidFill>
            </a:ln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</a:pPr>
              <a:endParaRPr lang="en-US" dirty="0"/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>
              <a:off x="4004448" y="4329350"/>
              <a:ext cx="872352" cy="141050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flipH="1" flipV="1">
              <a:off x="4261538" y="4229321"/>
              <a:ext cx="200396" cy="342678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4" name="Picture 33" descr="VMW-ICON-3D-PHYSICAL-NETWORK-102.png"/>
            <p:cNvPicPr>
              <a:picLocks noChangeAspect="1"/>
            </p:cNvPicPr>
            <p:nvPr/>
          </p:nvPicPr>
          <p:blipFill>
            <a:blip r:embed="rId2" cstate="email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4599" y="3978412"/>
              <a:ext cx="1286925" cy="855875"/>
            </a:xfrm>
            <a:prstGeom prst="rect">
              <a:avLst/>
            </a:prstGeom>
          </p:spPr>
        </p:pic>
        <p:pic>
          <p:nvPicPr>
            <p:cNvPr id="35" name="Picture 34" descr="VMW-ICON-3D-PHYSICAL-NETWORK-102.png"/>
            <p:cNvPicPr>
              <a:picLocks noChangeAspect="1"/>
            </p:cNvPicPr>
            <p:nvPr/>
          </p:nvPicPr>
          <p:blipFill>
            <a:blip r:embed="rId2" cstate="email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1735" y="4389500"/>
              <a:ext cx="1286925" cy="855875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3968635" y="4190999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44" name="Rectangle 43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740000" scaled="0"/>
              </a:gradFill>
              <a:ln>
                <a:noFill/>
                <a:headEnd/>
                <a:tailEnd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45" name="Right Arrow 44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Right Arrow 45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Right Arrow 46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Right Arrow 47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2944170" y="3767694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39" name="Rectangle 38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740000" scaled="0"/>
              </a:gradFill>
              <a:ln>
                <a:noFill/>
                <a:headEnd/>
                <a:tailEnd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40" name="Right Arrow 39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Right Arrow 40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Right Arrow 41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Right Arrow 42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8" name="Freeform 37"/>
            <p:cNvSpPr/>
            <p:nvPr/>
          </p:nvSpPr>
          <p:spPr>
            <a:xfrm>
              <a:off x="3238036" y="4479408"/>
              <a:ext cx="648163" cy="287325"/>
            </a:xfrm>
            <a:custGeom>
              <a:avLst/>
              <a:gdLst>
                <a:gd name="connsiteX0" fmla="*/ 117834 w 739293"/>
                <a:gd name="connsiteY0" fmla="*/ 0 h 321826"/>
                <a:gd name="connsiteX1" fmla="*/ 36774 w 739293"/>
                <a:gd name="connsiteY1" fmla="*/ 54045 h 321826"/>
                <a:gd name="connsiteX2" fmla="*/ 640220 w 739293"/>
                <a:gd name="connsiteY2" fmla="*/ 315259 h 321826"/>
                <a:gd name="connsiteX3" fmla="*/ 739293 w 739293"/>
                <a:gd name="connsiteY3" fmla="*/ 243200 h 321826"/>
                <a:gd name="connsiteX0" fmla="*/ 60341 w 681800"/>
                <a:gd name="connsiteY0" fmla="*/ 0 h 319579"/>
                <a:gd name="connsiteX1" fmla="*/ 68181 w 681800"/>
                <a:gd name="connsiteY1" fmla="*/ 98495 h 319579"/>
                <a:gd name="connsiteX2" fmla="*/ 582727 w 681800"/>
                <a:gd name="connsiteY2" fmla="*/ 315259 h 319579"/>
                <a:gd name="connsiteX3" fmla="*/ 681800 w 681800"/>
                <a:gd name="connsiteY3" fmla="*/ 243200 h 319579"/>
                <a:gd name="connsiteX0" fmla="*/ 62654 w 684113"/>
                <a:gd name="connsiteY0" fmla="*/ 0 h 319579"/>
                <a:gd name="connsiteX1" fmla="*/ 70494 w 684113"/>
                <a:gd name="connsiteY1" fmla="*/ 98495 h 319579"/>
                <a:gd name="connsiteX2" fmla="*/ 585040 w 684113"/>
                <a:gd name="connsiteY2" fmla="*/ 315259 h 319579"/>
                <a:gd name="connsiteX3" fmla="*/ 684113 w 684113"/>
                <a:gd name="connsiteY3" fmla="*/ 243200 h 319579"/>
                <a:gd name="connsiteX0" fmla="*/ 47087 w 668546"/>
                <a:gd name="connsiteY0" fmla="*/ 0 h 319132"/>
                <a:gd name="connsiteX1" fmla="*/ 93027 w 668546"/>
                <a:gd name="connsiteY1" fmla="*/ 108020 h 319132"/>
                <a:gd name="connsiteX2" fmla="*/ 569473 w 668546"/>
                <a:gd name="connsiteY2" fmla="*/ 315259 h 319132"/>
                <a:gd name="connsiteX3" fmla="*/ 668546 w 668546"/>
                <a:gd name="connsiteY3" fmla="*/ 243200 h 319132"/>
                <a:gd name="connsiteX0" fmla="*/ 42122 w 663581"/>
                <a:gd name="connsiteY0" fmla="*/ 0 h 289199"/>
                <a:gd name="connsiteX1" fmla="*/ 88062 w 663581"/>
                <a:gd name="connsiteY1" fmla="*/ 108020 h 289199"/>
                <a:gd name="connsiteX2" fmla="*/ 488308 w 663581"/>
                <a:gd name="connsiteY2" fmla="*/ 283509 h 289199"/>
                <a:gd name="connsiteX3" fmla="*/ 663581 w 663581"/>
                <a:gd name="connsiteY3" fmla="*/ 243200 h 289199"/>
                <a:gd name="connsiteX0" fmla="*/ 48329 w 647563"/>
                <a:gd name="connsiteY0" fmla="*/ 0 h 286024"/>
                <a:gd name="connsiteX1" fmla="*/ 72044 w 647563"/>
                <a:gd name="connsiteY1" fmla="*/ 104845 h 286024"/>
                <a:gd name="connsiteX2" fmla="*/ 472290 w 647563"/>
                <a:gd name="connsiteY2" fmla="*/ 280334 h 286024"/>
                <a:gd name="connsiteX3" fmla="*/ 647563 w 647563"/>
                <a:gd name="connsiteY3" fmla="*/ 240025 h 286024"/>
                <a:gd name="connsiteX0" fmla="*/ 40213 w 639447"/>
                <a:gd name="connsiteY0" fmla="*/ 0 h 286024"/>
                <a:gd name="connsiteX1" fmla="*/ 63928 w 639447"/>
                <a:gd name="connsiteY1" fmla="*/ 104845 h 286024"/>
                <a:gd name="connsiteX2" fmla="*/ 464174 w 639447"/>
                <a:gd name="connsiteY2" fmla="*/ 280334 h 286024"/>
                <a:gd name="connsiteX3" fmla="*/ 639447 w 639447"/>
                <a:gd name="connsiteY3" fmla="*/ 240025 h 286024"/>
                <a:gd name="connsiteX0" fmla="*/ 29449 w 628683"/>
                <a:gd name="connsiteY0" fmla="*/ 0 h 285457"/>
                <a:gd name="connsiteX1" fmla="*/ 88089 w 628683"/>
                <a:gd name="connsiteY1" fmla="*/ 114370 h 285457"/>
                <a:gd name="connsiteX2" fmla="*/ 453410 w 628683"/>
                <a:gd name="connsiteY2" fmla="*/ 280334 h 285457"/>
                <a:gd name="connsiteX3" fmla="*/ 628683 w 628683"/>
                <a:gd name="connsiteY3" fmla="*/ 240025 h 285457"/>
                <a:gd name="connsiteX0" fmla="*/ 39008 w 638242"/>
                <a:gd name="connsiteY0" fmla="*/ 0 h 285086"/>
                <a:gd name="connsiteX1" fmla="*/ 65898 w 638242"/>
                <a:gd name="connsiteY1" fmla="*/ 120720 h 285086"/>
                <a:gd name="connsiteX2" fmla="*/ 462969 w 638242"/>
                <a:gd name="connsiteY2" fmla="*/ 280334 h 285086"/>
                <a:gd name="connsiteX3" fmla="*/ 638242 w 638242"/>
                <a:gd name="connsiteY3" fmla="*/ 240025 h 285086"/>
                <a:gd name="connsiteX0" fmla="*/ 37046 w 642630"/>
                <a:gd name="connsiteY0" fmla="*/ 0 h 291436"/>
                <a:gd name="connsiteX1" fmla="*/ 70286 w 642630"/>
                <a:gd name="connsiteY1" fmla="*/ 127070 h 291436"/>
                <a:gd name="connsiteX2" fmla="*/ 467357 w 642630"/>
                <a:gd name="connsiteY2" fmla="*/ 286684 h 291436"/>
                <a:gd name="connsiteX3" fmla="*/ 642630 w 642630"/>
                <a:gd name="connsiteY3" fmla="*/ 246375 h 29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630" h="291436">
                  <a:moveTo>
                    <a:pt x="37046" y="0"/>
                  </a:moveTo>
                  <a:cubicBezTo>
                    <a:pt x="-27966" y="48376"/>
                    <a:pt x="-1432" y="79289"/>
                    <a:pt x="70286" y="127070"/>
                  </a:cubicBezTo>
                  <a:cubicBezTo>
                    <a:pt x="142004" y="174851"/>
                    <a:pt x="371966" y="266800"/>
                    <a:pt x="467357" y="286684"/>
                  </a:cubicBezTo>
                  <a:cubicBezTo>
                    <a:pt x="562748" y="306568"/>
                    <a:pt x="624617" y="258385"/>
                    <a:pt x="642630" y="246375"/>
                  </a:cubicBezTo>
                </a:path>
              </a:pathLst>
            </a:custGeom>
            <a:ln w="28575" cmpd="sng">
              <a:solidFill>
                <a:schemeClr val="tx1"/>
              </a:solidFill>
            </a:ln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</a:pPr>
              <a:endParaRPr lang="en-US" dirty="0"/>
            </a:p>
          </p:txBody>
        </p:sp>
      </p:grpSp>
      <p:pic>
        <p:nvPicPr>
          <p:cNvPr id="59" name="Picture 18" descr="ICON_Router_Q40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0149" y="5629365"/>
            <a:ext cx="1371600" cy="528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18" descr="ICON_Router_Q40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6079" y="5343869"/>
            <a:ext cx="1371600" cy="528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60" descr="NetworkHypervisor.png"/>
          <p:cNvPicPr>
            <a:picLocks noChangeAspect="1"/>
          </p:cNvPicPr>
          <p:nvPr/>
        </p:nvPicPr>
        <p:blipFill>
          <a:blip r:embed="rId4" cstate="email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574" y="4489526"/>
            <a:ext cx="4653158" cy="1474957"/>
          </a:xfrm>
          <a:prstGeom prst="rect">
            <a:avLst/>
          </a:prstGeom>
          <a:effectLst>
            <a:outerShdw blurRad="469900" dist="609600" dir="5400000" sx="96000" sy="96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2" name="Picture 4" descr="C:\Users\Abject-3D\Desktop\VMWare Files\FINAL diagrams\Basic Virtualization\3D PNGs\ICON_ThinApp_3D_Q408_Comm_1.png"/>
          <p:cNvPicPr>
            <a:picLocks noChangeAspect="1" noChangeArrowheads="1"/>
          </p:cNvPicPr>
          <p:nvPr/>
        </p:nvPicPr>
        <p:blipFill>
          <a:blip r:embed="rId5" cstate="print">
            <a:alphaModFix amt="95000"/>
          </a:blip>
          <a:srcRect/>
          <a:stretch>
            <a:fillRect/>
          </a:stretch>
        </p:blipFill>
        <p:spPr bwMode="auto">
          <a:xfrm>
            <a:off x="3364239" y="3039719"/>
            <a:ext cx="4381555" cy="1775034"/>
          </a:xfrm>
          <a:prstGeom prst="rect">
            <a:avLst/>
          </a:prstGeom>
          <a:noFill/>
        </p:spPr>
      </p:pic>
      <p:sp>
        <p:nvSpPr>
          <p:cNvPr id="63" name="TextBox 62"/>
          <p:cNvSpPr txBox="1"/>
          <p:nvPr/>
        </p:nvSpPr>
        <p:spPr>
          <a:xfrm>
            <a:off x="5876117" y="3908076"/>
            <a:ext cx="3165077" cy="307777"/>
          </a:xfrm>
          <a:prstGeom prst="rect">
            <a:avLst/>
          </a:prstGeom>
          <a:noFill/>
          <a:scene3d>
            <a:camera prst="orthographicFront">
              <a:rot lat="19800000" lon="1800000" rev="12000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9800000" lon="1800000" rev="120000"/>
              </a:camera>
              <a:lightRig rig="threePt" dir="t"/>
            </a:scene3d>
            <a:sp3d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ＭＳ Ｐゴシック"/>
              </a:rPr>
              <a:t>Logical Switch (L2)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5184660" y="3665362"/>
            <a:ext cx="916458" cy="419207"/>
            <a:chOff x="2364324" y="3281120"/>
            <a:chExt cx="916458" cy="419207"/>
          </a:xfrm>
        </p:grpSpPr>
        <p:pic>
          <p:nvPicPr>
            <p:cNvPr id="65" name="Picture 9" descr="C:\Users\Abject-3D\Desktop\VMWare Files\FINAL diagrams\Basic Virtualization\3D PNGs\ICON_ThinApp_3D_Q408_Comm_6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64324" y="3281120"/>
              <a:ext cx="916458" cy="419207"/>
            </a:xfrm>
            <a:prstGeom prst="rect">
              <a:avLst/>
            </a:prstGeom>
            <a:noFill/>
          </p:spPr>
        </p:pic>
        <p:sp>
          <p:nvSpPr>
            <p:cNvPr id="66" name="TextBox 65"/>
            <p:cNvSpPr txBox="1"/>
            <p:nvPr/>
          </p:nvSpPr>
          <p:spPr>
            <a:xfrm>
              <a:off x="2606949" y="3281120"/>
              <a:ext cx="3941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2575588" lon="21537699" rev="0"/>
                </a:camera>
                <a:lightRig rig="threePt" dir="t"/>
              </a:scene3d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dirty="0">
                  <a:solidFill>
                    <a:prstClr val="black"/>
                  </a:solidFill>
                  <a:latin typeface="Arial"/>
                  <a:ea typeface="ＭＳ Ｐゴシック"/>
                </a:rPr>
                <a:t>L2</a:t>
              </a:r>
            </a:p>
          </p:txBody>
        </p:sp>
      </p:grpSp>
      <p:pic>
        <p:nvPicPr>
          <p:cNvPr id="67" name="Picture 4" descr="C:\Users\Abject-3D\Desktop\VMWare Files\FINAL diagrams\Basic Virtualization\3D PNGs\ICON_ThinApp_3D_Q408_Comm_1.png"/>
          <p:cNvPicPr>
            <a:picLocks noChangeAspect="1" noChangeArrowheads="1"/>
          </p:cNvPicPr>
          <p:nvPr/>
        </p:nvPicPr>
        <p:blipFill>
          <a:blip r:embed="rId5" cstate="print">
            <a:alphaModFix amt="95000"/>
          </a:blip>
          <a:srcRect/>
          <a:stretch>
            <a:fillRect/>
          </a:stretch>
        </p:blipFill>
        <p:spPr bwMode="auto">
          <a:xfrm>
            <a:off x="4592871" y="1237014"/>
            <a:ext cx="4381555" cy="1775034"/>
          </a:xfrm>
          <a:prstGeom prst="rect">
            <a:avLst/>
          </a:prstGeom>
          <a:noFill/>
        </p:spPr>
      </p:pic>
      <p:sp>
        <p:nvSpPr>
          <p:cNvPr id="68" name="TextBox 67"/>
          <p:cNvSpPr txBox="1"/>
          <p:nvPr/>
        </p:nvSpPr>
        <p:spPr>
          <a:xfrm>
            <a:off x="7095317" y="2079276"/>
            <a:ext cx="3165077" cy="307777"/>
          </a:xfrm>
          <a:prstGeom prst="rect">
            <a:avLst/>
          </a:prstGeom>
          <a:noFill/>
          <a:scene3d>
            <a:camera prst="orthographicFront">
              <a:rot lat="19800000" lon="1800000" rev="12000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9800000" lon="1800000" rev="120000"/>
              </a:camera>
              <a:lightRig rig="threePt" dir="t"/>
            </a:scene3d>
            <a:sp3d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ＭＳ Ｐゴシック"/>
              </a:rPr>
              <a:t>Logical Switch  (L2)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481821" y="5946424"/>
            <a:ext cx="2462239" cy="261610"/>
          </a:xfrm>
          <a:prstGeom prst="rect">
            <a:avLst/>
          </a:prstGeom>
          <a:noFill/>
          <a:scene3d>
            <a:camera prst="orthographicFront">
              <a:rot lat="1200000" lon="2520000" rev="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7764283" lon="4986019" rev="15954418"/>
              </a:camera>
              <a:lightRig rig="threePt" dir="t"/>
            </a:scene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7F7F7F"/>
                </a:solidFill>
                <a:latin typeface="Arial"/>
                <a:ea typeface="ＭＳ Ｐゴシック"/>
              </a:rPr>
              <a:t>Load Balancer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561114" y="5727956"/>
            <a:ext cx="2462239" cy="261610"/>
          </a:xfrm>
          <a:prstGeom prst="rect">
            <a:avLst/>
          </a:prstGeom>
          <a:noFill/>
          <a:scene3d>
            <a:camera prst="orthographicFront">
              <a:rot lat="1200000" lon="2520000" rev="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7764283" lon="4986019" rev="15954418"/>
              </a:camera>
              <a:lightRig rig="threePt" dir="t"/>
            </a:scene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7F7F7F"/>
                </a:solidFill>
                <a:latin typeface="Arial"/>
                <a:ea typeface="ＭＳ Ｐゴシック"/>
              </a:rPr>
              <a:t>IDS</a:t>
            </a:r>
          </a:p>
        </p:txBody>
      </p:sp>
      <p:cxnSp>
        <p:nvCxnSpPr>
          <p:cNvPr id="71" name="Straight Connector 70"/>
          <p:cNvCxnSpPr/>
          <p:nvPr/>
        </p:nvCxnSpPr>
        <p:spPr bwMode="auto">
          <a:xfrm flipV="1">
            <a:off x="8994818" y="1215191"/>
            <a:ext cx="2155259" cy="748840"/>
          </a:xfrm>
          <a:prstGeom prst="line">
            <a:avLst/>
          </a:prstGeom>
          <a:solidFill>
            <a:srgbClr val="0095D3"/>
          </a:solidFill>
          <a:ln w="9525" cap="flat" cmpd="sng" algn="ctr">
            <a:gradFill flip="none" rotWithShape="1">
              <a:gsLst>
                <a:gs pos="0">
                  <a:schemeClr val="accent1"/>
                </a:gs>
                <a:gs pos="100000">
                  <a:prstClr val="white"/>
                </a:gs>
              </a:gsLst>
              <a:lin ang="19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 flipV="1">
            <a:off x="7769687" y="2916314"/>
            <a:ext cx="3347490" cy="1171102"/>
          </a:xfrm>
          <a:prstGeom prst="line">
            <a:avLst/>
          </a:prstGeom>
          <a:solidFill>
            <a:srgbClr val="0095D3"/>
          </a:solidFill>
          <a:ln w="9525" cap="flat" cmpd="sng" algn="ctr"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/>
          <p:nvPr/>
        </p:nvCxnSpPr>
        <p:spPr bwMode="auto">
          <a:xfrm>
            <a:off x="10203171" y="1589611"/>
            <a:ext cx="1" cy="1658288"/>
          </a:xfrm>
          <a:prstGeom prst="line">
            <a:avLst/>
          </a:prstGeom>
          <a:solidFill>
            <a:srgbClr val="0095D3"/>
          </a:solidFill>
          <a:ln w="952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9557925" y="2209934"/>
            <a:ext cx="1300799" cy="461665"/>
          </a:xfrm>
          <a:prstGeom prst="rect">
            <a:avLst/>
          </a:prstGeom>
          <a:solidFill>
            <a:srgbClr val="FFFFFF"/>
          </a:solidFill>
          <a:scene3d>
            <a:camera prst="orthographicFront">
              <a:rot lat="19800000" lon="1800000" rev="12000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9800000" lon="1800000" rev="120000"/>
              </a:camera>
              <a:lightRig rig="threePt" dir="t"/>
            </a:scene3d>
            <a:sp3d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ＭＳ Ｐゴシック"/>
              </a:rPr>
              <a:t>Virtual Network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ＭＳ Ｐゴシック"/>
              </a:rPr>
              <a:t>In Software</a:t>
            </a:r>
          </a:p>
        </p:txBody>
      </p:sp>
      <p:cxnSp>
        <p:nvCxnSpPr>
          <p:cNvPr id="75" name="Straight Connector 74"/>
          <p:cNvCxnSpPr/>
          <p:nvPr/>
        </p:nvCxnSpPr>
        <p:spPr bwMode="auto">
          <a:xfrm>
            <a:off x="3924964" y="1736706"/>
            <a:ext cx="2909629" cy="926453"/>
          </a:xfrm>
          <a:prstGeom prst="line">
            <a:avLst/>
          </a:prstGeom>
          <a:solidFill>
            <a:srgbClr val="0095D3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 flipV="1">
            <a:off x="6834593" y="1906672"/>
            <a:ext cx="2245526" cy="756488"/>
          </a:xfrm>
          <a:prstGeom prst="line">
            <a:avLst/>
          </a:prstGeom>
          <a:solidFill>
            <a:srgbClr val="0095D3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 flipV="1">
            <a:off x="6834593" y="2663159"/>
            <a:ext cx="0" cy="348889"/>
          </a:xfrm>
          <a:prstGeom prst="line">
            <a:avLst/>
          </a:prstGeom>
          <a:solidFill>
            <a:srgbClr val="0095D3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/>
          <p:cNvCxnSpPr/>
          <p:nvPr/>
        </p:nvCxnSpPr>
        <p:spPr bwMode="auto">
          <a:xfrm>
            <a:off x="2703614" y="3541177"/>
            <a:ext cx="2909629" cy="926453"/>
          </a:xfrm>
          <a:prstGeom prst="line">
            <a:avLst/>
          </a:prstGeom>
          <a:solidFill>
            <a:srgbClr val="0095D3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/>
          <p:cNvCxnSpPr/>
          <p:nvPr/>
        </p:nvCxnSpPr>
        <p:spPr bwMode="auto">
          <a:xfrm flipV="1">
            <a:off x="5613243" y="4467630"/>
            <a:ext cx="0" cy="348890"/>
          </a:xfrm>
          <a:prstGeom prst="line">
            <a:avLst/>
          </a:prstGeom>
          <a:solidFill>
            <a:srgbClr val="0095D3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TextBox 79"/>
          <p:cNvSpPr txBox="1"/>
          <p:nvPr/>
        </p:nvSpPr>
        <p:spPr>
          <a:xfrm>
            <a:off x="3173794" y="3318554"/>
            <a:ext cx="1300799" cy="276999"/>
          </a:xfrm>
          <a:prstGeom prst="rect">
            <a:avLst/>
          </a:prstGeom>
          <a:noFill/>
          <a:scene3d>
            <a:camera prst="orthographicFront">
              <a:rot lat="19800000" lon="1800000" rev="12000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9800000" lon="1800000" rev="120000"/>
              </a:camera>
              <a:lightRig rig="threePt" dir="t"/>
            </a:scene3d>
            <a:sp3d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558ED5"/>
                </a:solidFill>
                <a:latin typeface="Calibri"/>
                <a:ea typeface="ＭＳ Ｐゴシック"/>
              </a:rPr>
              <a:t>1.1.1.0/24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226959" y="1598817"/>
            <a:ext cx="1300799" cy="276999"/>
          </a:xfrm>
          <a:prstGeom prst="rect">
            <a:avLst/>
          </a:prstGeom>
          <a:noFill/>
          <a:scene3d>
            <a:camera prst="orthographicFront">
              <a:rot lat="19800000" lon="1800000" rev="12000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9800000" lon="1800000" rev="120000"/>
              </a:camera>
              <a:lightRig rig="threePt" dir="t"/>
            </a:scene3d>
            <a:sp3d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558ED5"/>
                </a:solidFill>
                <a:latin typeface="Calibri"/>
                <a:ea typeface="ＭＳ Ｐゴシック"/>
              </a:rPr>
              <a:t>1.1.2.0/24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135572" y="4763848"/>
            <a:ext cx="2214011" cy="276999"/>
          </a:xfrm>
          <a:prstGeom prst="rect">
            <a:avLst/>
          </a:prstGeom>
          <a:noFill/>
          <a:scene3d>
            <a:camera prst="orthographicFront">
              <a:rot lat="19800000" lon="1800000" rev="12000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9800000" lon="1800000" rev="120000"/>
              </a:camera>
              <a:lightRig rig="threePt" dir="t"/>
            </a:scene3d>
            <a:sp3d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BACC6">
                    <a:lumMod val="50000"/>
                  </a:srgbClr>
                </a:solidFill>
                <a:latin typeface="Calibri"/>
                <a:ea typeface="ＭＳ Ｐゴシック"/>
              </a:rPr>
              <a:t>Network Hypervisor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794369" y="6150361"/>
            <a:ext cx="2214011" cy="276999"/>
          </a:xfrm>
          <a:prstGeom prst="rect">
            <a:avLst/>
          </a:prstGeom>
          <a:noFill/>
          <a:scene3d>
            <a:camera prst="orthographicFront">
              <a:rot lat="19800000" lon="1800000" rev="12000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9800000" lon="1800000" rev="120000"/>
              </a:camera>
              <a:lightRig rig="threePt" dir="t"/>
            </a:scene3d>
            <a:sp3d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ea typeface="ＭＳ Ｐゴシック"/>
              </a:rPr>
              <a:t>Physical Network</a:t>
            </a:r>
          </a:p>
        </p:txBody>
      </p:sp>
      <p:pic>
        <p:nvPicPr>
          <p:cNvPr id="84" name="Picture 150" descr="ICON_VM_basic_label_Q30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51434" y="4052753"/>
            <a:ext cx="469960" cy="40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5" name="Straight Connector 84"/>
          <p:cNvCxnSpPr/>
          <p:nvPr/>
        </p:nvCxnSpPr>
        <p:spPr bwMode="auto">
          <a:xfrm flipV="1">
            <a:off x="5613243" y="3769071"/>
            <a:ext cx="2118117" cy="698560"/>
          </a:xfrm>
          <a:prstGeom prst="line">
            <a:avLst/>
          </a:prstGeom>
          <a:solidFill>
            <a:srgbClr val="0095D3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3361751" y="6186184"/>
            <a:ext cx="2462239" cy="261610"/>
          </a:xfrm>
          <a:prstGeom prst="rect">
            <a:avLst/>
          </a:prstGeom>
          <a:noFill/>
          <a:scene3d>
            <a:camera prst="orthographicFront">
              <a:rot lat="1200000" lon="2520000" rev="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7764283" lon="4986019" rev="15954418"/>
              </a:camera>
              <a:lightRig rig="threePt" dir="t"/>
            </a:scene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ＭＳ Ｐゴシック"/>
              </a:rPr>
              <a:t>General Purpose IP Hardware</a:t>
            </a:r>
          </a:p>
        </p:txBody>
      </p:sp>
      <p:cxnSp>
        <p:nvCxnSpPr>
          <p:cNvPr id="87" name="Straight Connector 86"/>
          <p:cNvCxnSpPr/>
          <p:nvPr/>
        </p:nvCxnSpPr>
        <p:spPr bwMode="auto">
          <a:xfrm flipH="1" flipV="1">
            <a:off x="4986050" y="3541177"/>
            <a:ext cx="463524" cy="17280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Connector 87"/>
          <p:cNvCxnSpPr/>
          <p:nvPr/>
        </p:nvCxnSpPr>
        <p:spPr bwMode="auto">
          <a:xfrm flipV="1">
            <a:off x="6069394" y="3214553"/>
            <a:ext cx="1905000" cy="60960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</p:cxnSp>
      <p:pic>
        <p:nvPicPr>
          <p:cNvPr id="89" name="Picture 150" descr="ICON_VM_basic_label_Q30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74394" y="2909753"/>
            <a:ext cx="469960" cy="40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0" name="Group 89"/>
          <p:cNvGrpSpPr/>
          <p:nvPr/>
        </p:nvGrpSpPr>
        <p:grpSpPr>
          <a:xfrm>
            <a:off x="2640394" y="3146076"/>
            <a:ext cx="6787199" cy="1419999"/>
            <a:chOff x="609600" y="3048000"/>
            <a:chExt cx="6787199" cy="1419999"/>
          </a:xfrm>
        </p:grpSpPr>
        <p:sp>
          <p:nvSpPr>
            <p:cNvPr id="91" name="TextBox 90"/>
            <p:cNvSpPr txBox="1"/>
            <p:nvPr/>
          </p:nvSpPr>
          <p:spPr>
            <a:xfrm>
              <a:off x="609600" y="4191000"/>
              <a:ext cx="1300799" cy="276999"/>
            </a:xfrm>
            <a:prstGeom prst="rect">
              <a:avLst/>
            </a:prstGeom>
            <a:noFill/>
            <a:scene3d>
              <a:camera prst="orthographicFront">
                <a:rot lat="19800000" lon="1800000" rev="120000"/>
              </a:camera>
              <a:lightRig rig="threePt" dir="t"/>
            </a:scene3d>
            <a:sp3d z="38100"/>
          </p:spPr>
          <p:txBody>
            <a:bodyPr wrap="square" rtlCol="0">
              <a:spAutoFit/>
              <a:scene3d>
                <a:camera prst="isometricOffAxis2Top">
                  <a:rot lat="19800000" lon="1800000" rev="120000"/>
                </a:camera>
                <a:lightRig rig="threePt" dir="t"/>
              </a:scene3d>
              <a:sp3d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EEECE1">
                      <a:lumMod val="50000"/>
                    </a:srgbClr>
                  </a:solidFill>
                  <a:latin typeface="Calibri"/>
                  <a:ea typeface="ＭＳ Ｐゴシック"/>
                </a:rPr>
                <a:t>Ingress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096000" y="3048000"/>
              <a:ext cx="1300799" cy="276999"/>
            </a:xfrm>
            <a:prstGeom prst="rect">
              <a:avLst/>
            </a:prstGeom>
            <a:noFill/>
            <a:scene3d>
              <a:camera prst="orthographicFront">
                <a:rot lat="19800000" lon="1800000" rev="120000"/>
              </a:camera>
              <a:lightRig rig="threePt" dir="t"/>
            </a:scene3d>
            <a:sp3d z="38100"/>
          </p:spPr>
          <p:txBody>
            <a:bodyPr wrap="square" rtlCol="0">
              <a:spAutoFit/>
              <a:scene3d>
                <a:camera prst="isometricOffAxis2Top">
                  <a:rot lat="19800000" lon="1800000" rev="120000"/>
                </a:camera>
                <a:lightRig rig="threePt" dir="t"/>
              </a:scene3d>
              <a:sp3d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EEECE1">
                      <a:lumMod val="50000"/>
                    </a:srgbClr>
                  </a:solidFill>
                  <a:latin typeface="Calibri"/>
                  <a:ea typeface="ＭＳ Ｐゴシック"/>
                </a:rPr>
                <a:t>Egress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155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168078" y="4744235"/>
            <a:ext cx="3317186" cy="1875640"/>
            <a:chOff x="2734599" y="3369735"/>
            <a:chExt cx="3317186" cy="1875640"/>
          </a:xfrm>
        </p:grpSpPr>
        <p:pic>
          <p:nvPicPr>
            <p:cNvPr id="26" name="Picture 25" descr="VMW-ICON-3D-PHYSICAL-NETWORK-102.png"/>
            <p:cNvPicPr>
              <a:picLocks noChangeAspect="1"/>
            </p:cNvPicPr>
            <p:nvPr/>
          </p:nvPicPr>
          <p:blipFill>
            <a:blip r:embed="rId2" cstate="email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724" y="3585213"/>
              <a:ext cx="1286925" cy="855875"/>
            </a:xfrm>
            <a:prstGeom prst="rect">
              <a:avLst/>
            </a:prstGeom>
          </p:spPr>
        </p:pic>
        <p:pic>
          <p:nvPicPr>
            <p:cNvPr id="27" name="Picture 26" descr="VMW-ICON-3D-PHYSICAL-NETWORK-102.png"/>
            <p:cNvPicPr>
              <a:picLocks noChangeAspect="1"/>
            </p:cNvPicPr>
            <p:nvPr/>
          </p:nvPicPr>
          <p:blipFill>
            <a:blip r:embed="rId2" cstate="email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860" y="3996301"/>
              <a:ext cx="1286925" cy="855875"/>
            </a:xfrm>
            <a:prstGeom prst="rect">
              <a:avLst/>
            </a:prstGeom>
          </p:spPr>
        </p:pic>
        <p:grpSp>
          <p:nvGrpSpPr>
            <p:cNvPr id="28" name="Group 27"/>
            <p:cNvGrpSpPr/>
            <p:nvPr/>
          </p:nvGrpSpPr>
          <p:grpSpPr>
            <a:xfrm>
              <a:off x="4959234" y="3776132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53" name="Rectangle 52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740000" scaled="0"/>
              </a:gradFill>
              <a:ln>
                <a:noFill/>
                <a:headEnd/>
                <a:tailEnd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" name="Right Arrow 53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Right Arrow 54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Right Arrow 55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Right Arrow 56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917833" y="3369735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48" name="Rectangle 47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740000" scaled="0"/>
              </a:gradFill>
              <a:ln>
                <a:noFill/>
                <a:headEnd/>
                <a:tailEnd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49" name="Right Arrow 48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Right Arrow 49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Right Arrow 50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Right Arrow 51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0" name="Freeform 29"/>
            <p:cNvSpPr/>
            <p:nvPr/>
          </p:nvSpPr>
          <p:spPr>
            <a:xfrm>
              <a:off x="4237102" y="4098408"/>
              <a:ext cx="648163" cy="287325"/>
            </a:xfrm>
            <a:custGeom>
              <a:avLst/>
              <a:gdLst>
                <a:gd name="connsiteX0" fmla="*/ 117834 w 739293"/>
                <a:gd name="connsiteY0" fmla="*/ 0 h 321826"/>
                <a:gd name="connsiteX1" fmla="*/ 36774 w 739293"/>
                <a:gd name="connsiteY1" fmla="*/ 54045 h 321826"/>
                <a:gd name="connsiteX2" fmla="*/ 640220 w 739293"/>
                <a:gd name="connsiteY2" fmla="*/ 315259 h 321826"/>
                <a:gd name="connsiteX3" fmla="*/ 739293 w 739293"/>
                <a:gd name="connsiteY3" fmla="*/ 243200 h 321826"/>
                <a:gd name="connsiteX0" fmla="*/ 60341 w 681800"/>
                <a:gd name="connsiteY0" fmla="*/ 0 h 319579"/>
                <a:gd name="connsiteX1" fmla="*/ 68181 w 681800"/>
                <a:gd name="connsiteY1" fmla="*/ 98495 h 319579"/>
                <a:gd name="connsiteX2" fmla="*/ 582727 w 681800"/>
                <a:gd name="connsiteY2" fmla="*/ 315259 h 319579"/>
                <a:gd name="connsiteX3" fmla="*/ 681800 w 681800"/>
                <a:gd name="connsiteY3" fmla="*/ 243200 h 319579"/>
                <a:gd name="connsiteX0" fmla="*/ 62654 w 684113"/>
                <a:gd name="connsiteY0" fmla="*/ 0 h 319579"/>
                <a:gd name="connsiteX1" fmla="*/ 70494 w 684113"/>
                <a:gd name="connsiteY1" fmla="*/ 98495 h 319579"/>
                <a:gd name="connsiteX2" fmla="*/ 585040 w 684113"/>
                <a:gd name="connsiteY2" fmla="*/ 315259 h 319579"/>
                <a:gd name="connsiteX3" fmla="*/ 684113 w 684113"/>
                <a:gd name="connsiteY3" fmla="*/ 243200 h 319579"/>
                <a:gd name="connsiteX0" fmla="*/ 47087 w 668546"/>
                <a:gd name="connsiteY0" fmla="*/ 0 h 319132"/>
                <a:gd name="connsiteX1" fmla="*/ 93027 w 668546"/>
                <a:gd name="connsiteY1" fmla="*/ 108020 h 319132"/>
                <a:gd name="connsiteX2" fmla="*/ 569473 w 668546"/>
                <a:gd name="connsiteY2" fmla="*/ 315259 h 319132"/>
                <a:gd name="connsiteX3" fmla="*/ 668546 w 668546"/>
                <a:gd name="connsiteY3" fmla="*/ 243200 h 319132"/>
                <a:gd name="connsiteX0" fmla="*/ 42122 w 663581"/>
                <a:gd name="connsiteY0" fmla="*/ 0 h 289199"/>
                <a:gd name="connsiteX1" fmla="*/ 88062 w 663581"/>
                <a:gd name="connsiteY1" fmla="*/ 108020 h 289199"/>
                <a:gd name="connsiteX2" fmla="*/ 488308 w 663581"/>
                <a:gd name="connsiteY2" fmla="*/ 283509 h 289199"/>
                <a:gd name="connsiteX3" fmla="*/ 663581 w 663581"/>
                <a:gd name="connsiteY3" fmla="*/ 243200 h 289199"/>
                <a:gd name="connsiteX0" fmla="*/ 48329 w 647563"/>
                <a:gd name="connsiteY0" fmla="*/ 0 h 286024"/>
                <a:gd name="connsiteX1" fmla="*/ 72044 w 647563"/>
                <a:gd name="connsiteY1" fmla="*/ 104845 h 286024"/>
                <a:gd name="connsiteX2" fmla="*/ 472290 w 647563"/>
                <a:gd name="connsiteY2" fmla="*/ 280334 h 286024"/>
                <a:gd name="connsiteX3" fmla="*/ 647563 w 647563"/>
                <a:gd name="connsiteY3" fmla="*/ 240025 h 286024"/>
                <a:gd name="connsiteX0" fmla="*/ 40213 w 639447"/>
                <a:gd name="connsiteY0" fmla="*/ 0 h 286024"/>
                <a:gd name="connsiteX1" fmla="*/ 63928 w 639447"/>
                <a:gd name="connsiteY1" fmla="*/ 104845 h 286024"/>
                <a:gd name="connsiteX2" fmla="*/ 464174 w 639447"/>
                <a:gd name="connsiteY2" fmla="*/ 280334 h 286024"/>
                <a:gd name="connsiteX3" fmla="*/ 639447 w 639447"/>
                <a:gd name="connsiteY3" fmla="*/ 240025 h 286024"/>
                <a:gd name="connsiteX0" fmla="*/ 29449 w 628683"/>
                <a:gd name="connsiteY0" fmla="*/ 0 h 285457"/>
                <a:gd name="connsiteX1" fmla="*/ 88089 w 628683"/>
                <a:gd name="connsiteY1" fmla="*/ 114370 h 285457"/>
                <a:gd name="connsiteX2" fmla="*/ 453410 w 628683"/>
                <a:gd name="connsiteY2" fmla="*/ 280334 h 285457"/>
                <a:gd name="connsiteX3" fmla="*/ 628683 w 628683"/>
                <a:gd name="connsiteY3" fmla="*/ 240025 h 285457"/>
                <a:gd name="connsiteX0" fmla="*/ 39008 w 638242"/>
                <a:gd name="connsiteY0" fmla="*/ 0 h 285086"/>
                <a:gd name="connsiteX1" fmla="*/ 65898 w 638242"/>
                <a:gd name="connsiteY1" fmla="*/ 120720 h 285086"/>
                <a:gd name="connsiteX2" fmla="*/ 462969 w 638242"/>
                <a:gd name="connsiteY2" fmla="*/ 280334 h 285086"/>
                <a:gd name="connsiteX3" fmla="*/ 638242 w 638242"/>
                <a:gd name="connsiteY3" fmla="*/ 240025 h 285086"/>
                <a:gd name="connsiteX0" fmla="*/ 37046 w 642630"/>
                <a:gd name="connsiteY0" fmla="*/ 0 h 291436"/>
                <a:gd name="connsiteX1" fmla="*/ 70286 w 642630"/>
                <a:gd name="connsiteY1" fmla="*/ 127070 h 291436"/>
                <a:gd name="connsiteX2" fmla="*/ 467357 w 642630"/>
                <a:gd name="connsiteY2" fmla="*/ 286684 h 291436"/>
                <a:gd name="connsiteX3" fmla="*/ 642630 w 642630"/>
                <a:gd name="connsiteY3" fmla="*/ 246375 h 29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630" h="291436">
                  <a:moveTo>
                    <a:pt x="37046" y="0"/>
                  </a:moveTo>
                  <a:cubicBezTo>
                    <a:pt x="-27966" y="48376"/>
                    <a:pt x="-1432" y="79289"/>
                    <a:pt x="70286" y="127070"/>
                  </a:cubicBezTo>
                  <a:cubicBezTo>
                    <a:pt x="142004" y="174851"/>
                    <a:pt x="371966" y="266800"/>
                    <a:pt x="467357" y="286684"/>
                  </a:cubicBezTo>
                  <a:cubicBezTo>
                    <a:pt x="562748" y="306568"/>
                    <a:pt x="624617" y="258385"/>
                    <a:pt x="642630" y="246375"/>
                  </a:cubicBezTo>
                </a:path>
              </a:pathLst>
            </a:custGeom>
            <a:ln w="28575" cmpd="sng">
              <a:solidFill>
                <a:schemeClr val="tx1"/>
              </a:solidFill>
            </a:ln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</a:pPr>
              <a:endParaRPr lang="en-US" dirty="0"/>
            </a:p>
          </p:txBody>
        </p:sp>
        <p:cxnSp>
          <p:nvCxnSpPr>
            <p:cNvPr id="31" name="Straight Connector 30"/>
            <p:cNvCxnSpPr/>
            <p:nvPr/>
          </p:nvCxnSpPr>
          <p:spPr bwMode="auto">
            <a:xfrm>
              <a:off x="4004448" y="4329350"/>
              <a:ext cx="872352" cy="141050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 flipH="1" flipV="1">
              <a:off x="4261538" y="4229321"/>
              <a:ext cx="200396" cy="342678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3" name="Picture 32" descr="VMW-ICON-3D-PHYSICAL-NETWORK-102.png"/>
            <p:cNvPicPr>
              <a:picLocks noChangeAspect="1"/>
            </p:cNvPicPr>
            <p:nvPr/>
          </p:nvPicPr>
          <p:blipFill>
            <a:blip r:embed="rId2" cstate="email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4599" y="3978412"/>
              <a:ext cx="1286925" cy="855875"/>
            </a:xfrm>
            <a:prstGeom prst="rect">
              <a:avLst/>
            </a:prstGeom>
          </p:spPr>
        </p:pic>
        <p:pic>
          <p:nvPicPr>
            <p:cNvPr id="34" name="Picture 33" descr="VMW-ICON-3D-PHYSICAL-NETWORK-102.png"/>
            <p:cNvPicPr>
              <a:picLocks noChangeAspect="1"/>
            </p:cNvPicPr>
            <p:nvPr/>
          </p:nvPicPr>
          <p:blipFill>
            <a:blip r:embed="rId2" cstate="email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1735" y="4389500"/>
              <a:ext cx="1286925" cy="855875"/>
            </a:xfrm>
            <a:prstGeom prst="rect">
              <a:avLst/>
            </a:prstGeom>
          </p:spPr>
        </p:pic>
        <p:grpSp>
          <p:nvGrpSpPr>
            <p:cNvPr id="35" name="Group 34"/>
            <p:cNvGrpSpPr/>
            <p:nvPr/>
          </p:nvGrpSpPr>
          <p:grpSpPr>
            <a:xfrm>
              <a:off x="3968635" y="4190999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43" name="Rectangle 42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740000" scaled="0"/>
              </a:gradFill>
              <a:ln>
                <a:noFill/>
                <a:headEnd/>
                <a:tailEnd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44" name="Right Arrow 43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Right Arrow 44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Right Arrow 45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Right Arrow 46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2944170" y="3767694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38" name="Rectangle 37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740000" scaled="0"/>
              </a:gradFill>
              <a:ln>
                <a:noFill/>
                <a:headEnd/>
                <a:tailEnd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39" name="Right Arrow 38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Right Arrow 39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Right Arrow 40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Right Arrow 41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7" name="Freeform 36"/>
            <p:cNvSpPr/>
            <p:nvPr/>
          </p:nvSpPr>
          <p:spPr>
            <a:xfrm>
              <a:off x="3238036" y="4479408"/>
              <a:ext cx="648163" cy="287325"/>
            </a:xfrm>
            <a:custGeom>
              <a:avLst/>
              <a:gdLst>
                <a:gd name="connsiteX0" fmla="*/ 117834 w 739293"/>
                <a:gd name="connsiteY0" fmla="*/ 0 h 321826"/>
                <a:gd name="connsiteX1" fmla="*/ 36774 w 739293"/>
                <a:gd name="connsiteY1" fmla="*/ 54045 h 321826"/>
                <a:gd name="connsiteX2" fmla="*/ 640220 w 739293"/>
                <a:gd name="connsiteY2" fmla="*/ 315259 h 321826"/>
                <a:gd name="connsiteX3" fmla="*/ 739293 w 739293"/>
                <a:gd name="connsiteY3" fmla="*/ 243200 h 321826"/>
                <a:gd name="connsiteX0" fmla="*/ 60341 w 681800"/>
                <a:gd name="connsiteY0" fmla="*/ 0 h 319579"/>
                <a:gd name="connsiteX1" fmla="*/ 68181 w 681800"/>
                <a:gd name="connsiteY1" fmla="*/ 98495 h 319579"/>
                <a:gd name="connsiteX2" fmla="*/ 582727 w 681800"/>
                <a:gd name="connsiteY2" fmla="*/ 315259 h 319579"/>
                <a:gd name="connsiteX3" fmla="*/ 681800 w 681800"/>
                <a:gd name="connsiteY3" fmla="*/ 243200 h 319579"/>
                <a:gd name="connsiteX0" fmla="*/ 62654 w 684113"/>
                <a:gd name="connsiteY0" fmla="*/ 0 h 319579"/>
                <a:gd name="connsiteX1" fmla="*/ 70494 w 684113"/>
                <a:gd name="connsiteY1" fmla="*/ 98495 h 319579"/>
                <a:gd name="connsiteX2" fmla="*/ 585040 w 684113"/>
                <a:gd name="connsiteY2" fmla="*/ 315259 h 319579"/>
                <a:gd name="connsiteX3" fmla="*/ 684113 w 684113"/>
                <a:gd name="connsiteY3" fmla="*/ 243200 h 319579"/>
                <a:gd name="connsiteX0" fmla="*/ 47087 w 668546"/>
                <a:gd name="connsiteY0" fmla="*/ 0 h 319132"/>
                <a:gd name="connsiteX1" fmla="*/ 93027 w 668546"/>
                <a:gd name="connsiteY1" fmla="*/ 108020 h 319132"/>
                <a:gd name="connsiteX2" fmla="*/ 569473 w 668546"/>
                <a:gd name="connsiteY2" fmla="*/ 315259 h 319132"/>
                <a:gd name="connsiteX3" fmla="*/ 668546 w 668546"/>
                <a:gd name="connsiteY3" fmla="*/ 243200 h 319132"/>
                <a:gd name="connsiteX0" fmla="*/ 42122 w 663581"/>
                <a:gd name="connsiteY0" fmla="*/ 0 h 289199"/>
                <a:gd name="connsiteX1" fmla="*/ 88062 w 663581"/>
                <a:gd name="connsiteY1" fmla="*/ 108020 h 289199"/>
                <a:gd name="connsiteX2" fmla="*/ 488308 w 663581"/>
                <a:gd name="connsiteY2" fmla="*/ 283509 h 289199"/>
                <a:gd name="connsiteX3" fmla="*/ 663581 w 663581"/>
                <a:gd name="connsiteY3" fmla="*/ 243200 h 289199"/>
                <a:gd name="connsiteX0" fmla="*/ 48329 w 647563"/>
                <a:gd name="connsiteY0" fmla="*/ 0 h 286024"/>
                <a:gd name="connsiteX1" fmla="*/ 72044 w 647563"/>
                <a:gd name="connsiteY1" fmla="*/ 104845 h 286024"/>
                <a:gd name="connsiteX2" fmla="*/ 472290 w 647563"/>
                <a:gd name="connsiteY2" fmla="*/ 280334 h 286024"/>
                <a:gd name="connsiteX3" fmla="*/ 647563 w 647563"/>
                <a:gd name="connsiteY3" fmla="*/ 240025 h 286024"/>
                <a:gd name="connsiteX0" fmla="*/ 40213 w 639447"/>
                <a:gd name="connsiteY0" fmla="*/ 0 h 286024"/>
                <a:gd name="connsiteX1" fmla="*/ 63928 w 639447"/>
                <a:gd name="connsiteY1" fmla="*/ 104845 h 286024"/>
                <a:gd name="connsiteX2" fmla="*/ 464174 w 639447"/>
                <a:gd name="connsiteY2" fmla="*/ 280334 h 286024"/>
                <a:gd name="connsiteX3" fmla="*/ 639447 w 639447"/>
                <a:gd name="connsiteY3" fmla="*/ 240025 h 286024"/>
                <a:gd name="connsiteX0" fmla="*/ 29449 w 628683"/>
                <a:gd name="connsiteY0" fmla="*/ 0 h 285457"/>
                <a:gd name="connsiteX1" fmla="*/ 88089 w 628683"/>
                <a:gd name="connsiteY1" fmla="*/ 114370 h 285457"/>
                <a:gd name="connsiteX2" fmla="*/ 453410 w 628683"/>
                <a:gd name="connsiteY2" fmla="*/ 280334 h 285457"/>
                <a:gd name="connsiteX3" fmla="*/ 628683 w 628683"/>
                <a:gd name="connsiteY3" fmla="*/ 240025 h 285457"/>
                <a:gd name="connsiteX0" fmla="*/ 39008 w 638242"/>
                <a:gd name="connsiteY0" fmla="*/ 0 h 285086"/>
                <a:gd name="connsiteX1" fmla="*/ 65898 w 638242"/>
                <a:gd name="connsiteY1" fmla="*/ 120720 h 285086"/>
                <a:gd name="connsiteX2" fmla="*/ 462969 w 638242"/>
                <a:gd name="connsiteY2" fmla="*/ 280334 h 285086"/>
                <a:gd name="connsiteX3" fmla="*/ 638242 w 638242"/>
                <a:gd name="connsiteY3" fmla="*/ 240025 h 285086"/>
                <a:gd name="connsiteX0" fmla="*/ 37046 w 642630"/>
                <a:gd name="connsiteY0" fmla="*/ 0 h 291436"/>
                <a:gd name="connsiteX1" fmla="*/ 70286 w 642630"/>
                <a:gd name="connsiteY1" fmla="*/ 127070 h 291436"/>
                <a:gd name="connsiteX2" fmla="*/ 467357 w 642630"/>
                <a:gd name="connsiteY2" fmla="*/ 286684 h 291436"/>
                <a:gd name="connsiteX3" fmla="*/ 642630 w 642630"/>
                <a:gd name="connsiteY3" fmla="*/ 246375 h 29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630" h="291436">
                  <a:moveTo>
                    <a:pt x="37046" y="0"/>
                  </a:moveTo>
                  <a:cubicBezTo>
                    <a:pt x="-27966" y="48376"/>
                    <a:pt x="-1432" y="79289"/>
                    <a:pt x="70286" y="127070"/>
                  </a:cubicBezTo>
                  <a:cubicBezTo>
                    <a:pt x="142004" y="174851"/>
                    <a:pt x="371966" y="266800"/>
                    <a:pt x="467357" y="286684"/>
                  </a:cubicBezTo>
                  <a:cubicBezTo>
                    <a:pt x="562748" y="306568"/>
                    <a:pt x="624617" y="258385"/>
                    <a:pt x="642630" y="246375"/>
                  </a:cubicBezTo>
                </a:path>
              </a:pathLst>
            </a:custGeom>
            <a:ln w="28575" cmpd="sng">
              <a:solidFill>
                <a:schemeClr val="tx1"/>
              </a:solidFill>
            </a:ln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</a:pPr>
              <a:endParaRPr lang="en-US" dirty="0"/>
            </a:p>
          </p:txBody>
        </p:sp>
      </p:grpSp>
      <p:pic>
        <p:nvPicPr>
          <p:cNvPr id="58" name="Picture 18" descr="ICON_Router_Q40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5614" y="5521764"/>
            <a:ext cx="1371600" cy="528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18" descr="ICON_Router_Q40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1544" y="5236268"/>
            <a:ext cx="1371600" cy="528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59" descr="NetworkHypervisor.png"/>
          <p:cNvPicPr>
            <a:picLocks noChangeAspect="1"/>
          </p:cNvPicPr>
          <p:nvPr/>
        </p:nvPicPr>
        <p:blipFill>
          <a:blip r:embed="rId4" cstate="email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39" y="4381925"/>
            <a:ext cx="4653158" cy="1474957"/>
          </a:xfrm>
          <a:prstGeom prst="rect">
            <a:avLst/>
          </a:prstGeom>
          <a:effectLst>
            <a:outerShdw blurRad="469900" dist="609600" dir="5400000" sx="96000" sy="96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" name="Picture 4" descr="C:\Users\Abject-3D\Desktop\VMWare Files\FINAL diagrams\Basic Virtualization\3D PNGs\ICON_ThinApp_3D_Q408_Comm_1.png"/>
          <p:cNvPicPr>
            <a:picLocks noChangeAspect="1" noChangeArrowheads="1"/>
          </p:cNvPicPr>
          <p:nvPr/>
        </p:nvPicPr>
        <p:blipFill>
          <a:blip r:embed="rId5" cstate="print">
            <a:alphaModFix amt="95000"/>
          </a:blip>
          <a:srcRect/>
          <a:stretch>
            <a:fillRect/>
          </a:stretch>
        </p:blipFill>
        <p:spPr bwMode="auto">
          <a:xfrm>
            <a:off x="3059118" y="2938405"/>
            <a:ext cx="4381555" cy="1775034"/>
          </a:xfrm>
          <a:prstGeom prst="rect">
            <a:avLst/>
          </a:prstGeom>
          <a:noFill/>
        </p:spPr>
      </p:pic>
      <p:grpSp>
        <p:nvGrpSpPr>
          <p:cNvPr id="62" name="Group 61"/>
          <p:cNvGrpSpPr/>
          <p:nvPr/>
        </p:nvGrpSpPr>
        <p:grpSpPr>
          <a:xfrm>
            <a:off x="4773535" y="3101226"/>
            <a:ext cx="916458" cy="423817"/>
            <a:chOff x="3057276" y="3009703"/>
            <a:chExt cx="916458" cy="423817"/>
          </a:xfrm>
        </p:grpSpPr>
        <p:pic>
          <p:nvPicPr>
            <p:cNvPr id="63" name="Picture 9" descr="C:\Users\Abject-3D\Desktop\VMWare Files\FINAL diagrams\Basic Virtualization\3D PNGs\ICON_ThinApp_3D_Q408_Comm_6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57276" y="3014313"/>
              <a:ext cx="916458" cy="419207"/>
            </a:xfrm>
            <a:prstGeom prst="rect">
              <a:avLst/>
            </a:prstGeom>
            <a:noFill/>
          </p:spPr>
        </p:pic>
        <p:sp>
          <p:nvSpPr>
            <p:cNvPr id="64" name="TextBox 63"/>
            <p:cNvSpPr txBox="1"/>
            <p:nvPr/>
          </p:nvSpPr>
          <p:spPr>
            <a:xfrm>
              <a:off x="3333611" y="3009703"/>
              <a:ext cx="3941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2575588" lon="21537699" rev="0"/>
                </a:camera>
                <a:lightRig rig="threePt" dir="t"/>
              </a:scene3d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dirty="0">
                  <a:solidFill>
                    <a:prstClr val="black"/>
                  </a:solidFill>
                  <a:latin typeface="Arial"/>
                  <a:ea typeface="ＭＳ Ｐゴシック"/>
                </a:rPr>
                <a:t>L3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4080583" y="3372643"/>
            <a:ext cx="916458" cy="419207"/>
            <a:chOff x="2364324" y="3281120"/>
            <a:chExt cx="916458" cy="419207"/>
          </a:xfrm>
        </p:grpSpPr>
        <p:pic>
          <p:nvPicPr>
            <p:cNvPr id="66" name="Picture 9" descr="C:\Users\Abject-3D\Desktop\VMWare Files\FINAL diagrams\Basic Virtualization\3D PNGs\ICON_ThinApp_3D_Q408_Comm_6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64324" y="3281120"/>
              <a:ext cx="916458" cy="419207"/>
            </a:xfrm>
            <a:prstGeom prst="rect">
              <a:avLst/>
            </a:prstGeom>
            <a:noFill/>
          </p:spPr>
        </p:pic>
        <p:sp>
          <p:nvSpPr>
            <p:cNvPr id="67" name="TextBox 66"/>
            <p:cNvSpPr txBox="1"/>
            <p:nvPr/>
          </p:nvSpPr>
          <p:spPr>
            <a:xfrm>
              <a:off x="2606949" y="3281120"/>
              <a:ext cx="3941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2575588" lon="21537699" rev="0"/>
                </a:camera>
                <a:lightRig rig="threePt" dir="t"/>
              </a:scene3d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dirty="0">
                  <a:solidFill>
                    <a:prstClr val="black"/>
                  </a:solidFill>
                  <a:latin typeface="Arial"/>
                  <a:ea typeface="ＭＳ Ｐゴシック"/>
                </a:rPr>
                <a:t>L2</a:t>
              </a:r>
            </a:p>
          </p:txBody>
        </p:sp>
      </p:grpSp>
      <p:cxnSp>
        <p:nvCxnSpPr>
          <p:cNvPr id="68" name="Straight Connector 67"/>
          <p:cNvCxnSpPr/>
          <p:nvPr/>
        </p:nvCxnSpPr>
        <p:spPr bwMode="auto">
          <a:xfrm flipV="1">
            <a:off x="2935459" y="3697272"/>
            <a:ext cx="1372838" cy="484203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9" name="Straight Connector 68"/>
          <p:cNvCxnSpPr/>
          <p:nvPr/>
        </p:nvCxnSpPr>
        <p:spPr bwMode="auto">
          <a:xfrm flipV="1">
            <a:off x="4798837" y="3383592"/>
            <a:ext cx="151078" cy="60933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70" name="Group 69"/>
          <p:cNvGrpSpPr/>
          <p:nvPr/>
        </p:nvGrpSpPr>
        <p:grpSpPr>
          <a:xfrm>
            <a:off x="6846071" y="1389876"/>
            <a:ext cx="2876587" cy="566858"/>
            <a:chOff x="5129812" y="1298353"/>
            <a:chExt cx="2876587" cy="566858"/>
          </a:xfrm>
        </p:grpSpPr>
        <p:cxnSp>
          <p:nvCxnSpPr>
            <p:cNvPr id="71" name="Straight Connector 70"/>
            <p:cNvCxnSpPr/>
            <p:nvPr/>
          </p:nvCxnSpPr>
          <p:spPr bwMode="auto">
            <a:xfrm flipV="1">
              <a:off x="5129812" y="1390487"/>
              <a:ext cx="1395815" cy="474724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</p:cxnSp>
        <p:sp>
          <p:nvSpPr>
            <p:cNvPr id="72" name="TextBox 71"/>
            <p:cNvSpPr txBox="1"/>
            <p:nvPr/>
          </p:nvSpPr>
          <p:spPr>
            <a:xfrm>
              <a:off x="6705600" y="1298353"/>
              <a:ext cx="1300799" cy="276999"/>
            </a:xfrm>
            <a:prstGeom prst="rect">
              <a:avLst/>
            </a:prstGeom>
            <a:noFill/>
            <a:scene3d>
              <a:camera prst="orthographicFront">
                <a:rot lat="19800000" lon="1800000" rev="120000"/>
              </a:camera>
              <a:lightRig rig="threePt" dir="t"/>
            </a:scene3d>
            <a:sp3d z="38100"/>
          </p:spPr>
          <p:txBody>
            <a:bodyPr wrap="square" rtlCol="0">
              <a:spAutoFit/>
              <a:scene3d>
                <a:camera prst="isometricOffAxis2Top">
                  <a:rot lat="19800000" lon="1800000" rev="120000"/>
                </a:camera>
                <a:lightRig rig="threePt" dir="t"/>
              </a:scene3d>
              <a:sp3d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EEECE1">
                      <a:lumMod val="50000"/>
                    </a:srgbClr>
                  </a:solidFill>
                  <a:latin typeface="Calibri"/>
                  <a:ea typeface="ＭＳ Ｐゴシック"/>
                </a:rPr>
                <a:t>Egress</a:t>
              </a:r>
            </a:p>
          </p:txBody>
        </p:sp>
      </p:grpSp>
      <p:pic>
        <p:nvPicPr>
          <p:cNvPr id="73" name="Picture 4" descr="C:\Users\Abject-3D\Desktop\VMWare Files\FINAL diagrams\Basic Virtualization\3D PNGs\ICON_ThinApp_3D_Q408_Comm_1.png"/>
          <p:cNvPicPr>
            <a:picLocks noChangeAspect="1" noChangeArrowheads="1"/>
          </p:cNvPicPr>
          <p:nvPr/>
        </p:nvPicPr>
        <p:blipFill>
          <a:blip r:embed="rId5" cstate="print">
            <a:alphaModFix amt="95000"/>
          </a:blip>
          <a:srcRect/>
          <a:stretch>
            <a:fillRect/>
          </a:stretch>
        </p:blipFill>
        <p:spPr bwMode="auto">
          <a:xfrm>
            <a:off x="4278336" y="1129413"/>
            <a:ext cx="4381555" cy="1775034"/>
          </a:xfrm>
          <a:prstGeom prst="rect">
            <a:avLst/>
          </a:prstGeom>
          <a:noFill/>
        </p:spPr>
      </p:pic>
      <p:grpSp>
        <p:nvGrpSpPr>
          <p:cNvPr id="74" name="Group 73"/>
          <p:cNvGrpSpPr/>
          <p:nvPr/>
        </p:nvGrpSpPr>
        <p:grpSpPr>
          <a:xfrm>
            <a:off x="6113727" y="1871358"/>
            <a:ext cx="916458" cy="419207"/>
            <a:chOff x="4397468" y="1779835"/>
            <a:chExt cx="916458" cy="419207"/>
          </a:xfrm>
        </p:grpSpPr>
        <p:pic>
          <p:nvPicPr>
            <p:cNvPr id="75" name="Picture 9" descr="C:\Users\Abject-3D\Desktop\VMWare Files\FINAL diagrams\Basic Virtualization\3D PNGs\ICON_ThinApp_3D_Q408_Comm_6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397468" y="1779835"/>
              <a:ext cx="916458" cy="419207"/>
            </a:xfrm>
            <a:prstGeom prst="rect">
              <a:avLst/>
            </a:prstGeom>
            <a:noFill/>
          </p:spPr>
        </p:pic>
        <p:sp>
          <p:nvSpPr>
            <p:cNvPr id="76" name="TextBox 75"/>
            <p:cNvSpPr txBox="1"/>
            <p:nvPr/>
          </p:nvSpPr>
          <p:spPr>
            <a:xfrm>
              <a:off x="4640093" y="1779835"/>
              <a:ext cx="3941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2575588" lon="21537699" rev="0"/>
                </a:camera>
                <a:lightRig rig="threePt" dir="t"/>
              </a:scene3d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dirty="0">
                  <a:solidFill>
                    <a:prstClr val="black"/>
                  </a:solidFill>
                  <a:latin typeface="Arial"/>
                  <a:ea typeface="ＭＳ Ｐゴシック"/>
                </a:rPr>
                <a:t>L2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5403854" y="2112978"/>
            <a:ext cx="916458" cy="421111"/>
            <a:chOff x="3687595" y="2021455"/>
            <a:chExt cx="916458" cy="421111"/>
          </a:xfrm>
        </p:grpSpPr>
        <p:pic>
          <p:nvPicPr>
            <p:cNvPr id="78" name="Picture 9" descr="C:\Users\Abject-3D\Desktop\VMWare Files\FINAL diagrams\Basic Virtualization\3D PNGs\ICON_ThinApp_3D_Q408_Comm_6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687595" y="2023359"/>
              <a:ext cx="916458" cy="419207"/>
            </a:xfrm>
            <a:prstGeom prst="rect">
              <a:avLst/>
            </a:prstGeom>
            <a:noFill/>
          </p:spPr>
        </p:pic>
        <p:sp>
          <p:nvSpPr>
            <p:cNvPr id="79" name="TextBox 78"/>
            <p:cNvSpPr txBox="1"/>
            <p:nvPr/>
          </p:nvSpPr>
          <p:spPr>
            <a:xfrm>
              <a:off x="3953796" y="2021455"/>
              <a:ext cx="3941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2575588" lon="21537699" rev="0"/>
                </a:camera>
                <a:lightRig rig="threePt" dir="t"/>
              </a:scene3d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dirty="0">
                  <a:solidFill>
                    <a:prstClr val="black"/>
                  </a:solidFill>
                  <a:latin typeface="Arial"/>
                  <a:ea typeface="ＭＳ Ｐゴシック"/>
                </a:rPr>
                <a:t>L3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4167286" y="5838823"/>
            <a:ext cx="2462239" cy="261610"/>
          </a:xfrm>
          <a:prstGeom prst="rect">
            <a:avLst/>
          </a:prstGeom>
          <a:noFill/>
          <a:scene3d>
            <a:camera prst="orthographicFront">
              <a:rot lat="1200000" lon="2520000" rev="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7764283" lon="4986019" rev="15954418"/>
              </a:camera>
              <a:lightRig rig="threePt" dir="t"/>
            </a:scene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7F7F7F"/>
                </a:solidFill>
                <a:latin typeface="Arial"/>
                <a:ea typeface="ＭＳ Ｐゴシック"/>
              </a:rPr>
              <a:t>Load Balancer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246579" y="5620355"/>
            <a:ext cx="2462239" cy="261610"/>
          </a:xfrm>
          <a:prstGeom prst="rect">
            <a:avLst/>
          </a:prstGeom>
          <a:noFill/>
          <a:scene3d>
            <a:camera prst="orthographicFront">
              <a:rot lat="1200000" lon="2520000" rev="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7764283" lon="4986019" rev="15954418"/>
              </a:camera>
              <a:lightRig rig="threePt" dir="t"/>
            </a:scene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7F7F7F"/>
                </a:solidFill>
                <a:latin typeface="Arial"/>
                <a:ea typeface="ＭＳ Ｐゴシック"/>
              </a:rPr>
              <a:t>IDS</a:t>
            </a:r>
          </a:p>
        </p:txBody>
      </p:sp>
      <p:cxnSp>
        <p:nvCxnSpPr>
          <p:cNvPr id="82" name="Straight Connector 81"/>
          <p:cNvCxnSpPr/>
          <p:nvPr/>
        </p:nvCxnSpPr>
        <p:spPr bwMode="auto">
          <a:xfrm flipV="1">
            <a:off x="8680283" y="1107590"/>
            <a:ext cx="2155259" cy="748840"/>
          </a:xfrm>
          <a:prstGeom prst="line">
            <a:avLst/>
          </a:prstGeom>
          <a:solidFill>
            <a:srgbClr val="0095D3"/>
          </a:solidFill>
          <a:ln w="9525" cap="flat" cmpd="sng" algn="ctr">
            <a:gradFill flip="none" rotWithShape="1">
              <a:gsLst>
                <a:gs pos="0">
                  <a:schemeClr val="accent1"/>
                </a:gs>
                <a:gs pos="100000">
                  <a:prstClr val="white"/>
                </a:gs>
              </a:gsLst>
              <a:lin ang="19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Straight Connector 82"/>
          <p:cNvCxnSpPr/>
          <p:nvPr/>
        </p:nvCxnSpPr>
        <p:spPr bwMode="auto">
          <a:xfrm flipV="1">
            <a:off x="7455152" y="2808713"/>
            <a:ext cx="3347490" cy="1171102"/>
          </a:xfrm>
          <a:prstGeom prst="line">
            <a:avLst/>
          </a:prstGeom>
          <a:solidFill>
            <a:srgbClr val="0095D3"/>
          </a:solidFill>
          <a:ln w="9525" cap="flat" cmpd="sng" algn="ctr"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/>
          <p:cNvCxnSpPr/>
          <p:nvPr/>
        </p:nvCxnSpPr>
        <p:spPr bwMode="auto">
          <a:xfrm>
            <a:off x="9888636" y="1482010"/>
            <a:ext cx="1" cy="1658288"/>
          </a:xfrm>
          <a:prstGeom prst="line">
            <a:avLst/>
          </a:prstGeom>
          <a:solidFill>
            <a:srgbClr val="0095D3"/>
          </a:solidFill>
          <a:ln w="952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85" name="TextBox 84"/>
          <p:cNvSpPr txBox="1"/>
          <p:nvPr/>
        </p:nvSpPr>
        <p:spPr>
          <a:xfrm>
            <a:off x="9243390" y="2102333"/>
            <a:ext cx="1300799" cy="461665"/>
          </a:xfrm>
          <a:prstGeom prst="rect">
            <a:avLst/>
          </a:prstGeom>
          <a:solidFill>
            <a:srgbClr val="FFFFFF"/>
          </a:solidFill>
          <a:scene3d>
            <a:camera prst="orthographicFront">
              <a:rot lat="19800000" lon="1800000" rev="12000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9800000" lon="1800000" rev="120000"/>
              </a:camera>
              <a:lightRig rig="threePt" dir="t"/>
            </a:scene3d>
            <a:sp3d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ＭＳ Ｐゴシック"/>
              </a:rPr>
              <a:t>Virtual Network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ＭＳ Ｐゴシック"/>
              </a:rPr>
              <a:t>In Software</a:t>
            </a:r>
          </a:p>
        </p:txBody>
      </p:sp>
      <p:sp>
        <p:nvSpPr>
          <p:cNvPr id="86" name="Freeform 85"/>
          <p:cNvSpPr/>
          <p:nvPr/>
        </p:nvSpPr>
        <p:spPr>
          <a:xfrm>
            <a:off x="5297661" y="2415783"/>
            <a:ext cx="395731" cy="754326"/>
          </a:xfrm>
          <a:custGeom>
            <a:avLst/>
            <a:gdLst>
              <a:gd name="connsiteX0" fmla="*/ 0 w 469607"/>
              <a:gd name="connsiteY0" fmla="*/ 853748 h 853748"/>
              <a:gd name="connsiteX1" fmla="*/ 0 w 469607"/>
              <a:gd name="connsiteY1" fmla="*/ 160078 h 853748"/>
              <a:gd name="connsiteX2" fmla="*/ 469607 w 469607"/>
              <a:gd name="connsiteY2" fmla="*/ 0 h 85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607" h="853748">
                <a:moveTo>
                  <a:pt x="0" y="853748"/>
                </a:moveTo>
                <a:lnTo>
                  <a:pt x="0" y="160078"/>
                </a:lnTo>
                <a:lnTo>
                  <a:pt x="469607" y="0"/>
                </a:lnTo>
              </a:path>
            </a:pathLst>
          </a:cu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Arial"/>
              <a:ea typeface="ＭＳ Ｐゴシック"/>
            </a:endParaRP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3610429" y="1629105"/>
            <a:ext cx="2909629" cy="926453"/>
          </a:xfrm>
          <a:prstGeom prst="line">
            <a:avLst/>
          </a:prstGeom>
          <a:solidFill>
            <a:srgbClr val="0095D3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Connector 87"/>
          <p:cNvCxnSpPr/>
          <p:nvPr/>
        </p:nvCxnSpPr>
        <p:spPr bwMode="auto">
          <a:xfrm flipV="1">
            <a:off x="6520058" y="1799071"/>
            <a:ext cx="2245526" cy="756488"/>
          </a:xfrm>
          <a:prstGeom prst="line">
            <a:avLst/>
          </a:prstGeom>
          <a:solidFill>
            <a:srgbClr val="0095D3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/>
          <p:cNvCxnSpPr/>
          <p:nvPr/>
        </p:nvCxnSpPr>
        <p:spPr bwMode="auto">
          <a:xfrm flipV="1">
            <a:off x="6520058" y="2555558"/>
            <a:ext cx="0" cy="348889"/>
          </a:xfrm>
          <a:prstGeom prst="line">
            <a:avLst/>
          </a:prstGeom>
          <a:solidFill>
            <a:srgbClr val="0095D3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Straight Connector 89"/>
          <p:cNvCxnSpPr/>
          <p:nvPr/>
        </p:nvCxnSpPr>
        <p:spPr bwMode="auto">
          <a:xfrm>
            <a:off x="2389079" y="3433576"/>
            <a:ext cx="2909629" cy="926453"/>
          </a:xfrm>
          <a:prstGeom prst="line">
            <a:avLst/>
          </a:prstGeom>
          <a:solidFill>
            <a:srgbClr val="0095D3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/>
          <p:cNvCxnSpPr/>
          <p:nvPr/>
        </p:nvCxnSpPr>
        <p:spPr bwMode="auto">
          <a:xfrm flipV="1">
            <a:off x="5298708" y="4360029"/>
            <a:ext cx="0" cy="348889"/>
          </a:xfrm>
          <a:prstGeom prst="line">
            <a:avLst/>
          </a:prstGeom>
          <a:solidFill>
            <a:srgbClr val="0095D3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/>
          <p:cNvCxnSpPr/>
          <p:nvPr/>
        </p:nvCxnSpPr>
        <p:spPr bwMode="auto">
          <a:xfrm flipV="1">
            <a:off x="6113727" y="2129627"/>
            <a:ext cx="204443" cy="8812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3" name="TextBox 92"/>
          <p:cNvSpPr txBox="1"/>
          <p:nvPr/>
        </p:nvSpPr>
        <p:spPr>
          <a:xfrm>
            <a:off x="2720062" y="3291847"/>
            <a:ext cx="1300799" cy="276999"/>
          </a:xfrm>
          <a:prstGeom prst="rect">
            <a:avLst/>
          </a:prstGeom>
          <a:noFill/>
          <a:scene3d>
            <a:camera prst="orthographicFront">
              <a:rot lat="19800000" lon="1800000" rev="12000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9800000" lon="1800000" rev="120000"/>
              </a:camera>
              <a:lightRig rig="threePt" dir="t"/>
            </a:scene3d>
            <a:sp3d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558ED5"/>
                </a:solidFill>
                <a:latin typeface="Calibri"/>
                <a:ea typeface="ＭＳ Ｐゴシック"/>
              </a:rPr>
              <a:t>1.1.1.0/24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912424" y="1491216"/>
            <a:ext cx="1300799" cy="276999"/>
          </a:xfrm>
          <a:prstGeom prst="rect">
            <a:avLst/>
          </a:prstGeom>
          <a:noFill/>
          <a:scene3d>
            <a:camera prst="orthographicFront">
              <a:rot lat="19800000" lon="1800000" rev="12000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9800000" lon="1800000" rev="120000"/>
              </a:camera>
              <a:lightRig rig="threePt" dir="t"/>
            </a:scene3d>
            <a:sp3d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558ED5"/>
                </a:solidFill>
                <a:latin typeface="Calibri"/>
                <a:ea typeface="ＭＳ Ｐゴシック"/>
              </a:rPr>
              <a:t>1.1.2.0/24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821037" y="4656247"/>
            <a:ext cx="2214011" cy="276999"/>
          </a:xfrm>
          <a:prstGeom prst="rect">
            <a:avLst/>
          </a:prstGeom>
          <a:noFill/>
          <a:scene3d>
            <a:camera prst="orthographicFront">
              <a:rot lat="19800000" lon="1800000" rev="12000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9800000" lon="1800000" rev="120000"/>
              </a:camera>
              <a:lightRig rig="threePt" dir="t"/>
            </a:scene3d>
            <a:sp3d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BACC6">
                    <a:lumMod val="50000"/>
                  </a:srgbClr>
                </a:solidFill>
                <a:latin typeface="Calibri"/>
                <a:ea typeface="ＭＳ Ｐゴシック"/>
              </a:rPr>
              <a:t>Network Hypervisor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479834" y="6042760"/>
            <a:ext cx="2214011" cy="276999"/>
          </a:xfrm>
          <a:prstGeom prst="rect">
            <a:avLst/>
          </a:prstGeom>
          <a:noFill/>
          <a:scene3d>
            <a:camera prst="orthographicFront">
              <a:rot lat="19800000" lon="1800000" rev="12000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9800000" lon="1800000" rev="120000"/>
              </a:camera>
              <a:lightRig rig="threePt" dir="t"/>
            </a:scene3d>
            <a:sp3d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ea typeface="ＭＳ Ｐゴシック"/>
              </a:rPr>
              <a:t>Physical Network</a:t>
            </a:r>
          </a:p>
        </p:txBody>
      </p:sp>
      <p:pic>
        <p:nvPicPr>
          <p:cNvPr id="97" name="Picture 150" descr="ICON_VM_basic_label_Q30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45659" y="1133475"/>
            <a:ext cx="469960" cy="40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8" name="Straight Connector 97"/>
          <p:cNvCxnSpPr/>
          <p:nvPr/>
        </p:nvCxnSpPr>
        <p:spPr bwMode="auto">
          <a:xfrm flipV="1">
            <a:off x="5298708" y="3661470"/>
            <a:ext cx="2118117" cy="698560"/>
          </a:xfrm>
          <a:prstGeom prst="line">
            <a:avLst/>
          </a:prstGeom>
          <a:solidFill>
            <a:srgbClr val="0095D3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9" name="TextBox 98"/>
          <p:cNvSpPr txBox="1"/>
          <p:nvPr/>
        </p:nvSpPr>
        <p:spPr>
          <a:xfrm>
            <a:off x="3047216" y="6078583"/>
            <a:ext cx="2462239" cy="261610"/>
          </a:xfrm>
          <a:prstGeom prst="rect">
            <a:avLst/>
          </a:prstGeom>
          <a:noFill/>
          <a:scene3d>
            <a:camera prst="orthographicFront">
              <a:rot lat="1200000" lon="2520000" rev="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7764283" lon="4986019" rev="15954418"/>
              </a:camera>
              <a:lightRig rig="threePt" dir="t"/>
            </a:scene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ＭＳ Ｐゴシック"/>
              </a:rPr>
              <a:t>General Purpose IP Hardware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561582" y="3800475"/>
            <a:ext cx="3165077" cy="307777"/>
          </a:xfrm>
          <a:prstGeom prst="rect">
            <a:avLst/>
          </a:prstGeom>
          <a:noFill/>
          <a:scene3d>
            <a:camera prst="orthographicFront">
              <a:rot lat="19800000" lon="1800000" rev="12000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9800000" lon="1800000" rev="120000"/>
              </a:camera>
              <a:lightRig rig="threePt" dir="t"/>
            </a:scene3d>
            <a:sp3d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ＭＳ Ｐゴシック"/>
              </a:rPr>
              <a:t>Logical Switch (L2)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6780782" y="1971675"/>
            <a:ext cx="3165077" cy="307777"/>
          </a:xfrm>
          <a:prstGeom prst="rect">
            <a:avLst/>
          </a:prstGeom>
          <a:noFill/>
          <a:scene3d>
            <a:camera prst="orthographicFront">
              <a:rot lat="19800000" lon="1800000" rev="12000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9800000" lon="1800000" rev="120000"/>
              </a:camera>
              <a:lightRig rig="threePt" dir="t"/>
            </a:scene3d>
            <a:sp3d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ＭＳ Ｐゴシック"/>
              </a:rPr>
              <a:t>Logical Switch  (L2)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706859" y="4257675"/>
            <a:ext cx="1300799" cy="276999"/>
          </a:xfrm>
          <a:prstGeom prst="rect">
            <a:avLst/>
          </a:prstGeom>
          <a:noFill/>
          <a:scene3d>
            <a:camera prst="orthographicFront">
              <a:rot lat="19800000" lon="1800000" rev="12000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9800000" lon="1800000" rev="120000"/>
              </a:camera>
              <a:lightRig rig="threePt" dir="t"/>
            </a:scene3d>
            <a:sp3d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EEECE1">
                    <a:lumMod val="50000"/>
                  </a:srgbClr>
                </a:solidFill>
                <a:latin typeface="Calibri"/>
                <a:ea typeface="ＭＳ Ｐゴシック"/>
              </a:rPr>
              <a:t>Ingress</a:t>
            </a:r>
          </a:p>
        </p:txBody>
      </p:sp>
      <p:pic>
        <p:nvPicPr>
          <p:cNvPr id="103" name="Picture 150" descr="ICON_VM_basic_label_Q30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54459" y="4029075"/>
            <a:ext cx="469960" cy="40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" name="Title 1"/>
          <p:cNvSpPr>
            <a:spLocks noGrp="1"/>
          </p:cNvSpPr>
          <p:nvPr>
            <p:ph type="title"/>
          </p:nvPr>
        </p:nvSpPr>
        <p:spPr>
          <a:xfrm>
            <a:off x="829329" y="799054"/>
            <a:ext cx="7615025" cy="8128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A Complete Virtual Network in Software – </a:t>
            </a:r>
            <a:br>
              <a:rPr lang="en-US" sz="28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en-US" sz="28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Distributed Routing</a:t>
            </a:r>
          </a:p>
        </p:txBody>
      </p:sp>
    </p:spTree>
    <p:extLst>
      <p:ext uri="{BB962C8B-B14F-4D97-AF65-F5344CB8AC3E}">
        <p14:creationId xmlns:p14="http://schemas.microsoft.com/office/powerpoint/2010/main" val="189947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829329" y="759865"/>
            <a:ext cx="7615025" cy="8128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A Complete Virtual Network in Software – </a:t>
            </a:r>
            <a:br>
              <a:rPr lang="en-US" sz="28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en-US" sz="28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Distributed Firewalling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027107" y="4830988"/>
            <a:ext cx="3317186" cy="1875640"/>
            <a:chOff x="2734599" y="3369735"/>
            <a:chExt cx="3317186" cy="1875640"/>
          </a:xfrm>
        </p:grpSpPr>
        <p:pic>
          <p:nvPicPr>
            <p:cNvPr id="26" name="Picture 25" descr="VMW-ICON-3D-PHYSICAL-NETWORK-102.png"/>
            <p:cNvPicPr>
              <a:picLocks noChangeAspect="1"/>
            </p:cNvPicPr>
            <p:nvPr/>
          </p:nvPicPr>
          <p:blipFill>
            <a:blip r:embed="rId2" cstate="email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7724" y="3585213"/>
              <a:ext cx="1286925" cy="855875"/>
            </a:xfrm>
            <a:prstGeom prst="rect">
              <a:avLst/>
            </a:prstGeom>
          </p:spPr>
        </p:pic>
        <p:pic>
          <p:nvPicPr>
            <p:cNvPr id="27" name="Picture 26" descr="VMW-ICON-3D-PHYSICAL-NETWORK-102.png"/>
            <p:cNvPicPr>
              <a:picLocks noChangeAspect="1"/>
            </p:cNvPicPr>
            <p:nvPr/>
          </p:nvPicPr>
          <p:blipFill>
            <a:blip r:embed="rId2" cstate="email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4860" y="3996301"/>
              <a:ext cx="1286925" cy="855875"/>
            </a:xfrm>
            <a:prstGeom prst="rect">
              <a:avLst/>
            </a:prstGeom>
          </p:spPr>
        </p:pic>
        <p:grpSp>
          <p:nvGrpSpPr>
            <p:cNvPr id="28" name="Group 27"/>
            <p:cNvGrpSpPr/>
            <p:nvPr/>
          </p:nvGrpSpPr>
          <p:grpSpPr>
            <a:xfrm>
              <a:off x="4959234" y="3776132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53" name="Rectangle 52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740000" scaled="0"/>
              </a:gradFill>
              <a:ln>
                <a:noFill/>
                <a:headEnd/>
                <a:tailEnd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54" name="Right Arrow 53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Right Arrow 54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Right Arrow 55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Right Arrow 56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917833" y="3369735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48" name="Rectangle 47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740000" scaled="0"/>
              </a:gradFill>
              <a:ln>
                <a:noFill/>
                <a:headEnd/>
                <a:tailEnd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49" name="Right Arrow 48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Right Arrow 49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Right Arrow 50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Right Arrow 51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0" name="Freeform 29"/>
            <p:cNvSpPr/>
            <p:nvPr/>
          </p:nvSpPr>
          <p:spPr>
            <a:xfrm>
              <a:off x="4237102" y="4098408"/>
              <a:ext cx="648163" cy="287325"/>
            </a:xfrm>
            <a:custGeom>
              <a:avLst/>
              <a:gdLst>
                <a:gd name="connsiteX0" fmla="*/ 117834 w 739293"/>
                <a:gd name="connsiteY0" fmla="*/ 0 h 321826"/>
                <a:gd name="connsiteX1" fmla="*/ 36774 w 739293"/>
                <a:gd name="connsiteY1" fmla="*/ 54045 h 321826"/>
                <a:gd name="connsiteX2" fmla="*/ 640220 w 739293"/>
                <a:gd name="connsiteY2" fmla="*/ 315259 h 321826"/>
                <a:gd name="connsiteX3" fmla="*/ 739293 w 739293"/>
                <a:gd name="connsiteY3" fmla="*/ 243200 h 321826"/>
                <a:gd name="connsiteX0" fmla="*/ 60341 w 681800"/>
                <a:gd name="connsiteY0" fmla="*/ 0 h 319579"/>
                <a:gd name="connsiteX1" fmla="*/ 68181 w 681800"/>
                <a:gd name="connsiteY1" fmla="*/ 98495 h 319579"/>
                <a:gd name="connsiteX2" fmla="*/ 582727 w 681800"/>
                <a:gd name="connsiteY2" fmla="*/ 315259 h 319579"/>
                <a:gd name="connsiteX3" fmla="*/ 681800 w 681800"/>
                <a:gd name="connsiteY3" fmla="*/ 243200 h 319579"/>
                <a:gd name="connsiteX0" fmla="*/ 62654 w 684113"/>
                <a:gd name="connsiteY0" fmla="*/ 0 h 319579"/>
                <a:gd name="connsiteX1" fmla="*/ 70494 w 684113"/>
                <a:gd name="connsiteY1" fmla="*/ 98495 h 319579"/>
                <a:gd name="connsiteX2" fmla="*/ 585040 w 684113"/>
                <a:gd name="connsiteY2" fmla="*/ 315259 h 319579"/>
                <a:gd name="connsiteX3" fmla="*/ 684113 w 684113"/>
                <a:gd name="connsiteY3" fmla="*/ 243200 h 319579"/>
                <a:gd name="connsiteX0" fmla="*/ 47087 w 668546"/>
                <a:gd name="connsiteY0" fmla="*/ 0 h 319132"/>
                <a:gd name="connsiteX1" fmla="*/ 93027 w 668546"/>
                <a:gd name="connsiteY1" fmla="*/ 108020 h 319132"/>
                <a:gd name="connsiteX2" fmla="*/ 569473 w 668546"/>
                <a:gd name="connsiteY2" fmla="*/ 315259 h 319132"/>
                <a:gd name="connsiteX3" fmla="*/ 668546 w 668546"/>
                <a:gd name="connsiteY3" fmla="*/ 243200 h 319132"/>
                <a:gd name="connsiteX0" fmla="*/ 42122 w 663581"/>
                <a:gd name="connsiteY0" fmla="*/ 0 h 289199"/>
                <a:gd name="connsiteX1" fmla="*/ 88062 w 663581"/>
                <a:gd name="connsiteY1" fmla="*/ 108020 h 289199"/>
                <a:gd name="connsiteX2" fmla="*/ 488308 w 663581"/>
                <a:gd name="connsiteY2" fmla="*/ 283509 h 289199"/>
                <a:gd name="connsiteX3" fmla="*/ 663581 w 663581"/>
                <a:gd name="connsiteY3" fmla="*/ 243200 h 289199"/>
                <a:gd name="connsiteX0" fmla="*/ 48329 w 647563"/>
                <a:gd name="connsiteY0" fmla="*/ 0 h 286024"/>
                <a:gd name="connsiteX1" fmla="*/ 72044 w 647563"/>
                <a:gd name="connsiteY1" fmla="*/ 104845 h 286024"/>
                <a:gd name="connsiteX2" fmla="*/ 472290 w 647563"/>
                <a:gd name="connsiteY2" fmla="*/ 280334 h 286024"/>
                <a:gd name="connsiteX3" fmla="*/ 647563 w 647563"/>
                <a:gd name="connsiteY3" fmla="*/ 240025 h 286024"/>
                <a:gd name="connsiteX0" fmla="*/ 40213 w 639447"/>
                <a:gd name="connsiteY0" fmla="*/ 0 h 286024"/>
                <a:gd name="connsiteX1" fmla="*/ 63928 w 639447"/>
                <a:gd name="connsiteY1" fmla="*/ 104845 h 286024"/>
                <a:gd name="connsiteX2" fmla="*/ 464174 w 639447"/>
                <a:gd name="connsiteY2" fmla="*/ 280334 h 286024"/>
                <a:gd name="connsiteX3" fmla="*/ 639447 w 639447"/>
                <a:gd name="connsiteY3" fmla="*/ 240025 h 286024"/>
                <a:gd name="connsiteX0" fmla="*/ 29449 w 628683"/>
                <a:gd name="connsiteY0" fmla="*/ 0 h 285457"/>
                <a:gd name="connsiteX1" fmla="*/ 88089 w 628683"/>
                <a:gd name="connsiteY1" fmla="*/ 114370 h 285457"/>
                <a:gd name="connsiteX2" fmla="*/ 453410 w 628683"/>
                <a:gd name="connsiteY2" fmla="*/ 280334 h 285457"/>
                <a:gd name="connsiteX3" fmla="*/ 628683 w 628683"/>
                <a:gd name="connsiteY3" fmla="*/ 240025 h 285457"/>
                <a:gd name="connsiteX0" fmla="*/ 39008 w 638242"/>
                <a:gd name="connsiteY0" fmla="*/ 0 h 285086"/>
                <a:gd name="connsiteX1" fmla="*/ 65898 w 638242"/>
                <a:gd name="connsiteY1" fmla="*/ 120720 h 285086"/>
                <a:gd name="connsiteX2" fmla="*/ 462969 w 638242"/>
                <a:gd name="connsiteY2" fmla="*/ 280334 h 285086"/>
                <a:gd name="connsiteX3" fmla="*/ 638242 w 638242"/>
                <a:gd name="connsiteY3" fmla="*/ 240025 h 285086"/>
                <a:gd name="connsiteX0" fmla="*/ 37046 w 642630"/>
                <a:gd name="connsiteY0" fmla="*/ 0 h 291436"/>
                <a:gd name="connsiteX1" fmla="*/ 70286 w 642630"/>
                <a:gd name="connsiteY1" fmla="*/ 127070 h 291436"/>
                <a:gd name="connsiteX2" fmla="*/ 467357 w 642630"/>
                <a:gd name="connsiteY2" fmla="*/ 286684 h 291436"/>
                <a:gd name="connsiteX3" fmla="*/ 642630 w 642630"/>
                <a:gd name="connsiteY3" fmla="*/ 246375 h 29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630" h="291436">
                  <a:moveTo>
                    <a:pt x="37046" y="0"/>
                  </a:moveTo>
                  <a:cubicBezTo>
                    <a:pt x="-27966" y="48376"/>
                    <a:pt x="-1432" y="79289"/>
                    <a:pt x="70286" y="127070"/>
                  </a:cubicBezTo>
                  <a:cubicBezTo>
                    <a:pt x="142004" y="174851"/>
                    <a:pt x="371966" y="266800"/>
                    <a:pt x="467357" y="286684"/>
                  </a:cubicBezTo>
                  <a:cubicBezTo>
                    <a:pt x="562748" y="306568"/>
                    <a:pt x="624617" y="258385"/>
                    <a:pt x="642630" y="246375"/>
                  </a:cubicBezTo>
                </a:path>
              </a:pathLst>
            </a:custGeom>
            <a:ln w="28575" cmpd="sng">
              <a:solidFill>
                <a:schemeClr val="tx1"/>
              </a:solidFill>
            </a:ln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</a:pPr>
              <a:endParaRPr lang="en-US" dirty="0"/>
            </a:p>
          </p:txBody>
        </p:sp>
        <p:cxnSp>
          <p:nvCxnSpPr>
            <p:cNvPr id="31" name="Straight Connector 30"/>
            <p:cNvCxnSpPr/>
            <p:nvPr/>
          </p:nvCxnSpPr>
          <p:spPr bwMode="auto">
            <a:xfrm>
              <a:off x="4004448" y="4329350"/>
              <a:ext cx="872352" cy="141050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 flipH="1" flipV="1">
              <a:off x="4261538" y="4229321"/>
              <a:ext cx="200396" cy="342678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3" name="Picture 32" descr="VMW-ICON-3D-PHYSICAL-NETWORK-102.png"/>
            <p:cNvPicPr>
              <a:picLocks noChangeAspect="1"/>
            </p:cNvPicPr>
            <p:nvPr/>
          </p:nvPicPr>
          <p:blipFill>
            <a:blip r:embed="rId2" cstate="email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4599" y="3978412"/>
              <a:ext cx="1286925" cy="855875"/>
            </a:xfrm>
            <a:prstGeom prst="rect">
              <a:avLst/>
            </a:prstGeom>
          </p:spPr>
        </p:pic>
        <p:pic>
          <p:nvPicPr>
            <p:cNvPr id="34" name="Picture 33" descr="VMW-ICON-3D-PHYSICAL-NETWORK-102.png"/>
            <p:cNvPicPr>
              <a:picLocks noChangeAspect="1"/>
            </p:cNvPicPr>
            <p:nvPr/>
          </p:nvPicPr>
          <p:blipFill>
            <a:blip r:embed="rId2" cstate="email">
              <a:alphaModFix amt="7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1735" y="4389500"/>
              <a:ext cx="1286925" cy="855875"/>
            </a:xfrm>
            <a:prstGeom prst="rect">
              <a:avLst/>
            </a:prstGeom>
          </p:spPr>
        </p:pic>
        <p:grpSp>
          <p:nvGrpSpPr>
            <p:cNvPr id="35" name="Group 34"/>
            <p:cNvGrpSpPr/>
            <p:nvPr/>
          </p:nvGrpSpPr>
          <p:grpSpPr>
            <a:xfrm>
              <a:off x="3968635" y="4190999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43" name="Rectangle 42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740000" scaled="0"/>
              </a:gradFill>
              <a:ln>
                <a:noFill/>
                <a:headEnd/>
                <a:tailEnd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44" name="Right Arrow 43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Right Arrow 44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Right Arrow 45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Right Arrow 46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2944170" y="3767694"/>
              <a:ext cx="908170" cy="908170"/>
              <a:chOff x="1234256" y="4937223"/>
              <a:chExt cx="813893" cy="813893"/>
            </a:xfrm>
            <a:scene3d>
              <a:camera prst="isometricTopUp">
                <a:rot lat="19101527" lon="17834177" rev="4267096"/>
              </a:camera>
              <a:lightRig rig="threePt" dir="t"/>
            </a:scene3d>
          </p:grpSpPr>
          <p:sp>
            <p:nvSpPr>
              <p:cNvPr id="38" name="Rectangle 37"/>
              <p:cNvSpPr/>
              <p:nvPr/>
            </p:nvSpPr>
            <p:spPr bwMode="auto">
              <a:xfrm>
                <a:off x="1234256" y="4937223"/>
                <a:ext cx="813893" cy="813893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3740000" scaled="0"/>
              </a:gradFill>
              <a:ln>
                <a:noFill/>
                <a:headEnd/>
                <a:tailEnd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  <a:latin typeface="Arial"/>
                  <a:ea typeface="ＭＳ Ｐゴシック"/>
                </a:endParaRPr>
              </a:p>
            </p:txBody>
          </p:sp>
          <p:sp>
            <p:nvSpPr>
              <p:cNvPr id="39" name="Right Arrow 38"/>
              <p:cNvSpPr/>
              <p:nvPr/>
            </p:nvSpPr>
            <p:spPr bwMode="auto">
              <a:xfrm>
                <a:off x="1524000" y="4989997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Right Arrow 39"/>
              <p:cNvSpPr/>
              <p:nvPr/>
            </p:nvSpPr>
            <p:spPr bwMode="auto">
              <a:xfrm flipH="1">
                <a:off x="1312333" y="5159331"/>
                <a:ext cx="452967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Right Arrow 40"/>
              <p:cNvSpPr/>
              <p:nvPr/>
            </p:nvSpPr>
            <p:spPr bwMode="auto">
              <a:xfrm flipH="1">
                <a:off x="1312332" y="5481068"/>
                <a:ext cx="452968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Right Arrow 41"/>
              <p:cNvSpPr/>
              <p:nvPr/>
            </p:nvSpPr>
            <p:spPr bwMode="auto">
              <a:xfrm>
                <a:off x="1524000" y="5320199"/>
                <a:ext cx="448733" cy="214661"/>
              </a:xfrm>
              <a:prstGeom prst="rightArrow">
                <a:avLst>
                  <a:gd name="adj1" fmla="val 46056"/>
                  <a:gd name="adj2" fmla="val 71693"/>
                </a:avLst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wrap="none" lIns="0" tIns="0" rIns="0" bIns="0" rtlCol="0" anchor="ctr"/>
              <a:lstStyle/>
              <a:p>
                <a:pPr fontAlgn="auto">
                  <a:spcBef>
                    <a:spcPts val="0"/>
                  </a:spcBef>
                </a:pPr>
                <a:endParaRPr lang="en-US" sz="180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7" name="Freeform 36"/>
            <p:cNvSpPr/>
            <p:nvPr/>
          </p:nvSpPr>
          <p:spPr>
            <a:xfrm>
              <a:off x="3238036" y="4479408"/>
              <a:ext cx="648163" cy="287325"/>
            </a:xfrm>
            <a:custGeom>
              <a:avLst/>
              <a:gdLst>
                <a:gd name="connsiteX0" fmla="*/ 117834 w 739293"/>
                <a:gd name="connsiteY0" fmla="*/ 0 h 321826"/>
                <a:gd name="connsiteX1" fmla="*/ 36774 w 739293"/>
                <a:gd name="connsiteY1" fmla="*/ 54045 h 321826"/>
                <a:gd name="connsiteX2" fmla="*/ 640220 w 739293"/>
                <a:gd name="connsiteY2" fmla="*/ 315259 h 321826"/>
                <a:gd name="connsiteX3" fmla="*/ 739293 w 739293"/>
                <a:gd name="connsiteY3" fmla="*/ 243200 h 321826"/>
                <a:gd name="connsiteX0" fmla="*/ 60341 w 681800"/>
                <a:gd name="connsiteY0" fmla="*/ 0 h 319579"/>
                <a:gd name="connsiteX1" fmla="*/ 68181 w 681800"/>
                <a:gd name="connsiteY1" fmla="*/ 98495 h 319579"/>
                <a:gd name="connsiteX2" fmla="*/ 582727 w 681800"/>
                <a:gd name="connsiteY2" fmla="*/ 315259 h 319579"/>
                <a:gd name="connsiteX3" fmla="*/ 681800 w 681800"/>
                <a:gd name="connsiteY3" fmla="*/ 243200 h 319579"/>
                <a:gd name="connsiteX0" fmla="*/ 62654 w 684113"/>
                <a:gd name="connsiteY0" fmla="*/ 0 h 319579"/>
                <a:gd name="connsiteX1" fmla="*/ 70494 w 684113"/>
                <a:gd name="connsiteY1" fmla="*/ 98495 h 319579"/>
                <a:gd name="connsiteX2" fmla="*/ 585040 w 684113"/>
                <a:gd name="connsiteY2" fmla="*/ 315259 h 319579"/>
                <a:gd name="connsiteX3" fmla="*/ 684113 w 684113"/>
                <a:gd name="connsiteY3" fmla="*/ 243200 h 319579"/>
                <a:gd name="connsiteX0" fmla="*/ 47087 w 668546"/>
                <a:gd name="connsiteY0" fmla="*/ 0 h 319132"/>
                <a:gd name="connsiteX1" fmla="*/ 93027 w 668546"/>
                <a:gd name="connsiteY1" fmla="*/ 108020 h 319132"/>
                <a:gd name="connsiteX2" fmla="*/ 569473 w 668546"/>
                <a:gd name="connsiteY2" fmla="*/ 315259 h 319132"/>
                <a:gd name="connsiteX3" fmla="*/ 668546 w 668546"/>
                <a:gd name="connsiteY3" fmla="*/ 243200 h 319132"/>
                <a:gd name="connsiteX0" fmla="*/ 42122 w 663581"/>
                <a:gd name="connsiteY0" fmla="*/ 0 h 289199"/>
                <a:gd name="connsiteX1" fmla="*/ 88062 w 663581"/>
                <a:gd name="connsiteY1" fmla="*/ 108020 h 289199"/>
                <a:gd name="connsiteX2" fmla="*/ 488308 w 663581"/>
                <a:gd name="connsiteY2" fmla="*/ 283509 h 289199"/>
                <a:gd name="connsiteX3" fmla="*/ 663581 w 663581"/>
                <a:gd name="connsiteY3" fmla="*/ 243200 h 289199"/>
                <a:gd name="connsiteX0" fmla="*/ 48329 w 647563"/>
                <a:gd name="connsiteY0" fmla="*/ 0 h 286024"/>
                <a:gd name="connsiteX1" fmla="*/ 72044 w 647563"/>
                <a:gd name="connsiteY1" fmla="*/ 104845 h 286024"/>
                <a:gd name="connsiteX2" fmla="*/ 472290 w 647563"/>
                <a:gd name="connsiteY2" fmla="*/ 280334 h 286024"/>
                <a:gd name="connsiteX3" fmla="*/ 647563 w 647563"/>
                <a:gd name="connsiteY3" fmla="*/ 240025 h 286024"/>
                <a:gd name="connsiteX0" fmla="*/ 40213 w 639447"/>
                <a:gd name="connsiteY0" fmla="*/ 0 h 286024"/>
                <a:gd name="connsiteX1" fmla="*/ 63928 w 639447"/>
                <a:gd name="connsiteY1" fmla="*/ 104845 h 286024"/>
                <a:gd name="connsiteX2" fmla="*/ 464174 w 639447"/>
                <a:gd name="connsiteY2" fmla="*/ 280334 h 286024"/>
                <a:gd name="connsiteX3" fmla="*/ 639447 w 639447"/>
                <a:gd name="connsiteY3" fmla="*/ 240025 h 286024"/>
                <a:gd name="connsiteX0" fmla="*/ 29449 w 628683"/>
                <a:gd name="connsiteY0" fmla="*/ 0 h 285457"/>
                <a:gd name="connsiteX1" fmla="*/ 88089 w 628683"/>
                <a:gd name="connsiteY1" fmla="*/ 114370 h 285457"/>
                <a:gd name="connsiteX2" fmla="*/ 453410 w 628683"/>
                <a:gd name="connsiteY2" fmla="*/ 280334 h 285457"/>
                <a:gd name="connsiteX3" fmla="*/ 628683 w 628683"/>
                <a:gd name="connsiteY3" fmla="*/ 240025 h 285457"/>
                <a:gd name="connsiteX0" fmla="*/ 39008 w 638242"/>
                <a:gd name="connsiteY0" fmla="*/ 0 h 285086"/>
                <a:gd name="connsiteX1" fmla="*/ 65898 w 638242"/>
                <a:gd name="connsiteY1" fmla="*/ 120720 h 285086"/>
                <a:gd name="connsiteX2" fmla="*/ 462969 w 638242"/>
                <a:gd name="connsiteY2" fmla="*/ 280334 h 285086"/>
                <a:gd name="connsiteX3" fmla="*/ 638242 w 638242"/>
                <a:gd name="connsiteY3" fmla="*/ 240025 h 285086"/>
                <a:gd name="connsiteX0" fmla="*/ 37046 w 642630"/>
                <a:gd name="connsiteY0" fmla="*/ 0 h 291436"/>
                <a:gd name="connsiteX1" fmla="*/ 70286 w 642630"/>
                <a:gd name="connsiteY1" fmla="*/ 127070 h 291436"/>
                <a:gd name="connsiteX2" fmla="*/ 467357 w 642630"/>
                <a:gd name="connsiteY2" fmla="*/ 286684 h 291436"/>
                <a:gd name="connsiteX3" fmla="*/ 642630 w 642630"/>
                <a:gd name="connsiteY3" fmla="*/ 246375 h 29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630" h="291436">
                  <a:moveTo>
                    <a:pt x="37046" y="0"/>
                  </a:moveTo>
                  <a:cubicBezTo>
                    <a:pt x="-27966" y="48376"/>
                    <a:pt x="-1432" y="79289"/>
                    <a:pt x="70286" y="127070"/>
                  </a:cubicBezTo>
                  <a:cubicBezTo>
                    <a:pt x="142004" y="174851"/>
                    <a:pt x="371966" y="266800"/>
                    <a:pt x="467357" y="286684"/>
                  </a:cubicBezTo>
                  <a:cubicBezTo>
                    <a:pt x="562748" y="306568"/>
                    <a:pt x="624617" y="258385"/>
                    <a:pt x="642630" y="246375"/>
                  </a:cubicBezTo>
                </a:path>
              </a:pathLst>
            </a:custGeom>
            <a:ln w="28575" cmpd="sng">
              <a:solidFill>
                <a:schemeClr val="tx1"/>
              </a:solidFill>
            </a:ln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</a:pPr>
              <a:endParaRPr lang="en-US" dirty="0"/>
            </a:p>
          </p:txBody>
        </p:sp>
      </p:grpSp>
      <p:pic>
        <p:nvPicPr>
          <p:cNvPr id="58" name="Picture 18" descr="ICON_Router_Q40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4643" y="5608517"/>
            <a:ext cx="1371600" cy="528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18" descr="ICON_Router_Q40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0573" y="5323021"/>
            <a:ext cx="1371600" cy="528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59" descr="NetworkHypervisor.png"/>
          <p:cNvPicPr>
            <a:picLocks noChangeAspect="1"/>
          </p:cNvPicPr>
          <p:nvPr/>
        </p:nvPicPr>
        <p:blipFill>
          <a:blip r:embed="rId4" cstate="email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068" y="4468678"/>
            <a:ext cx="4653158" cy="1474957"/>
          </a:xfrm>
          <a:prstGeom prst="rect">
            <a:avLst/>
          </a:prstGeom>
          <a:effectLst>
            <a:outerShdw blurRad="469900" dist="609600" dir="5400000" sx="96000" sy="96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1" name="Straight Connector 60"/>
          <p:cNvCxnSpPr/>
          <p:nvPr/>
        </p:nvCxnSpPr>
        <p:spPr bwMode="auto">
          <a:xfrm flipV="1">
            <a:off x="6705100" y="1568763"/>
            <a:ext cx="1395815" cy="474724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</p:cxnSp>
      <p:pic>
        <p:nvPicPr>
          <p:cNvPr id="62" name="Picture 4" descr="C:\Users\Abject-3D\Desktop\VMWare Files\FINAL diagrams\Basic Virtualization\3D PNGs\ICON_ThinApp_3D_Q408_Comm_1.png"/>
          <p:cNvPicPr>
            <a:picLocks noChangeAspect="1" noChangeArrowheads="1"/>
          </p:cNvPicPr>
          <p:nvPr/>
        </p:nvPicPr>
        <p:blipFill>
          <a:blip r:embed="rId5" cstate="print">
            <a:alphaModFix amt="95000"/>
          </a:blip>
          <a:srcRect/>
          <a:stretch>
            <a:fillRect/>
          </a:stretch>
        </p:blipFill>
        <p:spPr bwMode="auto">
          <a:xfrm>
            <a:off x="4137365" y="1216166"/>
            <a:ext cx="4381555" cy="1775034"/>
          </a:xfrm>
          <a:prstGeom prst="rect">
            <a:avLst/>
          </a:prstGeom>
          <a:noFill/>
        </p:spPr>
      </p:pic>
      <p:grpSp>
        <p:nvGrpSpPr>
          <p:cNvPr id="63" name="Group 62"/>
          <p:cNvGrpSpPr/>
          <p:nvPr/>
        </p:nvGrpSpPr>
        <p:grpSpPr>
          <a:xfrm>
            <a:off x="5972756" y="1958111"/>
            <a:ext cx="916458" cy="419207"/>
            <a:chOff x="4397468" y="1779835"/>
            <a:chExt cx="916458" cy="419207"/>
          </a:xfrm>
        </p:grpSpPr>
        <p:pic>
          <p:nvPicPr>
            <p:cNvPr id="64" name="Picture 9" descr="C:\Users\Abject-3D\Desktop\VMWare Files\FINAL diagrams\Basic Virtualization\3D PNGs\ICON_ThinApp_3D_Q408_Comm_6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397468" y="1779835"/>
              <a:ext cx="916458" cy="419207"/>
            </a:xfrm>
            <a:prstGeom prst="rect">
              <a:avLst/>
            </a:prstGeom>
            <a:noFill/>
          </p:spPr>
        </p:pic>
        <p:sp>
          <p:nvSpPr>
            <p:cNvPr id="65" name="TextBox 64"/>
            <p:cNvSpPr txBox="1"/>
            <p:nvPr/>
          </p:nvSpPr>
          <p:spPr>
            <a:xfrm>
              <a:off x="4640093" y="1779835"/>
              <a:ext cx="466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2575588" lon="21537699" rev="0"/>
                </a:camera>
                <a:lightRig rig="threePt" dir="t"/>
              </a:scene3d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dirty="0">
                  <a:solidFill>
                    <a:prstClr val="black"/>
                  </a:solidFill>
                  <a:latin typeface="Arial"/>
                  <a:ea typeface="ＭＳ Ｐゴシック"/>
                </a:rPr>
                <a:t>FW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262883" y="2199731"/>
            <a:ext cx="916458" cy="421111"/>
            <a:chOff x="3687595" y="2021455"/>
            <a:chExt cx="916458" cy="421111"/>
          </a:xfrm>
        </p:grpSpPr>
        <p:pic>
          <p:nvPicPr>
            <p:cNvPr id="67" name="Picture 9" descr="C:\Users\Abject-3D\Desktop\VMWare Files\FINAL diagrams\Basic Virtualization\3D PNGs\ICON_ThinApp_3D_Q408_Comm_6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687595" y="2023359"/>
              <a:ext cx="916458" cy="419207"/>
            </a:xfrm>
            <a:prstGeom prst="rect">
              <a:avLst/>
            </a:prstGeom>
            <a:noFill/>
          </p:spPr>
        </p:pic>
        <p:sp>
          <p:nvSpPr>
            <p:cNvPr id="68" name="TextBox 67"/>
            <p:cNvSpPr txBox="1"/>
            <p:nvPr/>
          </p:nvSpPr>
          <p:spPr>
            <a:xfrm>
              <a:off x="3953796" y="2021455"/>
              <a:ext cx="3941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2575588" lon="21537699" rev="0"/>
                </a:camera>
                <a:lightRig rig="threePt" dir="t"/>
              </a:scene3d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dirty="0">
                  <a:solidFill>
                    <a:prstClr val="black"/>
                  </a:solidFill>
                  <a:latin typeface="Arial"/>
                  <a:ea typeface="ＭＳ Ｐゴシック"/>
                </a:rPr>
                <a:t>L3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4026315" y="5925576"/>
            <a:ext cx="2462239" cy="261610"/>
          </a:xfrm>
          <a:prstGeom prst="rect">
            <a:avLst/>
          </a:prstGeom>
          <a:noFill/>
          <a:scene3d>
            <a:camera prst="orthographicFront">
              <a:rot lat="1200000" lon="2520000" rev="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7764283" lon="4986019" rev="15954418"/>
              </a:camera>
              <a:lightRig rig="threePt" dir="t"/>
            </a:scene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7F7F7F"/>
                </a:solidFill>
                <a:latin typeface="Arial"/>
                <a:ea typeface="ＭＳ Ｐゴシック"/>
              </a:rPr>
              <a:t>Load Balancer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105608" y="5707108"/>
            <a:ext cx="2462239" cy="261610"/>
          </a:xfrm>
          <a:prstGeom prst="rect">
            <a:avLst/>
          </a:prstGeom>
          <a:noFill/>
          <a:scene3d>
            <a:camera prst="orthographicFront">
              <a:rot lat="1200000" lon="2520000" rev="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7764283" lon="4986019" rev="15954418"/>
              </a:camera>
              <a:lightRig rig="threePt" dir="t"/>
            </a:scene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srgbClr val="7F7F7F"/>
                </a:solidFill>
                <a:latin typeface="Arial"/>
                <a:ea typeface="ＭＳ Ｐゴシック"/>
              </a:rPr>
              <a:t>IDS</a:t>
            </a:r>
          </a:p>
        </p:txBody>
      </p:sp>
      <p:cxnSp>
        <p:nvCxnSpPr>
          <p:cNvPr id="71" name="Straight Connector 70"/>
          <p:cNvCxnSpPr/>
          <p:nvPr/>
        </p:nvCxnSpPr>
        <p:spPr bwMode="auto">
          <a:xfrm flipV="1">
            <a:off x="8539312" y="1194343"/>
            <a:ext cx="2155259" cy="748840"/>
          </a:xfrm>
          <a:prstGeom prst="line">
            <a:avLst/>
          </a:prstGeom>
          <a:solidFill>
            <a:srgbClr val="0095D3"/>
          </a:solidFill>
          <a:ln w="9525" cap="flat" cmpd="sng" algn="ctr">
            <a:gradFill flip="none" rotWithShape="1">
              <a:gsLst>
                <a:gs pos="0">
                  <a:schemeClr val="accent1"/>
                </a:gs>
                <a:gs pos="100000">
                  <a:prstClr val="white"/>
                </a:gs>
              </a:gsLst>
              <a:lin ang="19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 flipV="1">
            <a:off x="7314181" y="2895466"/>
            <a:ext cx="3347490" cy="1171102"/>
          </a:xfrm>
          <a:prstGeom prst="line">
            <a:avLst/>
          </a:prstGeom>
          <a:solidFill>
            <a:srgbClr val="0095D3"/>
          </a:solidFill>
          <a:ln w="9525" cap="flat" cmpd="sng" algn="ctr"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100000">
                  <a:prstClr val="white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/>
          <p:nvPr/>
        </p:nvCxnSpPr>
        <p:spPr bwMode="auto">
          <a:xfrm>
            <a:off x="9747665" y="1568763"/>
            <a:ext cx="1" cy="1658288"/>
          </a:xfrm>
          <a:prstGeom prst="line">
            <a:avLst/>
          </a:prstGeom>
          <a:solidFill>
            <a:srgbClr val="0095D3"/>
          </a:solidFill>
          <a:ln w="9525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9102419" y="2189086"/>
            <a:ext cx="1300799" cy="461665"/>
          </a:xfrm>
          <a:prstGeom prst="rect">
            <a:avLst/>
          </a:prstGeom>
          <a:solidFill>
            <a:srgbClr val="FFFFFF"/>
          </a:solidFill>
          <a:scene3d>
            <a:camera prst="orthographicFront">
              <a:rot lat="19800000" lon="1800000" rev="12000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9800000" lon="1800000" rev="120000"/>
              </a:camera>
              <a:lightRig rig="threePt" dir="t"/>
            </a:scene3d>
            <a:sp3d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ＭＳ Ｐゴシック"/>
              </a:rPr>
              <a:t>Virtual Network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1F497D">
                    <a:lumMod val="60000"/>
                    <a:lumOff val="40000"/>
                  </a:srgbClr>
                </a:solidFill>
                <a:latin typeface="Calibri"/>
                <a:ea typeface="ＭＳ Ｐゴシック"/>
              </a:rPr>
              <a:t>In Software</a:t>
            </a:r>
          </a:p>
        </p:txBody>
      </p:sp>
      <p:cxnSp>
        <p:nvCxnSpPr>
          <p:cNvPr id="75" name="Straight Connector 74"/>
          <p:cNvCxnSpPr/>
          <p:nvPr/>
        </p:nvCxnSpPr>
        <p:spPr bwMode="auto">
          <a:xfrm>
            <a:off x="3469458" y="1715858"/>
            <a:ext cx="2909629" cy="926453"/>
          </a:xfrm>
          <a:prstGeom prst="line">
            <a:avLst/>
          </a:prstGeom>
          <a:solidFill>
            <a:srgbClr val="0095D3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 flipV="1">
            <a:off x="6379087" y="1885824"/>
            <a:ext cx="2245526" cy="756488"/>
          </a:xfrm>
          <a:prstGeom prst="line">
            <a:avLst/>
          </a:prstGeom>
          <a:solidFill>
            <a:srgbClr val="0095D3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/>
          <p:cNvCxnSpPr/>
          <p:nvPr/>
        </p:nvCxnSpPr>
        <p:spPr bwMode="auto">
          <a:xfrm flipV="1">
            <a:off x="5972756" y="2216380"/>
            <a:ext cx="204443" cy="8812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3771453" y="1577969"/>
            <a:ext cx="1300799" cy="276999"/>
          </a:xfrm>
          <a:prstGeom prst="rect">
            <a:avLst/>
          </a:prstGeom>
          <a:noFill/>
          <a:scene3d>
            <a:camera prst="orthographicFront">
              <a:rot lat="19800000" lon="1800000" rev="12000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9800000" lon="1800000" rev="120000"/>
              </a:camera>
              <a:lightRig rig="threePt" dir="t"/>
            </a:scene3d>
            <a:sp3d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558ED5"/>
                </a:solidFill>
                <a:latin typeface="Calibri"/>
                <a:ea typeface="ＭＳ Ｐゴシック"/>
              </a:rPr>
              <a:t>1.1.2.0/24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338863" y="6129513"/>
            <a:ext cx="2214011" cy="276999"/>
          </a:xfrm>
          <a:prstGeom prst="rect">
            <a:avLst/>
          </a:prstGeom>
          <a:noFill/>
          <a:scene3d>
            <a:camera prst="orthographicFront">
              <a:rot lat="19800000" lon="1800000" rev="12000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9800000" lon="1800000" rev="120000"/>
              </a:camera>
              <a:lightRig rig="threePt" dir="t"/>
            </a:scene3d>
            <a:sp3d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ea typeface="ＭＳ Ｐゴシック"/>
              </a:rPr>
              <a:t>Physical Network</a:t>
            </a:r>
          </a:p>
        </p:txBody>
      </p:sp>
      <p:pic>
        <p:nvPicPr>
          <p:cNvPr id="80" name="Picture 4" descr="C:\Users\Abject-3D\Desktop\VMWare Files\FINAL diagrams\Basic Virtualization\3D PNGs\ICON_ThinApp_3D_Q408_Comm_1.png"/>
          <p:cNvPicPr>
            <a:picLocks noChangeAspect="1" noChangeArrowheads="1"/>
          </p:cNvPicPr>
          <p:nvPr/>
        </p:nvPicPr>
        <p:blipFill>
          <a:blip r:embed="rId5" cstate="print">
            <a:alphaModFix amt="95000"/>
          </a:blip>
          <a:srcRect/>
          <a:stretch>
            <a:fillRect/>
          </a:stretch>
        </p:blipFill>
        <p:spPr bwMode="auto">
          <a:xfrm>
            <a:off x="2918147" y="3025158"/>
            <a:ext cx="4381555" cy="1775034"/>
          </a:xfrm>
          <a:prstGeom prst="rect">
            <a:avLst/>
          </a:prstGeom>
          <a:noFill/>
        </p:spPr>
      </p:pic>
      <p:grpSp>
        <p:nvGrpSpPr>
          <p:cNvPr id="81" name="Group 80"/>
          <p:cNvGrpSpPr/>
          <p:nvPr/>
        </p:nvGrpSpPr>
        <p:grpSpPr>
          <a:xfrm>
            <a:off x="4632564" y="3187979"/>
            <a:ext cx="916458" cy="423817"/>
            <a:chOff x="3057276" y="3009703"/>
            <a:chExt cx="916458" cy="423817"/>
          </a:xfrm>
        </p:grpSpPr>
        <p:pic>
          <p:nvPicPr>
            <p:cNvPr id="82" name="Picture 9" descr="C:\Users\Abject-3D\Desktop\VMWare Files\FINAL diagrams\Basic Virtualization\3D PNGs\ICON_ThinApp_3D_Q408_Comm_6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57276" y="3014313"/>
              <a:ext cx="916458" cy="419207"/>
            </a:xfrm>
            <a:prstGeom prst="rect">
              <a:avLst/>
            </a:prstGeom>
            <a:noFill/>
          </p:spPr>
        </p:pic>
        <p:sp>
          <p:nvSpPr>
            <p:cNvPr id="83" name="TextBox 82"/>
            <p:cNvSpPr txBox="1"/>
            <p:nvPr/>
          </p:nvSpPr>
          <p:spPr>
            <a:xfrm>
              <a:off x="3333611" y="3009703"/>
              <a:ext cx="3941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2575588" lon="21537699" rev="0"/>
                </a:camera>
                <a:lightRig rig="threePt" dir="t"/>
              </a:scene3d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dirty="0">
                  <a:solidFill>
                    <a:prstClr val="black"/>
                  </a:solidFill>
                  <a:latin typeface="Arial"/>
                  <a:ea typeface="ＭＳ Ｐゴシック"/>
                </a:rPr>
                <a:t>L2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3939612" y="3459396"/>
            <a:ext cx="916458" cy="419207"/>
            <a:chOff x="2364324" y="3281120"/>
            <a:chExt cx="916458" cy="419207"/>
          </a:xfrm>
        </p:grpSpPr>
        <p:pic>
          <p:nvPicPr>
            <p:cNvPr id="85" name="Picture 9" descr="C:\Users\Abject-3D\Desktop\VMWare Files\FINAL diagrams\Basic Virtualization\3D PNGs\ICON_ThinApp_3D_Q408_Comm_6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64324" y="3281120"/>
              <a:ext cx="916458" cy="419207"/>
            </a:xfrm>
            <a:prstGeom prst="rect">
              <a:avLst/>
            </a:prstGeom>
            <a:noFill/>
          </p:spPr>
        </p:pic>
        <p:sp>
          <p:nvSpPr>
            <p:cNvPr id="86" name="TextBox 85"/>
            <p:cNvSpPr txBox="1"/>
            <p:nvPr/>
          </p:nvSpPr>
          <p:spPr>
            <a:xfrm>
              <a:off x="2606949" y="3281120"/>
              <a:ext cx="3941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2575588" lon="21537699" rev="0"/>
                </a:camera>
                <a:lightRig rig="threePt" dir="t"/>
              </a:scene3d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dirty="0">
                  <a:solidFill>
                    <a:prstClr val="black"/>
                  </a:solidFill>
                  <a:latin typeface="Arial"/>
                  <a:ea typeface="ＭＳ Ｐゴシック"/>
                </a:rPr>
                <a:t>L3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3265779" y="3707840"/>
            <a:ext cx="916458" cy="427618"/>
            <a:chOff x="1690491" y="3529564"/>
            <a:chExt cx="916458" cy="427618"/>
          </a:xfrm>
        </p:grpSpPr>
        <p:pic>
          <p:nvPicPr>
            <p:cNvPr id="88" name="Picture 9" descr="C:\Users\Abject-3D\Desktop\VMWare Files\FINAL diagrams\Basic Virtualization\3D PNGs\ICON_ThinApp_3D_Q408_Comm_6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690491" y="3537975"/>
              <a:ext cx="916458" cy="419207"/>
            </a:xfrm>
            <a:prstGeom prst="rect">
              <a:avLst/>
            </a:prstGeom>
            <a:noFill/>
          </p:spPr>
        </p:pic>
        <p:sp>
          <p:nvSpPr>
            <p:cNvPr id="89" name="TextBox 88"/>
            <p:cNvSpPr txBox="1"/>
            <p:nvPr/>
          </p:nvSpPr>
          <p:spPr>
            <a:xfrm>
              <a:off x="1875517" y="3529564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2575588" lon="21537699" rev="0"/>
                </a:camera>
                <a:lightRig rig="threePt" dir="t"/>
              </a:scene3d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dirty="0">
                  <a:solidFill>
                    <a:prstClr val="black"/>
                  </a:solidFill>
                  <a:latin typeface="Arial"/>
                  <a:ea typeface="ＭＳ Ｐゴシック"/>
                </a:rPr>
                <a:t>FW</a:t>
              </a:r>
            </a:p>
          </p:txBody>
        </p:sp>
      </p:grpSp>
      <p:cxnSp>
        <p:nvCxnSpPr>
          <p:cNvPr id="90" name="Straight Connector 89"/>
          <p:cNvCxnSpPr/>
          <p:nvPr/>
        </p:nvCxnSpPr>
        <p:spPr bwMode="auto">
          <a:xfrm flipV="1">
            <a:off x="3954601" y="3707824"/>
            <a:ext cx="212725" cy="9219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1" name="Straight Connector 90"/>
          <p:cNvCxnSpPr/>
          <p:nvPr/>
        </p:nvCxnSpPr>
        <p:spPr bwMode="auto">
          <a:xfrm flipV="1">
            <a:off x="4657866" y="3470345"/>
            <a:ext cx="151078" cy="60933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2" name="Straight Connector 91"/>
          <p:cNvCxnSpPr/>
          <p:nvPr/>
        </p:nvCxnSpPr>
        <p:spPr bwMode="auto">
          <a:xfrm flipV="1">
            <a:off x="2849276" y="3995787"/>
            <a:ext cx="689637" cy="22633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</p:cxnSp>
      <p:sp>
        <p:nvSpPr>
          <p:cNvPr id="93" name="Freeform 92"/>
          <p:cNvSpPr/>
          <p:nvPr/>
        </p:nvSpPr>
        <p:spPr>
          <a:xfrm>
            <a:off x="5156690" y="2502536"/>
            <a:ext cx="395731" cy="754326"/>
          </a:xfrm>
          <a:custGeom>
            <a:avLst/>
            <a:gdLst>
              <a:gd name="connsiteX0" fmla="*/ 0 w 469607"/>
              <a:gd name="connsiteY0" fmla="*/ 853748 h 853748"/>
              <a:gd name="connsiteX1" fmla="*/ 0 w 469607"/>
              <a:gd name="connsiteY1" fmla="*/ 160078 h 853748"/>
              <a:gd name="connsiteX2" fmla="*/ 469607 w 469607"/>
              <a:gd name="connsiteY2" fmla="*/ 0 h 85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9607" h="853748">
                <a:moveTo>
                  <a:pt x="0" y="853748"/>
                </a:moveTo>
                <a:lnTo>
                  <a:pt x="0" y="160078"/>
                </a:lnTo>
                <a:lnTo>
                  <a:pt x="469607" y="0"/>
                </a:lnTo>
              </a:path>
            </a:pathLst>
          </a:cu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Arial"/>
              <a:ea typeface="ＭＳ Ｐゴシック"/>
            </a:endParaRPr>
          </a:p>
        </p:txBody>
      </p:sp>
      <p:cxnSp>
        <p:nvCxnSpPr>
          <p:cNvPr id="94" name="Straight Connector 93"/>
          <p:cNvCxnSpPr/>
          <p:nvPr/>
        </p:nvCxnSpPr>
        <p:spPr bwMode="auto">
          <a:xfrm flipV="1">
            <a:off x="6379087" y="2642311"/>
            <a:ext cx="0" cy="348889"/>
          </a:xfrm>
          <a:prstGeom prst="line">
            <a:avLst/>
          </a:prstGeom>
          <a:solidFill>
            <a:srgbClr val="0095D3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/>
          <p:cNvCxnSpPr/>
          <p:nvPr/>
        </p:nvCxnSpPr>
        <p:spPr bwMode="auto">
          <a:xfrm>
            <a:off x="2248108" y="3520329"/>
            <a:ext cx="2909629" cy="926453"/>
          </a:xfrm>
          <a:prstGeom prst="line">
            <a:avLst/>
          </a:prstGeom>
          <a:solidFill>
            <a:srgbClr val="0095D3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/>
          <p:cNvCxnSpPr/>
          <p:nvPr/>
        </p:nvCxnSpPr>
        <p:spPr bwMode="auto">
          <a:xfrm flipV="1">
            <a:off x="5157737" y="4446782"/>
            <a:ext cx="0" cy="348889"/>
          </a:xfrm>
          <a:prstGeom prst="line">
            <a:avLst/>
          </a:prstGeom>
          <a:solidFill>
            <a:srgbClr val="0095D3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7" name="TextBox 96"/>
          <p:cNvSpPr txBox="1"/>
          <p:nvPr/>
        </p:nvSpPr>
        <p:spPr>
          <a:xfrm>
            <a:off x="2579091" y="3378600"/>
            <a:ext cx="1300799" cy="276999"/>
          </a:xfrm>
          <a:prstGeom prst="rect">
            <a:avLst/>
          </a:prstGeom>
          <a:noFill/>
          <a:scene3d>
            <a:camera prst="orthographicFront">
              <a:rot lat="19800000" lon="1800000" rev="12000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9800000" lon="1800000" rev="120000"/>
              </a:camera>
              <a:lightRig rig="threePt" dir="t"/>
            </a:scene3d>
            <a:sp3d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558ED5"/>
                </a:solidFill>
                <a:latin typeface="Calibri"/>
                <a:ea typeface="ＭＳ Ｐゴシック"/>
              </a:rPr>
              <a:t>1.1.1.0/24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680066" y="4743000"/>
            <a:ext cx="2214011" cy="276999"/>
          </a:xfrm>
          <a:prstGeom prst="rect">
            <a:avLst/>
          </a:prstGeom>
          <a:noFill/>
          <a:scene3d>
            <a:camera prst="orthographicFront">
              <a:rot lat="19800000" lon="1800000" rev="12000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9800000" lon="1800000" rev="120000"/>
              </a:camera>
              <a:lightRig rig="threePt" dir="t"/>
            </a:scene3d>
            <a:sp3d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4BACC6">
                    <a:lumMod val="50000"/>
                  </a:srgbClr>
                </a:solidFill>
                <a:latin typeface="Calibri"/>
                <a:ea typeface="ＭＳ Ｐゴシック"/>
              </a:rPr>
              <a:t>Network Hypervisor</a:t>
            </a:r>
          </a:p>
        </p:txBody>
      </p:sp>
      <p:cxnSp>
        <p:nvCxnSpPr>
          <p:cNvPr id="99" name="Straight Connector 98"/>
          <p:cNvCxnSpPr/>
          <p:nvPr/>
        </p:nvCxnSpPr>
        <p:spPr bwMode="auto">
          <a:xfrm flipV="1">
            <a:off x="5157737" y="3748223"/>
            <a:ext cx="2118117" cy="698560"/>
          </a:xfrm>
          <a:prstGeom prst="line">
            <a:avLst/>
          </a:prstGeom>
          <a:solidFill>
            <a:srgbClr val="0095D3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0" name="TextBox 99"/>
          <p:cNvSpPr txBox="1"/>
          <p:nvPr/>
        </p:nvSpPr>
        <p:spPr>
          <a:xfrm>
            <a:off x="2906245" y="6165336"/>
            <a:ext cx="2462239" cy="261610"/>
          </a:xfrm>
          <a:prstGeom prst="rect">
            <a:avLst/>
          </a:prstGeom>
          <a:noFill/>
          <a:scene3d>
            <a:camera prst="orthographicFront">
              <a:rot lat="1200000" lon="2520000" rev="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7764283" lon="4986019" rev="15954418"/>
              </a:camera>
              <a:lightRig rig="threePt" dir="t"/>
            </a:scene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ＭＳ Ｐゴシック"/>
              </a:rPr>
              <a:t>General Purpose IP Hardware</a:t>
            </a:r>
          </a:p>
        </p:txBody>
      </p:sp>
      <p:grpSp>
        <p:nvGrpSpPr>
          <p:cNvPr id="101" name="Group 100"/>
          <p:cNvGrpSpPr/>
          <p:nvPr/>
        </p:nvGrpSpPr>
        <p:grpSpPr>
          <a:xfrm>
            <a:off x="6680688" y="1669705"/>
            <a:ext cx="916458" cy="427618"/>
            <a:chOff x="1690491" y="3529564"/>
            <a:chExt cx="916458" cy="427618"/>
          </a:xfrm>
        </p:grpSpPr>
        <p:pic>
          <p:nvPicPr>
            <p:cNvPr id="102" name="Picture 9" descr="C:\Users\Abject-3D\Desktop\VMWare Files\FINAL diagrams\Basic Virtualization\3D PNGs\ICON_ThinApp_3D_Q408_Comm_6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690491" y="3537975"/>
              <a:ext cx="916458" cy="419207"/>
            </a:xfrm>
            <a:prstGeom prst="rect">
              <a:avLst/>
            </a:prstGeom>
            <a:noFill/>
          </p:spPr>
        </p:pic>
        <p:sp>
          <p:nvSpPr>
            <p:cNvPr id="103" name="TextBox 102"/>
            <p:cNvSpPr txBox="1"/>
            <p:nvPr/>
          </p:nvSpPr>
          <p:spPr>
            <a:xfrm>
              <a:off x="1875517" y="3529564"/>
              <a:ext cx="3941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2575588" lon="21537699" rev="0"/>
                </a:camera>
                <a:lightRig rig="threePt" dir="t"/>
              </a:scene3d>
            </a:bodyPr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dirty="0">
                  <a:solidFill>
                    <a:prstClr val="black"/>
                  </a:solidFill>
                  <a:latin typeface="Arial"/>
                  <a:ea typeface="ＭＳ Ｐゴシック"/>
                </a:rPr>
                <a:t>L2</a:t>
              </a: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5420611" y="3887228"/>
            <a:ext cx="3165077" cy="307777"/>
          </a:xfrm>
          <a:prstGeom prst="rect">
            <a:avLst/>
          </a:prstGeom>
          <a:noFill/>
          <a:scene3d>
            <a:camera prst="orthographicFront">
              <a:rot lat="19800000" lon="1800000" rev="12000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9800000" lon="1800000" rev="120000"/>
              </a:camera>
              <a:lightRig rig="threePt" dir="t"/>
            </a:scene3d>
            <a:sp3d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ＭＳ Ｐゴシック"/>
              </a:rPr>
              <a:t>Logical Switch (L2)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639811" y="2058428"/>
            <a:ext cx="3165077" cy="307777"/>
          </a:xfrm>
          <a:prstGeom prst="rect">
            <a:avLst/>
          </a:prstGeom>
          <a:noFill/>
          <a:scene3d>
            <a:camera prst="orthographicFront">
              <a:rot lat="19800000" lon="1800000" rev="12000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9800000" lon="1800000" rev="120000"/>
              </a:camera>
              <a:lightRig rig="threePt" dir="t"/>
            </a:scene3d>
            <a:sp3d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FFFFF"/>
                </a:solidFill>
                <a:latin typeface="Calibri"/>
                <a:ea typeface="ＭＳ Ｐゴシック"/>
              </a:rPr>
              <a:t>Logical Switch  (L2)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6705100" y="1476629"/>
            <a:ext cx="2876587" cy="566858"/>
            <a:chOff x="5129812" y="1298353"/>
            <a:chExt cx="2876587" cy="566858"/>
          </a:xfrm>
        </p:grpSpPr>
        <p:cxnSp>
          <p:nvCxnSpPr>
            <p:cNvPr id="107" name="Straight Connector 106"/>
            <p:cNvCxnSpPr/>
            <p:nvPr/>
          </p:nvCxnSpPr>
          <p:spPr bwMode="auto">
            <a:xfrm flipV="1">
              <a:off x="5129812" y="1390487"/>
              <a:ext cx="1395815" cy="474724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</p:cxnSp>
        <p:sp>
          <p:nvSpPr>
            <p:cNvPr id="108" name="TextBox 107"/>
            <p:cNvSpPr txBox="1"/>
            <p:nvPr/>
          </p:nvSpPr>
          <p:spPr>
            <a:xfrm>
              <a:off x="6705600" y="1298353"/>
              <a:ext cx="1300799" cy="276999"/>
            </a:xfrm>
            <a:prstGeom prst="rect">
              <a:avLst/>
            </a:prstGeom>
            <a:noFill/>
            <a:scene3d>
              <a:camera prst="orthographicFront">
                <a:rot lat="19800000" lon="1800000" rev="120000"/>
              </a:camera>
              <a:lightRig rig="threePt" dir="t"/>
            </a:scene3d>
            <a:sp3d z="38100"/>
          </p:spPr>
          <p:txBody>
            <a:bodyPr wrap="square" rtlCol="0">
              <a:spAutoFit/>
              <a:scene3d>
                <a:camera prst="isometricOffAxis2Top">
                  <a:rot lat="19800000" lon="1800000" rev="120000"/>
                </a:camera>
                <a:lightRig rig="threePt" dir="t"/>
              </a:scene3d>
              <a:sp3d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EEECE1">
                      <a:lumMod val="50000"/>
                    </a:srgbClr>
                  </a:solidFill>
                  <a:latin typeface="Calibri"/>
                  <a:ea typeface="ＭＳ Ｐゴシック"/>
                </a:rPr>
                <a:t>Egress</a:t>
              </a:r>
            </a:p>
          </p:txBody>
        </p:sp>
      </p:grpSp>
      <p:pic>
        <p:nvPicPr>
          <p:cNvPr id="109" name="Picture 150" descr="ICON_VM_basic_label_Q30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04688" y="1220228"/>
            <a:ext cx="469960" cy="40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" name="TextBox 109"/>
          <p:cNvSpPr txBox="1"/>
          <p:nvPr/>
        </p:nvSpPr>
        <p:spPr>
          <a:xfrm>
            <a:off x="2565888" y="4344428"/>
            <a:ext cx="1300799" cy="276999"/>
          </a:xfrm>
          <a:prstGeom prst="rect">
            <a:avLst/>
          </a:prstGeom>
          <a:noFill/>
          <a:scene3d>
            <a:camera prst="orthographicFront">
              <a:rot lat="19800000" lon="1800000" rev="120000"/>
            </a:camera>
            <a:lightRig rig="threePt" dir="t"/>
          </a:scene3d>
          <a:sp3d z="38100"/>
        </p:spPr>
        <p:txBody>
          <a:bodyPr wrap="square" rtlCol="0">
            <a:spAutoFit/>
            <a:scene3d>
              <a:camera prst="isometricOffAxis2Top">
                <a:rot lat="19800000" lon="1800000" rev="120000"/>
              </a:camera>
              <a:lightRig rig="threePt" dir="t"/>
            </a:scene3d>
            <a:sp3d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EEECE1">
                    <a:lumMod val="50000"/>
                  </a:srgbClr>
                </a:solidFill>
                <a:latin typeface="Calibri"/>
                <a:ea typeface="ＭＳ Ｐゴシック"/>
              </a:rPr>
              <a:t>Ingress</a:t>
            </a:r>
          </a:p>
        </p:txBody>
      </p:sp>
      <p:pic>
        <p:nvPicPr>
          <p:cNvPr id="111" name="Picture 150" descr="ICON_VM_basic_label_Q30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13488" y="4115828"/>
            <a:ext cx="469960" cy="40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192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76163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Title 1"/>
          <p:cNvSpPr>
            <a:spLocks noGrp="1"/>
          </p:cNvSpPr>
          <p:nvPr>
            <p:ph type="title"/>
          </p:nvPr>
        </p:nvSpPr>
        <p:spPr>
          <a:xfrm>
            <a:off x="728866" y="564745"/>
            <a:ext cx="10972801" cy="8128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Routing without/with VMware NSX</a:t>
            </a:r>
          </a:p>
        </p:txBody>
      </p:sp>
      <p:sp>
        <p:nvSpPr>
          <p:cNvPr id="242" name="Rectangle 241"/>
          <p:cNvSpPr/>
          <p:nvPr/>
        </p:nvSpPr>
        <p:spPr>
          <a:xfrm>
            <a:off x="3609337" y="5523977"/>
            <a:ext cx="4973345" cy="38835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492"/>
            <a:r>
              <a:rPr lang="en-US" sz="1500" dirty="0">
                <a:solidFill>
                  <a:srgbClr val="6DB33F"/>
                </a:solidFill>
              </a:rPr>
              <a:t>Fewer hops, more efficient and precise VM networking</a:t>
            </a:r>
          </a:p>
        </p:txBody>
      </p:sp>
      <p:pic>
        <p:nvPicPr>
          <p:cNvPr id="261" name="Picture 26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1" r="49295"/>
          <a:stretch/>
        </p:blipFill>
        <p:spPr>
          <a:xfrm>
            <a:off x="6558521" y="1765299"/>
            <a:ext cx="2534679" cy="3579439"/>
          </a:xfrm>
          <a:prstGeom prst="rect">
            <a:avLst/>
          </a:prstGeom>
        </p:spPr>
      </p:pic>
      <p:pic>
        <p:nvPicPr>
          <p:cNvPr id="262" name="Picture 26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4" r="48811"/>
          <a:stretch/>
        </p:blipFill>
        <p:spPr>
          <a:xfrm>
            <a:off x="606657" y="1790699"/>
            <a:ext cx="2581044" cy="3554039"/>
          </a:xfrm>
          <a:prstGeom prst="rect">
            <a:avLst/>
          </a:prstGeom>
        </p:spPr>
      </p:pic>
      <p:cxnSp>
        <p:nvCxnSpPr>
          <p:cNvPr id="263" name="Straight Connector 262"/>
          <p:cNvCxnSpPr/>
          <p:nvPr/>
        </p:nvCxnSpPr>
        <p:spPr bwMode="auto">
          <a:xfrm>
            <a:off x="5934033" y="1292165"/>
            <a:ext cx="0" cy="4231812"/>
          </a:xfrm>
          <a:prstGeom prst="line">
            <a:avLst/>
          </a:prstGeom>
          <a:solidFill>
            <a:srgbClr val="0095D3"/>
          </a:solidFill>
          <a:ln w="9525" cap="flat" cmpd="sng" algn="ctr">
            <a:solidFill>
              <a:srgbClr val="0095D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64" name="Picture 26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4" t="7094"/>
          <a:stretch/>
        </p:blipFill>
        <p:spPr>
          <a:xfrm>
            <a:off x="3187701" y="1790698"/>
            <a:ext cx="2438752" cy="35540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5600" y="1455799"/>
            <a:ext cx="2764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East-West Layer 3 / Same Host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7549754" y="1444982"/>
            <a:ext cx="2912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East-West Layer 3 / Host to Host</a:t>
            </a:r>
          </a:p>
        </p:txBody>
      </p:sp>
      <p:pic>
        <p:nvPicPr>
          <p:cNvPr id="266" name="Picture 26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1" t="6628"/>
          <a:stretch/>
        </p:blipFill>
        <p:spPr>
          <a:xfrm>
            <a:off x="9093200" y="1746279"/>
            <a:ext cx="2469391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2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76163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6" name="Oval 365"/>
          <p:cNvSpPr/>
          <p:nvPr/>
        </p:nvSpPr>
        <p:spPr>
          <a:xfrm>
            <a:off x="1797896" y="1561351"/>
            <a:ext cx="5100759" cy="50996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rgbClr val="A6A6A6"/>
            </a:solidFill>
            <a:prstDash val="dash"/>
          </a:ln>
          <a:effectLst/>
          <a:scene3d>
            <a:camera prst="isometricTopU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367" name="Title 3"/>
          <p:cNvSpPr>
            <a:spLocks noGrp="1"/>
          </p:cNvSpPr>
          <p:nvPr>
            <p:ph type="title"/>
          </p:nvPr>
        </p:nvSpPr>
        <p:spPr>
          <a:xfrm>
            <a:off x="570107" y="639258"/>
            <a:ext cx="10972801" cy="8128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are breaches still happening?</a:t>
            </a:r>
          </a:p>
        </p:txBody>
      </p:sp>
      <p:sp>
        <p:nvSpPr>
          <p:cNvPr id="369" name="TextBox 368"/>
          <p:cNvSpPr txBox="1"/>
          <p:nvPr/>
        </p:nvSpPr>
        <p:spPr>
          <a:xfrm>
            <a:off x="572227" y="1604934"/>
            <a:ext cx="4674909" cy="71377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171"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solidFill>
                  <a:srgbClr val="717074">
                    <a:lumMod val="75000"/>
                  </a:srgbClr>
                </a:solidFill>
              </a:rPr>
              <a:t>Unconstrained communication</a:t>
            </a:r>
          </a:p>
          <a:p>
            <a:pPr defTabSz="914171"/>
            <a:r>
              <a:rPr lang="en-US" sz="1400" dirty="0">
                <a:solidFill>
                  <a:srgbClr val="717074"/>
                </a:solidFill>
              </a:rPr>
              <a:t>Little or no lateral controls inside perimeter</a:t>
            </a:r>
          </a:p>
        </p:txBody>
      </p:sp>
      <p:grpSp>
        <p:nvGrpSpPr>
          <p:cNvPr id="370" name="Group 369"/>
          <p:cNvGrpSpPr/>
          <p:nvPr/>
        </p:nvGrpSpPr>
        <p:grpSpPr>
          <a:xfrm>
            <a:off x="7695390" y="2192809"/>
            <a:ext cx="3748367" cy="1222527"/>
            <a:chOff x="5940379" y="1604036"/>
            <a:chExt cx="5387755" cy="1757212"/>
          </a:xfrm>
        </p:grpSpPr>
        <p:sp>
          <p:nvSpPr>
            <p:cNvPr id="371" name="Rectangle 370"/>
            <p:cNvSpPr/>
            <p:nvPr/>
          </p:nvSpPr>
          <p:spPr>
            <a:xfrm>
              <a:off x="8300735" y="1638582"/>
              <a:ext cx="3027399" cy="136068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defTabSz="914000"/>
              <a:r>
                <a:rPr lang="en-US" sz="1400" dirty="0">
                  <a:solidFill>
                    <a:srgbClr val="006990"/>
                  </a:solidFill>
                </a:rPr>
                <a:t>Low priority systems are targeted first.</a:t>
              </a:r>
            </a:p>
          </p:txBody>
        </p:sp>
        <p:grpSp>
          <p:nvGrpSpPr>
            <p:cNvPr id="372" name="Group 371"/>
            <p:cNvGrpSpPr/>
            <p:nvPr/>
          </p:nvGrpSpPr>
          <p:grpSpPr>
            <a:xfrm>
              <a:off x="5940379" y="1604036"/>
              <a:ext cx="1725534" cy="1757212"/>
              <a:chOff x="5940379" y="1694794"/>
              <a:chExt cx="1725534" cy="1757212"/>
            </a:xfrm>
          </p:grpSpPr>
          <p:grpSp>
            <p:nvGrpSpPr>
              <p:cNvPr id="373" name="Group 372"/>
              <p:cNvGrpSpPr/>
              <p:nvPr/>
            </p:nvGrpSpPr>
            <p:grpSpPr>
              <a:xfrm>
                <a:off x="6102608" y="1694794"/>
                <a:ext cx="1563305" cy="1757212"/>
                <a:chOff x="455612" y="1574800"/>
                <a:chExt cx="2047780" cy="2301779"/>
              </a:xfrm>
            </p:grpSpPr>
            <p:sp>
              <p:nvSpPr>
                <p:cNvPr id="375" name="Oval 374"/>
                <p:cNvSpPr/>
                <p:nvPr/>
              </p:nvSpPr>
              <p:spPr>
                <a:xfrm>
                  <a:off x="455612" y="1828800"/>
                  <a:ext cx="2047780" cy="2047779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  <a:prstDash val="dash"/>
                </a:ln>
                <a:effectLst/>
                <a:scene3d>
                  <a:camera prst="isometricTopUp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000"/>
                  <a:endParaRPr lang="en-US" sz="1200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76" name="Group 375"/>
                <p:cNvGrpSpPr/>
                <p:nvPr/>
              </p:nvGrpSpPr>
              <p:grpSpPr>
                <a:xfrm>
                  <a:off x="744949" y="1574800"/>
                  <a:ext cx="1410185" cy="1672771"/>
                  <a:chOff x="836612" y="1549400"/>
                  <a:chExt cx="1841500" cy="2184400"/>
                </a:xfrm>
              </p:grpSpPr>
              <p:pic>
                <p:nvPicPr>
                  <p:cNvPr id="377" name="Picture 7" descr="C:\Users\Abject-3D\Desktop\VMWare Files\FINAL diagrams\Basic Virtualization\3D PNGs\DGRM_Consolidation_Q108_4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293812" y="1549400"/>
                    <a:ext cx="838200" cy="1600200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78" name="Picture 7" descr="C:\Users\Abject-3D\Desktop\VMWare Files\FINAL diagrams\Basic Virtualization\3D PNGs\DGRM_Consolidation_Q108_4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39912" y="1854200"/>
                    <a:ext cx="838200" cy="1600200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79" name="Picture 7" descr="C:\Users\Abject-3D\Desktop\VMWare Files\FINAL diagrams\Basic Virtualization\3D PNGs\DGRM_Consolidation_Q108_4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36612" y="1828800"/>
                    <a:ext cx="838200" cy="1600200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80" name="Picture 7" descr="C:\Users\Abject-3D\Desktop\VMWare Files\FINAL diagrams\Basic Virtualization\3D PNGs\DGRM_Consolidation_Q108_4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382712" y="2133600"/>
                    <a:ext cx="838200" cy="1600200"/>
                  </a:xfrm>
                  <a:prstGeom prst="rect">
                    <a:avLst/>
                  </a:prstGeom>
                  <a:noFill/>
                </p:spPr>
              </p:pic>
            </p:grpSp>
          </p:grpSp>
          <p:pic>
            <p:nvPicPr>
              <p:cNvPr id="374" name="Picture 373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40379" y="2625788"/>
                <a:ext cx="702368" cy="702368"/>
              </a:xfrm>
              <a:prstGeom prst="rect">
                <a:avLst/>
              </a:prstGeom>
            </p:spPr>
          </p:pic>
        </p:grpSp>
      </p:grpSp>
      <p:grpSp>
        <p:nvGrpSpPr>
          <p:cNvPr id="381" name="Group 380"/>
          <p:cNvGrpSpPr/>
          <p:nvPr/>
        </p:nvGrpSpPr>
        <p:grpSpPr>
          <a:xfrm>
            <a:off x="7717489" y="3600394"/>
            <a:ext cx="3863323" cy="954589"/>
            <a:chOff x="7715900" y="3521206"/>
            <a:chExt cx="3863323" cy="954589"/>
          </a:xfrm>
        </p:grpSpPr>
        <p:sp>
          <p:nvSpPr>
            <p:cNvPr id="382" name="Rectangle 381"/>
            <p:cNvSpPr/>
            <p:nvPr/>
          </p:nvSpPr>
          <p:spPr>
            <a:xfrm>
              <a:off x="9335948" y="3521206"/>
              <a:ext cx="2243275" cy="31808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defTabSz="914000"/>
              <a:r>
                <a:rPr lang="en-US" sz="1400" dirty="0">
                  <a:solidFill>
                    <a:srgbClr val="006990"/>
                  </a:solidFill>
                </a:rPr>
                <a:t>Attackers can move freely around the data center.</a:t>
              </a:r>
            </a:p>
          </p:txBody>
        </p:sp>
        <p:pic>
          <p:nvPicPr>
            <p:cNvPr id="383" name="Picture 382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15900" y="3568499"/>
              <a:ext cx="1261242" cy="907296"/>
            </a:xfrm>
            <a:prstGeom prst="rect">
              <a:avLst/>
            </a:prstGeom>
          </p:spPr>
        </p:pic>
      </p:grpSp>
      <p:grpSp>
        <p:nvGrpSpPr>
          <p:cNvPr id="384" name="Group 383"/>
          <p:cNvGrpSpPr/>
          <p:nvPr/>
        </p:nvGrpSpPr>
        <p:grpSpPr>
          <a:xfrm>
            <a:off x="7649020" y="4808476"/>
            <a:ext cx="3954459" cy="810403"/>
            <a:chOff x="7868239" y="4808475"/>
            <a:chExt cx="3954459" cy="810403"/>
          </a:xfrm>
        </p:grpSpPr>
        <p:grpSp>
          <p:nvGrpSpPr>
            <p:cNvPr id="385" name="Group 384"/>
            <p:cNvGrpSpPr/>
            <p:nvPr/>
          </p:nvGrpSpPr>
          <p:grpSpPr>
            <a:xfrm>
              <a:off x="7868239" y="4808475"/>
              <a:ext cx="2076300" cy="810403"/>
              <a:chOff x="8539545" y="4048475"/>
              <a:chExt cx="2984391" cy="1164842"/>
            </a:xfrm>
          </p:grpSpPr>
          <p:sp>
            <p:nvSpPr>
              <p:cNvPr id="387" name="TextBox 386"/>
              <p:cNvSpPr txBox="1"/>
              <p:nvPr/>
            </p:nvSpPr>
            <p:spPr>
              <a:xfrm>
                <a:off x="9189245" y="4298917"/>
                <a:ext cx="2334691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defTabSz="914000">
                  <a:lnSpc>
                    <a:spcPct val="90000"/>
                  </a:lnSpc>
                </a:pPr>
                <a:r>
                  <a:rPr lang="en-US" sz="1200" dirty="0">
                    <a:solidFill>
                      <a:srgbClr val="717074"/>
                    </a:solidFill>
                  </a:rPr>
                  <a:t>10110100110</a:t>
                </a:r>
              </a:p>
              <a:p>
                <a:pPr defTabSz="914000">
                  <a:lnSpc>
                    <a:spcPct val="90000"/>
                  </a:lnSpc>
                </a:pPr>
                <a:r>
                  <a:rPr lang="en-US" sz="1200" dirty="0">
                    <a:solidFill>
                      <a:srgbClr val="717074"/>
                    </a:solidFill>
                  </a:rPr>
                  <a:t>101001010000010</a:t>
                </a:r>
              </a:p>
              <a:p>
                <a:pPr defTabSz="914000">
                  <a:lnSpc>
                    <a:spcPct val="90000"/>
                  </a:lnSpc>
                </a:pPr>
                <a:r>
                  <a:rPr lang="en-US" sz="1200" dirty="0">
                    <a:solidFill>
                      <a:srgbClr val="717074"/>
                    </a:solidFill>
                  </a:rPr>
                  <a:t>1001110010100</a:t>
                </a:r>
              </a:p>
            </p:txBody>
          </p:sp>
          <p:pic>
            <p:nvPicPr>
              <p:cNvPr id="388" name="Picture 387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539545" y="4093554"/>
                <a:ext cx="1077547" cy="1077547"/>
              </a:xfrm>
              <a:prstGeom prst="rect">
                <a:avLst/>
              </a:prstGeom>
            </p:spPr>
          </p:pic>
          <p:sp>
            <p:nvSpPr>
              <p:cNvPr id="389" name="Rectangle 388"/>
              <p:cNvSpPr/>
              <p:nvPr/>
            </p:nvSpPr>
            <p:spPr>
              <a:xfrm rot="16200000">
                <a:off x="9570008" y="3591938"/>
                <a:ext cx="997113" cy="1910187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77000">
                    <a:schemeClr val="bg1"/>
                  </a:gs>
                </a:gsLst>
                <a:lin ang="5400000" scaled="1"/>
                <a:tileRect/>
              </a:gradFill>
              <a:ln>
                <a:noFill/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00"/>
                <a:endParaRPr lang="en-US" sz="12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86" name="Rectangle 385"/>
            <p:cNvSpPr/>
            <p:nvPr/>
          </p:nvSpPr>
          <p:spPr>
            <a:xfrm>
              <a:off x="9579422" y="4918447"/>
              <a:ext cx="2243276" cy="318083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pPr defTabSz="914000"/>
              <a:r>
                <a:rPr lang="en-US" sz="1400" dirty="0">
                  <a:solidFill>
                    <a:srgbClr val="006990"/>
                  </a:solidFill>
                </a:rPr>
                <a:t>Attackers then gather and </a:t>
              </a:r>
              <a:r>
                <a:rPr lang="en-US" sz="1400" dirty="0" err="1">
                  <a:solidFill>
                    <a:srgbClr val="006990"/>
                  </a:solidFill>
                </a:rPr>
                <a:t>exfiltrate</a:t>
              </a:r>
              <a:r>
                <a:rPr lang="en-US" sz="1400" dirty="0">
                  <a:solidFill>
                    <a:srgbClr val="006990"/>
                  </a:solidFill>
                </a:rPr>
                <a:t> data over weeks or even months. </a:t>
              </a:r>
            </a:p>
          </p:txBody>
        </p:sp>
      </p:grpSp>
      <p:grpSp>
        <p:nvGrpSpPr>
          <p:cNvPr id="390" name="Group 389"/>
          <p:cNvGrpSpPr/>
          <p:nvPr/>
        </p:nvGrpSpPr>
        <p:grpSpPr>
          <a:xfrm>
            <a:off x="332554" y="3719311"/>
            <a:ext cx="2034933" cy="1323028"/>
            <a:chOff x="579437" y="3167071"/>
            <a:chExt cx="2034933" cy="1323028"/>
          </a:xfrm>
        </p:grpSpPr>
        <p:pic>
          <p:nvPicPr>
            <p:cNvPr id="391" name="Picture 27" descr="ICON_Cloud_Q308"/>
            <p:cNvPicPr>
              <a:picLocks noChangeAspect="1" noChangeArrowheads="1"/>
            </p:cNvPicPr>
            <p:nvPr/>
          </p:nvPicPr>
          <p:blipFill>
            <a:blip r:embed="rId6" cstate="print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437" y="3167071"/>
              <a:ext cx="2034933" cy="13230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92" name="Rectangle 391"/>
            <p:cNvSpPr/>
            <p:nvPr/>
          </p:nvSpPr>
          <p:spPr>
            <a:xfrm>
              <a:off x="610876" y="3766788"/>
              <a:ext cx="1931450" cy="2862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171">
                <a:lnSpc>
                  <a:spcPct val="90000"/>
                </a:lnSpc>
              </a:pPr>
              <a:r>
                <a:rPr lang="en-US" sz="1400" dirty="0">
                  <a:solidFill>
                    <a:srgbClr val="717074"/>
                  </a:solidFill>
                </a:rPr>
                <a:t>Internet</a:t>
              </a:r>
            </a:p>
          </p:txBody>
        </p:sp>
      </p:grpSp>
      <p:sp>
        <p:nvSpPr>
          <p:cNvPr id="393" name="Rectangle 392"/>
          <p:cNvSpPr/>
          <p:nvPr/>
        </p:nvSpPr>
        <p:spPr>
          <a:xfrm>
            <a:off x="4761991" y="5692934"/>
            <a:ext cx="2604185" cy="427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7F7F7F"/>
                </a:solidFill>
              </a:rPr>
              <a:t>Data Center </a:t>
            </a:r>
            <a:br>
              <a:rPr lang="en-US" sz="1200" dirty="0">
                <a:solidFill>
                  <a:srgbClr val="7F7F7F"/>
                </a:solidFill>
              </a:rPr>
            </a:br>
            <a:r>
              <a:rPr lang="en-US" sz="1200" dirty="0">
                <a:solidFill>
                  <a:srgbClr val="7F7F7F"/>
                </a:solidFill>
              </a:rPr>
              <a:t>Perimeter</a:t>
            </a:r>
          </a:p>
        </p:txBody>
      </p:sp>
      <p:cxnSp>
        <p:nvCxnSpPr>
          <p:cNvPr id="394" name="Straight Connector 393"/>
          <p:cNvCxnSpPr/>
          <p:nvPr/>
        </p:nvCxnSpPr>
        <p:spPr>
          <a:xfrm>
            <a:off x="4743717" y="5564059"/>
            <a:ext cx="0" cy="520774"/>
          </a:xfrm>
          <a:prstGeom prst="line">
            <a:avLst/>
          </a:prstGeom>
          <a:ln w="19050">
            <a:solidFill>
              <a:schemeClr val="bg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5" name="Picture 39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5046" y="4351886"/>
            <a:ext cx="1896826" cy="1896827"/>
          </a:xfrm>
          <a:prstGeom prst="rect">
            <a:avLst/>
          </a:prstGeom>
        </p:spPr>
      </p:pic>
      <p:cxnSp>
        <p:nvCxnSpPr>
          <p:cNvPr id="396" name="Straight Connector 395"/>
          <p:cNvCxnSpPr/>
          <p:nvPr/>
        </p:nvCxnSpPr>
        <p:spPr>
          <a:xfrm flipV="1">
            <a:off x="5300289" y="3782449"/>
            <a:ext cx="511921" cy="971428"/>
          </a:xfrm>
          <a:prstGeom prst="line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Connector 396"/>
          <p:cNvCxnSpPr>
            <a:stCxn id="407" idx="3"/>
            <a:endCxn id="401" idx="1"/>
          </p:cNvCxnSpPr>
          <p:nvPr/>
        </p:nvCxnSpPr>
        <p:spPr>
          <a:xfrm>
            <a:off x="4773913" y="3390376"/>
            <a:ext cx="690719" cy="285625"/>
          </a:xfrm>
          <a:prstGeom prst="line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/>
          <p:cNvCxnSpPr>
            <a:endCxn id="404" idx="1"/>
          </p:cNvCxnSpPr>
          <p:nvPr/>
        </p:nvCxnSpPr>
        <p:spPr>
          <a:xfrm>
            <a:off x="3848663" y="4531364"/>
            <a:ext cx="1104049" cy="285481"/>
          </a:xfrm>
          <a:prstGeom prst="line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>
            <a:stCxn id="406" idx="3"/>
            <a:endCxn id="407" idx="1"/>
          </p:cNvCxnSpPr>
          <p:nvPr/>
        </p:nvCxnSpPr>
        <p:spPr>
          <a:xfrm flipV="1">
            <a:off x="3360894" y="3390376"/>
            <a:ext cx="717863" cy="194643"/>
          </a:xfrm>
          <a:prstGeom prst="line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/>
          <p:nvPr/>
        </p:nvCxnSpPr>
        <p:spPr>
          <a:xfrm flipH="1">
            <a:off x="3848663" y="3451991"/>
            <a:ext cx="537939" cy="1079373"/>
          </a:xfrm>
          <a:prstGeom prst="line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1" name="Picture 150" descr="ICON_VM_basic_label_Q3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4631" y="3284330"/>
            <a:ext cx="695156" cy="783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02" name="Straight Connector 401"/>
          <p:cNvCxnSpPr/>
          <p:nvPr/>
        </p:nvCxnSpPr>
        <p:spPr>
          <a:xfrm>
            <a:off x="3002237" y="3676203"/>
            <a:ext cx="535883" cy="685085"/>
          </a:xfrm>
          <a:prstGeom prst="line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Straight Connector 402"/>
          <p:cNvCxnSpPr/>
          <p:nvPr/>
        </p:nvCxnSpPr>
        <p:spPr>
          <a:xfrm>
            <a:off x="4360584" y="3471093"/>
            <a:ext cx="939705" cy="1282784"/>
          </a:xfrm>
          <a:prstGeom prst="line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4" name="Picture 150" descr="ICON_VM_basic_label_Q3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2711" y="4425174"/>
            <a:ext cx="695156" cy="783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5" name="Picture 150" descr="ICON_VM_basic_label_Q3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9594" y="4139492"/>
            <a:ext cx="695156" cy="783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6" name="Picture 150" descr="ICON_VM_basic_label_Q3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5737" y="3193348"/>
            <a:ext cx="695156" cy="783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7" name="Picture 150" descr="ICON_VM_basic_label_Q30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8756" y="2998705"/>
            <a:ext cx="695156" cy="783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8" name="Picture 40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811" y="2946754"/>
            <a:ext cx="744093" cy="677003"/>
          </a:xfrm>
          <a:prstGeom prst="rect">
            <a:avLst/>
          </a:prstGeom>
        </p:spPr>
      </p:pic>
      <p:pic>
        <p:nvPicPr>
          <p:cNvPr id="409" name="Picture 40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7491" y="3234501"/>
            <a:ext cx="744093" cy="677003"/>
          </a:xfrm>
          <a:prstGeom prst="rect">
            <a:avLst/>
          </a:prstGeom>
        </p:spPr>
      </p:pic>
      <p:pic>
        <p:nvPicPr>
          <p:cNvPr id="410" name="Picture 40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334" y="5485945"/>
            <a:ext cx="744093" cy="67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36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42" presetClass="path" presetSubtype="0" ac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9.61188E-7 4.44444E-6 L 0.20917 -0.19908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58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17 -0.19908 L 0.26622 -0.37037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52" y="-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622 -0.37037 L 0.15095 -0.32894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70" y="206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42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95 -0.32894 L 0.20917 -0.19907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6597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000"/>
                            </p:stCondLst>
                            <p:childTnLst>
                              <p:par>
                                <p:cTn id="86" presetID="42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917 -0.19908 L 0.33746 -0.14815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08" y="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4" presetClass="pat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2824E-8 3.7037E-6 L -4.42824E-8 -0.08565 " pathEditMode="relative" rAng="0" ptsTypes="AA">
                                      <p:cBhvr>
                                        <p:cTn id="93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82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4" presetClass="path" presetSubtype="0" accel="10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15681E-6 -4.44444E-6 L -2.15681E-6 -0.06689 " pathEditMode="relative" rAng="0" ptsTypes="AA">
                                      <p:cBhvr>
                                        <p:cTn id="98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5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4" presetClass="path" presetSubtype="0" accel="100000" autoRev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7695E-6 4.81481E-6 L 1.47695E-6 -0.0669 " pathEditMode="relative" rAng="0" ptsTypes="AA">
                                      <p:cBhvr>
                                        <p:cTn id="103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" grpId="0" animBg="1"/>
      <p:bldP spid="366" grpId="1" animBg="1"/>
      <p:bldP spid="39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76163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66" name="Oval 365"/>
          <p:cNvSpPr/>
          <p:nvPr/>
        </p:nvSpPr>
        <p:spPr>
          <a:xfrm>
            <a:off x="1797896" y="1561351"/>
            <a:ext cx="5100759" cy="50996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22225">
            <a:solidFill>
              <a:srgbClr val="A6A6A6"/>
            </a:solidFill>
            <a:prstDash val="dash"/>
          </a:ln>
          <a:effectLst/>
          <a:scene3d>
            <a:camera prst="isometricTopU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00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367" name="Title 3"/>
          <p:cNvSpPr>
            <a:spLocks noGrp="1"/>
          </p:cNvSpPr>
          <p:nvPr>
            <p:ph type="title"/>
          </p:nvPr>
        </p:nvSpPr>
        <p:spPr>
          <a:xfrm>
            <a:off x="582163" y="817647"/>
            <a:ext cx="10972801" cy="8128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is needed everywhere, but we </a:t>
            </a:r>
            <a:b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can’t have it everywhere</a:t>
            </a:r>
          </a:p>
        </p:txBody>
      </p:sp>
      <p:sp>
        <p:nvSpPr>
          <p:cNvPr id="369" name="TextBox 368"/>
          <p:cNvSpPr txBox="1"/>
          <p:nvPr/>
        </p:nvSpPr>
        <p:spPr>
          <a:xfrm>
            <a:off x="589758" y="1803066"/>
            <a:ext cx="4674909" cy="71377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171">
              <a:lnSpc>
                <a:spcPct val="90000"/>
              </a:lnSpc>
              <a:spcAft>
                <a:spcPts val="600"/>
              </a:spcAft>
            </a:pPr>
            <a:r>
              <a:rPr lang="en-US" sz="2200" dirty="0">
                <a:solidFill>
                  <a:srgbClr val="717074">
                    <a:lumMod val="75000"/>
                  </a:srgbClr>
                </a:solidFill>
              </a:rPr>
              <a:t>Why can’t we have individual firewalls for every VM?</a:t>
            </a:r>
          </a:p>
        </p:txBody>
      </p:sp>
      <p:sp>
        <p:nvSpPr>
          <p:cNvPr id="370" name="Rectangle 369"/>
          <p:cNvSpPr/>
          <p:nvPr/>
        </p:nvSpPr>
        <p:spPr>
          <a:xfrm>
            <a:off x="4761991" y="5692934"/>
            <a:ext cx="1203573" cy="427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rgbClr val="7F7F7F"/>
                </a:solidFill>
              </a:rPr>
              <a:t>Data Center </a:t>
            </a:r>
            <a:br>
              <a:rPr lang="en-US" sz="1200" dirty="0">
                <a:solidFill>
                  <a:srgbClr val="7F7F7F"/>
                </a:solidFill>
              </a:rPr>
            </a:br>
            <a:r>
              <a:rPr lang="en-US" sz="1200" dirty="0">
                <a:solidFill>
                  <a:srgbClr val="7F7F7F"/>
                </a:solidFill>
              </a:rPr>
              <a:t>Perimeter</a:t>
            </a:r>
          </a:p>
        </p:txBody>
      </p:sp>
      <p:cxnSp>
        <p:nvCxnSpPr>
          <p:cNvPr id="371" name="Straight Connector 370"/>
          <p:cNvCxnSpPr/>
          <p:nvPr/>
        </p:nvCxnSpPr>
        <p:spPr>
          <a:xfrm>
            <a:off x="4743717" y="5564059"/>
            <a:ext cx="0" cy="520774"/>
          </a:xfrm>
          <a:prstGeom prst="line">
            <a:avLst/>
          </a:prstGeom>
          <a:ln w="19050">
            <a:solidFill>
              <a:schemeClr val="bg2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2" name="Group 371"/>
          <p:cNvGrpSpPr/>
          <p:nvPr/>
        </p:nvGrpSpPr>
        <p:grpSpPr>
          <a:xfrm>
            <a:off x="2665737" y="2998704"/>
            <a:ext cx="3494050" cy="2210214"/>
            <a:chOff x="2664149" y="2998704"/>
            <a:chExt cx="3494050" cy="2210214"/>
          </a:xfrm>
        </p:grpSpPr>
        <p:cxnSp>
          <p:nvCxnSpPr>
            <p:cNvPr id="373" name="Straight Connector 372"/>
            <p:cNvCxnSpPr/>
            <p:nvPr/>
          </p:nvCxnSpPr>
          <p:spPr>
            <a:xfrm flipV="1">
              <a:off x="5298700" y="3782449"/>
              <a:ext cx="511921" cy="971428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>
              <a:stCxn id="384" idx="3"/>
              <a:endCxn id="378" idx="1"/>
            </p:cNvCxnSpPr>
            <p:nvPr/>
          </p:nvCxnSpPr>
          <p:spPr>
            <a:xfrm>
              <a:off x="4772324" y="3390576"/>
              <a:ext cx="690719" cy="285625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>
              <a:endCxn id="381" idx="1"/>
            </p:cNvCxnSpPr>
            <p:nvPr/>
          </p:nvCxnSpPr>
          <p:spPr>
            <a:xfrm>
              <a:off x="3847074" y="4531363"/>
              <a:ext cx="1104048" cy="285682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>
              <a:stCxn id="383" idx="3"/>
              <a:endCxn id="384" idx="1"/>
            </p:cNvCxnSpPr>
            <p:nvPr/>
          </p:nvCxnSpPr>
          <p:spPr>
            <a:xfrm flipV="1">
              <a:off x="3359305" y="3390576"/>
              <a:ext cx="717864" cy="194643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/>
          </p:nvCxnSpPr>
          <p:spPr>
            <a:xfrm flipH="1">
              <a:off x="3847074" y="3451990"/>
              <a:ext cx="537939" cy="1079373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8" name="Picture 150" descr="ICON_VM_basic_label_Q3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3043" y="3284329"/>
              <a:ext cx="695156" cy="783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79" name="Straight Connector 378"/>
            <p:cNvCxnSpPr/>
            <p:nvPr/>
          </p:nvCxnSpPr>
          <p:spPr>
            <a:xfrm>
              <a:off x="3000648" y="3676202"/>
              <a:ext cx="535883" cy="685085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/>
          </p:nvCxnSpPr>
          <p:spPr>
            <a:xfrm>
              <a:off x="4358995" y="3471093"/>
              <a:ext cx="939705" cy="1282784"/>
            </a:xfrm>
            <a:prstGeom prst="line">
              <a:avLst/>
            </a:prstGeom>
            <a:ln w="19050">
              <a:solidFill>
                <a:schemeClr val="tx1"/>
              </a:solidFill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1" name="Picture 150" descr="ICON_VM_basic_label_Q3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1123" y="4425173"/>
              <a:ext cx="695156" cy="783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2" name="Picture 150" descr="ICON_VM_basic_label_Q3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006" y="4139491"/>
              <a:ext cx="695156" cy="783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3" name="Picture 150" descr="ICON_VM_basic_label_Q3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149" y="3193347"/>
              <a:ext cx="695156" cy="783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4" name="Picture 150" descr="ICON_VM_basic_label_Q3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7168" y="2998704"/>
              <a:ext cx="695156" cy="7837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85" name="Group 384"/>
          <p:cNvGrpSpPr/>
          <p:nvPr/>
        </p:nvGrpSpPr>
        <p:grpSpPr>
          <a:xfrm>
            <a:off x="332554" y="3719311"/>
            <a:ext cx="2034933" cy="1323028"/>
            <a:chOff x="579437" y="3167071"/>
            <a:chExt cx="2034933" cy="1323028"/>
          </a:xfrm>
        </p:grpSpPr>
        <p:pic>
          <p:nvPicPr>
            <p:cNvPr id="386" name="Picture 27" descr="ICON_Cloud_Q308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437" y="3167071"/>
              <a:ext cx="2034933" cy="13230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87" name="Rectangle 386"/>
            <p:cNvSpPr/>
            <p:nvPr/>
          </p:nvSpPr>
          <p:spPr>
            <a:xfrm>
              <a:off x="610876" y="3766788"/>
              <a:ext cx="1931450" cy="2862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171">
                <a:lnSpc>
                  <a:spcPct val="90000"/>
                </a:lnSpc>
              </a:pPr>
              <a:r>
                <a:rPr lang="en-US" sz="1400" dirty="0">
                  <a:solidFill>
                    <a:srgbClr val="717074"/>
                  </a:solidFill>
                </a:rPr>
                <a:t>Internet</a:t>
              </a:r>
            </a:p>
          </p:txBody>
        </p:sp>
      </p:grpSp>
      <p:pic>
        <p:nvPicPr>
          <p:cNvPr id="388" name="Picture 38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5046" y="4351886"/>
            <a:ext cx="1896826" cy="1896827"/>
          </a:xfrm>
          <a:prstGeom prst="rect">
            <a:avLst/>
          </a:prstGeom>
        </p:spPr>
      </p:pic>
      <p:pic>
        <p:nvPicPr>
          <p:cNvPr id="389" name="Picture 38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525" y="3208739"/>
            <a:ext cx="620993" cy="620993"/>
          </a:xfrm>
          <a:prstGeom prst="rect">
            <a:avLst/>
          </a:prstGeom>
        </p:spPr>
      </p:pic>
      <p:pic>
        <p:nvPicPr>
          <p:cNvPr id="390" name="Picture 38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2237" y="3804181"/>
            <a:ext cx="620993" cy="620993"/>
          </a:xfrm>
          <a:prstGeom prst="rect">
            <a:avLst/>
          </a:prstGeom>
        </p:spPr>
      </p:pic>
      <p:pic>
        <p:nvPicPr>
          <p:cNvPr id="391" name="Picture 39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8934" y="3211244"/>
            <a:ext cx="620993" cy="620993"/>
          </a:xfrm>
          <a:prstGeom prst="rect">
            <a:avLst/>
          </a:prstGeom>
        </p:spPr>
      </p:pic>
      <p:pic>
        <p:nvPicPr>
          <p:cNvPr id="392" name="Picture 39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7034" y="3827743"/>
            <a:ext cx="620993" cy="620993"/>
          </a:xfrm>
          <a:prstGeom prst="rect">
            <a:avLst/>
          </a:prstGeom>
        </p:spPr>
      </p:pic>
      <p:pic>
        <p:nvPicPr>
          <p:cNvPr id="393" name="Picture 39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254" y="3701911"/>
            <a:ext cx="620993" cy="620993"/>
          </a:xfrm>
          <a:prstGeom prst="rect">
            <a:avLst/>
          </a:prstGeom>
        </p:spPr>
      </p:pic>
      <p:pic>
        <p:nvPicPr>
          <p:cNvPr id="394" name="Picture 39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7949" y="4421347"/>
            <a:ext cx="620993" cy="620993"/>
          </a:xfrm>
          <a:prstGeom prst="rect">
            <a:avLst/>
          </a:prstGeom>
        </p:spPr>
      </p:pic>
      <p:pic>
        <p:nvPicPr>
          <p:cNvPr id="395" name="Picture 39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924" y="3954108"/>
            <a:ext cx="620993" cy="620993"/>
          </a:xfrm>
          <a:prstGeom prst="rect">
            <a:avLst/>
          </a:prstGeom>
        </p:spPr>
      </p:pic>
      <p:sp>
        <p:nvSpPr>
          <p:cNvPr id="403" name="TextBox 402"/>
          <p:cNvSpPr txBox="1"/>
          <p:nvPr/>
        </p:nvSpPr>
        <p:spPr>
          <a:xfrm>
            <a:off x="7870599" y="288141"/>
            <a:ext cx="3160856" cy="71377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171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rgbClr val="717074">
                    <a:lumMod val="75000"/>
                  </a:srgbClr>
                </a:solidFill>
              </a:rPr>
              <a:t>With traditional technology,</a:t>
            </a:r>
            <a:br>
              <a:rPr lang="en-US" sz="2000" b="1" dirty="0">
                <a:solidFill>
                  <a:srgbClr val="717074">
                    <a:lumMod val="75000"/>
                  </a:srgbClr>
                </a:solidFill>
              </a:rPr>
            </a:br>
            <a:r>
              <a:rPr lang="en-US" sz="2000" b="1" dirty="0">
                <a:solidFill>
                  <a:srgbClr val="717074">
                    <a:lumMod val="75000"/>
                  </a:srgbClr>
                </a:solidFill>
              </a:rPr>
              <a:t>this is operationally infeasible.</a:t>
            </a:r>
            <a:endParaRPr lang="en-US" sz="1200" b="1" dirty="0">
              <a:solidFill>
                <a:srgbClr val="717074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72" r="50130" b="33635"/>
          <a:stretch/>
        </p:blipFill>
        <p:spPr>
          <a:xfrm>
            <a:off x="7984530" y="1219199"/>
            <a:ext cx="2873199" cy="16071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70" t="8597"/>
          <a:stretch/>
        </p:blipFill>
        <p:spPr>
          <a:xfrm>
            <a:off x="8056697" y="3443411"/>
            <a:ext cx="2788659" cy="28601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10" r="50000"/>
          <a:stretch/>
        </p:blipFill>
        <p:spPr>
          <a:xfrm>
            <a:off x="7984530" y="2826326"/>
            <a:ext cx="2885878" cy="564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24206" y="1001915"/>
            <a:ext cx="3507249" cy="2388661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21650" y="1392170"/>
            <a:ext cx="5225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676606" y="5812971"/>
            <a:ext cx="3507249" cy="49054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1182609" y="5515688"/>
            <a:ext cx="522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058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1.48148E-6 L -2.08333E-7 -0.10254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" grpId="0"/>
      <p:bldP spid="403" grpId="1"/>
      <p:bldP spid="6" grpId="0" animBg="1"/>
      <p:bldP spid="9" grpId="0"/>
      <p:bldP spid="52" grpId="0" animBg="1"/>
      <p:bldP spid="5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76163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4" name="Title 1"/>
          <p:cNvSpPr>
            <a:spLocks noGrp="1"/>
          </p:cNvSpPr>
          <p:nvPr>
            <p:ph type="title"/>
          </p:nvPr>
        </p:nvSpPr>
        <p:spPr>
          <a:xfrm>
            <a:off x="584105" y="692507"/>
            <a:ext cx="10972801" cy="8128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Achieving Micro-segmentation with VMware NSX</a:t>
            </a:r>
          </a:p>
        </p:txBody>
      </p:sp>
      <p:pic>
        <p:nvPicPr>
          <p:cNvPr id="288" name="Image 733"/>
          <p:cNvPicPr>
            <a:picLocks noChangeAspect="1"/>
          </p:cNvPicPr>
          <p:nvPr/>
        </p:nvPicPr>
        <p:blipFill rotWithShape="1">
          <a:blip r:embed="rId2"/>
          <a:srcRect l="5910" t="31765" r="8788" b="29607"/>
          <a:stretch/>
        </p:blipFill>
        <p:spPr>
          <a:xfrm>
            <a:off x="1418607" y="1691191"/>
            <a:ext cx="8580120" cy="3002280"/>
          </a:xfrm>
          <a:prstGeom prst="rect">
            <a:avLst/>
          </a:prstGeom>
        </p:spPr>
      </p:pic>
      <p:sp>
        <p:nvSpPr>
          <p:cNvPr id="290" name="TextBox 2"/>
          <p:cNvSpPr txBox="1"/>
          <p:nvPr/>
        </p:nvSpPr>
        <p:spPr>
          <a:xfrm>
            <a:off x="2763117" y="1525107"/>
            <a:ext cx="1443981" cy="1473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1000" b="1" dirty="0">
                <a:solidFill>
                  <a:srgbClr val="383739"/>
                </a:solidFill>
                <a:latin typeface="Arial"/>
              </a:rPr>
              <a:t>Traditional Data Center</a:t>
            </a:r>
          </a:p>
        </p:txBody>
      </p:sp>
      <p:sp>
        <p:nvSpPr>
          <p:cNvPr id="291" name="TextBox 3"/>
          <p:cNvSpPr txBox="1"/>
          <p:nvPr/>
        </p:nvSpPr>
        <p:spPr>
          <a:xfrm>
            <a:off x="7812081" y="1525107"/>
            <a:ext cx="1048264" cy="1473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1000" b="1" dirty="0">
                <a:solidFill>
                  <a:srgbClr val="383739"/>
                </a:solidFill>
                <a:latin typeface="Arial"/>
              </a:rPr>
              <a:t>NSX Data Center</a:t>
            </a:r>
          </a:p>
        </p:txBody>
      </p:sp>
      <p:sp>
        <p:nvSpPr>
          <p:cNvPr id="292" name="TextBox 4"/>
          <p:cNvSpPr txBox="1"/>
          <p:nvPr/>
        </p:nvSpPr>
        <p:spPr>
          <a:xfrm>
            <a:off x="2454170" y="1767371"/>
            <a:ext cx="449254" cy="1157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800" dirty="0">
                <a:solidFill>
                  <a:srgbClr val="706F73"/>
                </a:solidFill>
                <a:latin typeface="Arial"/>
              </a:rPr>
              <a:t>Perimeter</a:t>
            </a:r>
          </a:p>
        </p:txBody>
      </p:sp>
      <p:sp>
        <p:nvSpPr>
          <p:cNvPr id="293" name="TextBox 5"/>
          <p:cNvSpPr txBox="1"/>
          <p:nvPr/>
        </p:nvSpPr>
        <p:spPr>
          <a:xfrm>
            <a:off x="7377537" y="1767371"/>
            <a:ext cx="449254" cy="1157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800" dirty="0">
                <a:solidFill>
                  <a:srgbClr val="706F73"/>
                </a:solidFill>
                <a:latin typeface="Arial"/>
              </a:rPr>
              <a:t>Perimeter</a:t>
            </a:r>
          </a:p>
        </p:txBody>
      </p:sp>
      <p:sp>
        <p:nvSpPr>
          <p:cNvPr id="294" name="TextBox 6"/>
          <p:cNvSpPr txBox="1"/>
          <p:nvPr/>
        </p:nvSpPr>
        <p:spPr>
          <a:xfrm>
            <a:off x="2454170" y="1889846"/>
            <a:ext cx="322518" cy="1157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800" dirty="0">
                <a:solidFill>
                  <a:srgbClr val="706F73"/>
                </a:solidFill>
                <a:latin typeface="Arial"/>
              </a:rPr>
              <a:t>firewall</a:t>
            </a:r>
          </a:p>
        </p:txBody>
      </p:sp>
      <p:sp>
        <p:nvSpPr>
          <p:cNvPr id="295" name="TextBox 7"/>
          <p:cNvSpPr txBox="1"/>
          <p:nvPr/>
        </p:nvSpPr>
        <p:spPr>
          <a:xfrm>
            <a:off x="7377537" y="1889846"/>
            <a:ext cx="322518" cy="1157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800" dirty="0">
                <a:solidFill>
                  <a:srgbClr val="706F73"/>
                </a:solidFill>
                <a:latin typeface="Arial"/>
              </a:rPr>
              <a:t>firewall</a:t>
            </a:r>
          </a:p>
        </p:txBody>
      </p:sp>
      <p:sp>
        <p:nvSpPr>
          <p:cNvPr id="296" name="TextBox 8"/>
          <p:cNvSpPr txBox="1"/>
          <p:nvPr/>
        </p:nvSpPr>
        <p:spPr>
          <a:xfrm>
            <a:off x="3584534" y="2106530"/>
            <a:ext cx="781100" cy="1157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800" b="1" dirty="0">
                <a:solidFill>
                  <a:srgbClr val="0094D2"/>
                </a:solidFill>
                <a:latin typeface="Arial"/>
              </a:rPr>
              <a:t>DMZ/Web VLAN</a:t>
            </a:r>
          </a:p>
        </p:txBody>
      </p:sp>
      <p:sp>
        <p:nvSpPr>
          <p:cNvPr id="297" name="TextBox 9"/>
          <p:cNvSpPr txBox="1"/>
          <p:nvPr/>
        </p:nvSpPr>
        <p:spPr>
          <a:xfrm>
            <a:off x="6900271" y="2133004"/>
            <a:ext cx="400541" cy="947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600" b="1" dirty="0">
                <a:solidFill>
                  <a:srgbClr val="0094D2"/>
                </a:solidFill>
                <a:latin typeface="Arial"/>
              </a:rPr>
              <a:t>HR Group</a:t>
            </a:r>
          </a:p>
        </p:txBody>
      </p:sp>
      <p:sp>
        <p:nvSpPr>
          <p:cNvPr id="298" name="TextBox 10"/>
          <p:cNvSpPr txBox="1"/>
          <p:nvPr/>
        </p:nvSpPr>
        <p:spPr>
          <a:xfrm>
            <a:off x="8708855" y="2133004"/>
            <a:ext cx="598226" cy="947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600" b="1" dirty="0">
                <a:solidFill>
                  <a:srgbClr val="5B3E7F"/>
                </a:solidFill>
                <a:latin typeface="Arial"/>
              </a:rPr>
              <a:t>Finance Group</a:t>
            </a:r>
          </a:p>
        </p:txBody>
      </p:sp>
      <p:sp>
        <p:nvSpPr>
          <p:cNvPr id="299" name="TextBox 11"/>
          <p:cNvSpPr txBox="1"/>
          <p:nvPr/>
        </p:nvSpPr>
        <p:spPr>
          <a:xfrm>
            <a:off x="3936202" y="2688847"/>
            <a:ext cx="320355" cy="947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600" b="1" dirty="0">
                <a:solidFill>
                  <a:srgbClr val="0094D2"/>
                </a:solidFill>
                <a:latin typeface="Arial"/>
              </a:rPr>
              <a:t>Finance</a:t>
            </a:r>
          </a:p>
        </p:txBody>
      </p:sp>
      <p:sp>
        <p:nvSpPr>
          <p:cNvPr id="300" name="TextBox 12"/>
          <p:cNvSpPr txBox="1"/>
          <p:nvPr/>
        </p:nvSpPr>
        <p:spPr>
          <a:xfrm>
            <a:off x="7179484" y="2679426"/>
            <a:ext cx="384718" cy="947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600" b="1" dirty="0">
                <a:solidFill>
                  <a:srgbClr val="0094D2"/>
                </a:solidFill>
                <a:latin typeface="Arial"/>
              </a:rPr>
              <a:t>DMZ/Web</a:t>
            </a:r>
          </a:p>
        </p:txBody>
      </p:sp>
      <p:sp>
        <p:nvSpPr>
          <p:cNvPr id="301" name="TextBox 13"/>
          <p:cNvSpPr txBox="1"/>
          <p:nvPr/>
        </p:nvSpPr>
        <p:spPr>
          <a:xfrm>
            <a:off x="9030223" y="2681617"/>
            <a:ext cx="384718" cy="947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600" b="1" dirty="0">
                <a:solidFill>
                  <a:srgbClr val="5B3E7F"/>
                </a:solidFill>
                <a:latin typeface="Arial"/>
              </a:rPr>
              <a:t>DMZ/Web</a:t>
            </a:r>
          </a:p>
        </p:txBody>
      </p:sp>
      <p:sp>
        <p:nvSpPr>
          <p:cNvPr id="302" name="TextBox 14"/>
          <p:cNvSpPr txBox="1"/>
          <p:nvPr/>
        </p:nvSpPr>
        <p:spPr>
          <a:xfrm>
            <a:off x="5347067" y="2696613"/>
            <a:ext cx="122467" cy="947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600" b="1" dirty="0">
                <a:solidFill>
                  <a:srgbClr val="0094D2"/>
                </a:solidFill>
                <a:latin typeface="Arial"/>
              </a:rPr>
              <a:t>HR</a:t>
            </a:r>
          </a:p>
        </p:txBody>
      </p:sp>
      <p:sp>
        <p:nvSpPr>
          <p:cNvPr id="303" name="TextBox 15"/>
          <p:cNvSpPr txBox="1"/>
          <p:nvPr/>
        </p:nvSpPr>
        <p:spPr>
          <a:xfrm>
            <a:off x="2303455" y="2788625"/>
            <a:ext cx="685437" cy="1157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800" b="1" dirty="0">
                <a:solidFill>
                  <a:srgbClr val="706F73"/>
                </a:solidFill>
                <a:latin typeface="Arial"/>
              </a:rPr>
              <a:t>Inside firewall</a:t>
            </a:r>
          </a:p>
        </p:txBody>
      </p:sp>
      <p:sp>
        <p:nvSpPr>
          <p:cNvPr id="304" name="TextBox 16"/>
          <p:cNvSpPr txBox="1"/>
          <p:nvPr/>
        </p:nvSpPr>
        <p:spPr>
          <a:xfrm>
            <a:off x="1700593" y="3042994"/>
            <a:ext cx="512373" cy="1157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800" b="1" dirty="0">
                <a:solidFill>
                  <a:srgbClr val="5B3E7F"/>
                </a:solidFill>
                <a:latin typeface="Arial"/>
              </a:rPr>
              <a:t>App VLAN</a:t>
            </a:r>
          </a:p>
        </p:txBody>
      </p:sp>
      <p:sp>
        <p:nvSpPr>
          <p:cNvPr id="305" name="TextBox 17"/>
          <p:cNvSpPr txBox="1"/>
          <p:nvPr/>
        </p:nvSpPr>
        <p:spPr>
          <a:xfrm>
            <a:off x="4112039" y="3087002"/>
            <a:ext cx="1399709" cy="1157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800" b="1" dirty="0">
                <a:solidFill>
                  <a:srgbClr val="D02C28"/>
                </a:solidFill>
                <a:latin typeface="Arial"/>
              </a:rPr>
              <a:t>Services/Management VLAN</a:t>
            </a:r>
          </a:p>
        </p:txBody>
      </p:sp>
      <p:sp>
        <p:nvSpPr>
          <p:cNvPr id="306" name="TextBox 18"/>
          <p:cNvSpPr txBox="1"/>
          <p:nvPr/>
        </p:nvSpPr>
        <p:spPr>
          <a:xfrm>
            <a:off x="7324710" y="3205353"/>
            <a:ext cx="164884" cy="947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600" b="1" dirty="0">
                <a:solidFill>
                  <a:srgbClr val="0094D2"/>
                </a:solidFill>
                <a:latin typeface="Arial"/>
              </a:rPr>
              <a:t>App</a:t>
            </a:r>
          </a:p>
        </p:txBody>
      </p:sp>
      <p:sp>
        <p:nvSpPr>
          <p:cNvPr id="307" name="TextBox 19"/>
          <p:cNvSpPr txBox="1"/>
          <p:nvPr/>
        </p:nvSpPr>
        <p:spPr>
          <a:xfrm>
            <a:off x="9133294" y="3197586"/>
            <a:ext cx="164884" cy="947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600" b="1" dirty="0">
                <a:solidFill>
                  <a:srgbClr val="5B3E7F"/>
                </a:solidFill>
                <a:latin typeface="Arial"/>
              </a:rPr>
              <a:t>App</a:t>
            </a:r>
          </a:p>
        </p:txBody>
      </p:sp>
      <p:sp>
        <p:nvSpPr>
          <p:cNvPr id="308" name="TextBox 20"/>
          <p:cNvSpPr txBox="1"/>
          <p:nvPr/>
        </p:nvSpPr>
        <p:spPr>
          <a:xfrm>
            <a:off x="1989464" y="3555588"/>
            <a:ext cx="122467" cy="947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600" b="1" dirty="0">
                <a:solidFill>
                  <a:srgbClr val="5B3E7F"/>
                </a:solidFill>
                <a:latin typeface="Arial"/>
              </a:rPr>
              <a:t>HR</a:t>
            </a:r>
          </a:p>
        </p:txBody>
      </p:sp>
      <p:sp>
        <p:nvSpPr>
          <p:cNvPr id="309" name="TextBox 21"/>
          <p:cNvSpPr txBox="1"/>
          <p:nvPr/>
        </p:nvSpPr>
        <p:spPr>
          <a:xfrm>
            <a:off x="9190307" y="3689169"/>
            <a:ext cx="122467" cy="947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600" b="1" dirty="0">
                <a:solidFill>
                  <a:srgbClr val="5B3E7F"/>
                </a:solidFill>
                <a:latin typeface="Arial"/>
              </a:rPr>
              <a:t>DB</a:t>
            </a:r>
          </a:p>
        </p:txBody>
      </p:sp>
      <p:sp>
        <p:nvSpPr>
          <p:cNvPr id="310" name="TextBox 22"/>
          <p:cNvSpPr txBox="1"/>
          <p:nvPr/>
        </p:nvSpPr>
        <p:spPr>
          <a:xfrm>
            <a:off x="7352417" y="3696905"/>
            <a:ext cx="122467" cy="947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600" b="1" dirty="0">
                <a:solidFill>
                  <a:srgbClr val="0094D2"/>
                </a:solidFill>
                <a:latin typeface="Arial"/>
              </a:rPr>
              <a:t>DB</a:t>
            </a:r>
          </a:p>
        </p:txBody>
      </p:sp>
      <p:sp>
        <p:nvSpPr>
          <p:cNvPr id="311" name="TextBox 23"/>
          <p:cNvSpPr txBox="1"/>
          <p:nvPr/>
        </p:nvSpPr>
        <p:spPr>
          <a:xfrm>
            <a:off x="4413468" y="3742354"/>
            <a:ext cx="348932" cy="947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600" b="1" dirty="0">
                <a:solidFill>
                  <a:srgbClr val="D02C28"/>
                </a:solidFill>
                <a:latin typeface="Arial"/>
              </a:rPr>
              <a:t>Services</a:t>
            </a:r>
          </a:p>
        </p:txBody>
      </p:sp>
      <p:sp>
        <p:nvSpPr>
          <p:cNvPr id="312" name="TextBox 24"/>
          <p:cNvSpPr txBox="1"/>
          <p:nvPr/>
        </p:nvSpPr>
        <p:spPr>
          <a:xfrm>
            <a:off x="5091688" y="3744010"/>
            <a:ext cx="226075" cy="947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600" b="1" dirty="0">
                <a:solidFill>
                  <a:srgbClr val="D02C28"/>
                </a:solidFill>
                <a:latin typeface="Arial"/>
              </a:rPr>
              <a:t>Mgmt</a:t>
            </a:r>
          </a:p>
        </p:txBody>
      </p:sp>
      <p:sp>
        <p:nvSpPr>
          <p:cNvPr id="313" name="TextBox 25"/>
          <p:cNvSpPr txBox="1"/>
          <p:nvPr/>
        </p:nvSpPr>
        <p:spPr>
          <a:xfrm>
            <a:off x="3460123" y="3890893"/>
            <a:ext cx="460613" cy="1157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800" b="1" dirty="0">
                <a:solidFill>
                  <a:srgbClr val="FF6500"/>
                </a:solidFill>
                <a:latin typeface="Arial"/>
              </a:rPr>
              <a:t>DB VLAN</a:t>
            </a:r>
          </a:p>
        </p:txBody>
      </p:sp>
      <p:sp>
        <p:nvSpPr>
          <p:cNvPr id="314" name="TextBox 26"/>
          <p:cNvSpPr txBox="1"/>
          <p:nvPr/>
        </p:nvSpPr>
        <p:spPr>
          <a:xfrm>
            <a:off x="6875052" y="3941852"/>
            <a:ext cx="890835" cy="947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600" b="1" dirty="0">
                <a:solidFill>
                  <a:srgbClr val="D02C28"/>
                </a:solidFill>
                <a:latin typeface="Arial"/>
              </a:rPr>
              <a:t>Services/Management</a:t>
            </a:r>
          </a:p>
        </p:txBody>
      </p:sp>
      <p:sp>
        <p:nvSpPr>
          <p:cNvPr id="315" name="TextBox 27"/>
          <p:cNvSpPr txBox="1"/>
          <p:nvPr/>
        </p:nvSpPr>
        <p:spPr>
          <a:xfrm>
            <a:off x="1888987" y="4017222"/>
            <a:ext cx="320355" cy="947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600" b="1" dirty="0">
                <a:solidFill>
                  <a:srgbClr val="5B3E7F"/>
                </a:solidFill>
                <a:latin typeface="Arial"/>
              </a:rPr>
              <a:t>Finance</a:t>
            </a:r>
          </a:p>
        </p:txBody>
      </p:sp>
      <p:sp>
        <p:nvSpPr>
          <p:cNvPr id="316" name="TextBox 28"/>
          <p:cNvSpPr txBox="1"/>
          <p:nvPr/>
        </p:nvSpPr>
        <p:spPr>
          <a:xfrm>
            <a:off x="6875052" y="4036063"/>
            <a:ext cx="254330" cy="947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600" b="1" dirty="0">
                <a:solidFill>
                  <a:srgbClr val="D02C28"/>
                </a:solidFill>
                <a:latin typeface="Arial"/>
              </a:rPr>
              <a:t>Group</a:t>
            </a:r>
          </a:p>
        </p:txBody>
      </p:sp>
      <p:sp>
        <p:nvSpPr>
          <p:cNvPr id="317" name="TextBox 29"/>
          <p:cNvSpPr txBox="1"/>
          <p:nvPr/>
        </p:nvSpPr>
        <p:spPr>
          <a:xfrm>
            <a:off x="4869800" y="4420673"/>
            <a:ext cx="122467" cy="947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600" b="1" dirty="0">
                <a:solidFill>
                  <a:srgbClr val="FF6500"/>
                </a:solidFill>
                <a:latin typeface="Arial"/>
              </a:rPr>
              <a:t>HR</a:t>
            </a:r>
          </a:p>
        </p:txBody>
      </p:sp>
      <p:sp>
        <p:nvSpPr>
          <p:cNvPr id="318" name="TextBox 30"/>
          <p:cNvSpPr txBox="1"/>
          <p:nvPr/>
        </p:nvSpPr>
        <p:spPr>
          <a:xfrm>
            <a:off x="3484057" y="4448937"/>
            <a:ext cx="320355" cy="947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600" b="1" dirty="0">
                <a:solidFill>
                  <a:srgbClr val="FF6500"/>
                </a:solidFill>
                <a:latin typeface="Arial"/>
              </a:rPr>
              <a:t>Finance</a:t>
            </a:r>
          </a:p>
        </p:txBody>
      </p:sp>
      <p:sp>
        <p:nvSpPr>
          <p:cNvPr id="319" name="TextBox 31"/>
          <p:cNvSpPr txBox="1"/>
          <p:nvPr/>
        </p:nvSpPr>
        <p:spPr>
          <a:xfrm>
            <a:off x="6975629" y="4505463"/>
            <a:ext cx="348932" cy="947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600" b="1" dirty="0">
                <a:solidFill>
                  <a:srgbClr val="D02C28"/>
                </a:solidFill>
                <a:latin typeface="Arial"/>
              </a:rPr>
              <a:t>Services</a:t>
            </a:r>
          </a:p>
        </p:txBody>
      </p:sp>
      <p:sp>
        <p:nvSpPr>
          <p:cNvPr id="320" name="TextBox 32"/>
          <p:cNvSpPr txBox="1"/>
          <p:nvPr/>
        </p:nvSpPr>
        <p:spPr>
          <a:xfrm>
            <a:off x="7653848" y="4505463"/>
            <a:ext cx="226075" cy="947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600" b="1" dirty="0">
                <a:solidFill>
                  <a:srgbClr val="D02C28"/>
                </a:solidFill>
                <a:latin typeface="Arial"/>
              </a:rPr>
              <a:t>Mgmt</a:t>
            </a:r>
          </a:p>
        </p:txBody>
      </p:sp>
      <p:sp>
        <p:nvSpPr>
          <p:cNvPr id="321" name="TextBox 33"/>
          <p:cNvSpPr txBox="1"/>
          <p:nvPr/>
        </p:nvSpPr>
        <p:spPr>
          <a:xfrm>
            <a:off x="3176213" y="4902031"/>
            <a:ext cx="3090590" cy="2606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1100" b="1" dirty="0">
                <a:solidFill>
                  <a:srgbClr val="FFFFFF"/>
                </a:solidFill>
                <a:latin typeface="Arial"/>
              </a:rPr>
              <a:t>NSX segmentation simplifies network security</a:t>
            </a:r>
          </a:p>
        </p:txBody>
      </p:sp>
      <p:sp>
        <p:nvSpPr>
          <p:cNvPr id="322" name="TextBox 37"/>
          <p:cNvSpPr txBox="1"/>
          <p:nvPr/>
        </p:nvSpPr>
        <p:spPr>
          <a:xfrm>
            <a:off x="10052015" y="5367923"/>
            <a:ext cx="104793" cy="10523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r>
              <a:rPr lang="en-US" altLang="zh-CN" sz="700" dirty="0">
                <a:solidFill>
                  <a:srgbClr val="FFFFFF"/>
                </a:solidFill>
                <a:latin typeface="Arial"/>
              </a:rPr>
              <a:t>18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9790" y="4728734"/>
            <a:ext cx="5301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Location (Physical, Logical) of VMs is constrained by the networks and systems they need to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within a VLAN is uncontrolled</a:t>
            </a:r>
          </a:p>
          <a:p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519814" y="4741282"/>
            <a:ext cx="55745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VM can now be its own perimeter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Policies align with security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 communication within a single VLAN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Streamlines new VM deployment -  security policies automatically inherited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74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30625" y="6337296"/>
            <a:ext cx="598241" cy="369332"/>
            <a:chOff x="130625" y="6337296"/>
            <a:chExt cx="598241" cy="369332"/>
          </a:xfrm>
        </p:grpSpPr>
        <p:sp>
          <p:nvSpPr>
            <p:cNvPr id="21" name="TextBox 20"/>
            <p:cNvSpPr txBox="1"/>
            <p:nvPr/>
          </p:nvSpPr>
          <p:spPr>
            <a:xfrm>
              <a:off x="130625" y="6337296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NNS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06054" y="6429375"/>
              <a:ext cx="440055" cy="190500"/>
            </a:xfrm>
            <a:prstGeom prst="rect">
              <a:avLst/>
            </a:prstGeom>
            <a:solidFill>
              <a:schemeClr val="accent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itle 1"/>
          <p:cNvSpPr txBox="1">
            <a:spLocks/>
          </p:cNvSpPr>
          <p:nvPr/>
        </p:nvSpPr>
        <p:spPr>
          <a:xfrm>
            <a:off x="3480316" y="2876755"/>
            <a:ext cx="4553399" cy="656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Business Continuity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80316" y="3533096"/>
            <a:ext cx="646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solidFill>
                  <a:schemeClr val="accent6"/>
                </a:solidFill>
                <a:latin typeface="Browallia New" panose="020B0604020202020204" pitchFamily="34" charset="-34"/>
                <a:ea typeface="+mj-ea"/>
                <a:cs typeface="Browallia New" panose="020B0604020202020204" pitchFamily="34" charset="-34"/>
              </a:rPr>
              <a:t>VMware SRM (4th Pillar of SDDC)</a:t>
            </a:r>
          </a:p>
        </p:txBody>
      </p:sp>
    </p:spTree>
    <p:extLst>
      <p:ext uri="{BB962C8B-B14F-4D97-AF65-F5344CB8AC3E}">
        <p14:creationId xmlns:p14="http://schemas.microsoft.com/office/powerpoint/2010/main" val="372693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Right Triangle 14"/>
          <p:cNvSpPr/>
          <p:nvPr/>
        </p:nvSpPr>
        <p:spPr>
          <a:xfrm rot="10800000">
            <a:off x="15109369" y="9194802"/>
            <a:ext cx="1001486" cy="107405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1" name="Title 1"/>
          <p:cNvSpPr txBox="1">
            <a:spLocks/>
          </p:cNvSpPr>
          <p:nvPr/>
        </p:nvSpPr>
        <p:spPr>
          <a:xfrm>
            <a:off x="736053" y="695959"/>
            <a:ext cx="10969943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Practices for Recovery Risk Mitigation   </a:t>
            </a: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1463992" y="1361168"/>
            <a:ext cx="9694788" cy="4000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1800" dirty="0">
              <a:solidFill>
                <a:srgbClr val="270FDB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  <a:p>
            <a:pPr marL="457200" lvl="2" indent="-4572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0099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Frequent testing</a:t>
            </a:r>
            <a:r>
              <a:rPr lang="en-US" sz="2800" dirty="0">
                <a:solidFill>
                  <a:prstClr val="black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to ensure DR plan correct &amp; successful</a:t>
            </a:r>
          </a:p>
          <a:p>
            <a:pPr marL="457200" lvl="2" indent="-4572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0099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Orchestration</a:t>
            </a:r>
            <a:r>
              <a:rPr lang="en-US" sz="2800" dirty="0">
                <a:solidFill>
                  <a:prstClr val="black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to minimize mistakes and speed up recovery time</a:t>
            </a:r>
          </a:p>
          <a:p>
            <a:pPr marL="457200" lvl="2" indent="-4572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prstClr val="black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Tight </a:t>
            </a:r>
            <a:r>
              <a:rPr lang="en-US" sz="2800" dirty="0">
                <a:solidFill>
                  <a:srgbClr val="000099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integration</a:t>
            </a:r>
            <a:r>
              <a:rPr lang="en-US" sz="2800" dirty="0">
                <a:solidFill>
                  <a:prstClr val="black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between infrastructure management and DR solution</a:t>
            </a:r>
          </a:p>
          <a:p>
            <a:pPr marL="457200" lvl="2" indent="-4572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0099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Multiple layers of downtime protection</a:t>
            </a:r>
            <a:r>
              <a:rPr lang="en-US" sz="2800" dirty="0">
                <a:solidFill>
                  <a:prstClr val="black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 at all levels of the datacenter </a:t>
            </a:r>
          </a:p>
        </p:txBody>
      </p:sp>
    </p:spTree>
    <p:extLst>
      <p:ext uri="{BB962C8B-B14F-4D97-AF65-F5344CB8AC3E}">
        <p14:creationId xmlns:p14="http://schemas.microsoft.com/office/powerpoint/2010/main" val="206075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736053" y="598413"/>
            <a:ext cx="10969943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How do we handle Site failure?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64" y="1169645"/>
            <a:ext cx="6033262" cy="499200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574507" y="1192466"/>
            <a:ext cx="4394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Need to maintain same set of Servers and other hardware at both sites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74507" y="3873853"/>
            <a:ext cx="4131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Increases RTO 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74507" y="2233411"/>
            <a:ext cx="4283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Complexity in maintaining identical configurations at both sites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574507" y="3132464"/>
            <a:ext cx="4283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DR Drill requires huge planning, documentation and time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671826" y="4554573"/>
            <a:ext cx="41865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cs typeface="Browallia New" panose="020B0604020202020204" pitchFamily="34" charset="-34"/>
              </a:rPr>
              <a:t>We never perform efficient disaster recovery with our traditional hardware defined data center.</a:t>
            </a:r>
          </a:p>
        </p:txBody>
      </p:sp>
    </p:spTree>
    <p:extLst>
      <p:ext uri="{BB962C8B-B14F-4D97-AF65-F5344CB8AC3E}">
        <p14:creationId xmlns:p14="http://schemas.microsoft.com/office/powerpoint/2010/main" val="323264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Right Triangle 14"/>
          <p:cNvSpPr/>
          <p:nvPr/>
        </p:nvSpPr>
        <p:spPr>
          <a:xfrm rot="10800000">
            <a:off x="15109369" y="9194802"/>
            <a:ext cx="1001486" cy="107405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1" name="Title 1"/>
          <p:cNvSpPr txBox="1">
            <a:spLocks/>
          </p:cNvSpPr>
          <p:nvPr/>
        </p:nvSpPr>
        <p:spPr>
          <a:xfrm>
            <a:off x="736053" y="695959"/>
            <a:ext cx="10969943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Reducing and Managing Recovery Risk</a:t>
            </a:r>
          </a:p>
        </p:txBody>
      </p:sp>
      <p:sp>
        <p:nvSpPr>
          <p:cNvPr id="74" name="Rectangle 42"/>
          <p:cNvSpPr>
            <a:spLocks noChangeArrowheads="1"/>
          </p:cNvSpPr>
          <p:nvPr/>
        </p:nvSpPr>
        <p:spPr bwMode="auto">
          <a:xfrm>
            <a:off x="2107541" y="4480559"/>
            <a:ext cx="7748588" cy="124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0038" indent="-2984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>
              <a:lnSpc>
                <a:spcPct val="90000"/>
              </a:lnSpc>
              <a:spcAft>
                <a:spcPct val="40000"/>
              </a:spcAft>
              <a:buClr>
                <a:srgbClr val="954F72"/>
              </a:buClr>
              <a:buSzPct val="75000"/>
              <a:buFont typeface="Wingdings 3" panose="05040102010807070707" pitchFamily="18" charset="2"/>
              <a:buBlip>
                <a:blip r:embed="rId2"/>
              </a:buBlip>
            </a:pPr>
            <a:r>
              <a:rPr lang="en-US" sz="1800" dirty="0">
                <a:solidFill>
                  <a:prstClr val="black"/>
                </a:solidFill>
              </a:rPr>
              <a:t>During the testing gap, organizations can’t be sure that they can recover the current IT environment</a:t>
            </a:r>
          </a:p>
          <a:p>
            <a:pPr lvl="1" eaLnBrk="1" hangingPunct="1">
              <a:lnSpc>
                <a:spcPct val="90000"/>
              </a:lnSpc>
              <a:spcAft>
                <a:spcPct val="40000"/>
              </a:spcAft>
              <a:buClr>
                <a:srgbClr val="954F72"/>
              </a:buClr>
              <a:buSzPct val="75000"/>
              <a:buFont typeface="Wingdings 3" panose="05040102010807070707" pitchFamily="18" charset="2"/>
              <a:buBlip>
                <a:blip r:embed="rId2"/>
              </a:buBlip>
            </a:pPr>
            <a:r>
              <a:rPr lang="en-US" sz="1800" dirty="0">
                <a:solidFill>
                  <a:prstClr val="black"/>
                </a:solidFill>
              </a:rPr>
              <a:t>A failover scenario may take days or weeks to complete, leaving the business at extreme risk</a:t>
            </a:r>
          </a:p>
          <a:p>
            <a:pPr lvl="1" eaLnBrk="1" hangingPunct="1">
              <a:lnSpc>
                <a:spcPct val="90000"/>
              </a:lnSpc>
              <a:spcAft>
                <a:spcPct val="40000"/>
              </a:spcAft>
              <a:buClr>
                <a:srgbClr val="954F72"/>
              </a:buClr>
              <a:buSzPct val="75000"/>
              <a:buFont typeface="Wingdings 3" panose="05040102010807070707" pitchFamily="18" charset="2"/>
              <a:buNone/>
            </a:pP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75" name="AutoShape 44"/>
          <p:cNvSpPr>
            <a:spLocks noChangeArrowheads="1"/>
          </p:cNvSpPr>
          <p:nvPr/>
        </p:nvSpPr>
        <p:spPr bwMode="auto">
          <a:xfrm>
            <a:off x="2452029" y="6153784"/>
            <a:ext cx="6640512" cy="51435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prstClr val="black"/>
                </a:solidFill>
                <a:latin typeface="Arial" charset="0"/>
                <a:cs typeface="Arial" charset="0"/>
              </a:rPr>
              <a:t>Virtualization &amp; DR orchestration Greatly Reduce Recovery Risk</a:t>
            </a:r>
          </a:p>
        </p:txBody>
      </p:sp>
      <p:grpSp>
        <p:nvGrpSpPr>
          <p:cNvPr id="76" name="Group 5"/>
          <p:cNvGrpSpPr>
            <a:grpSpLocks/>
          </p:cNvGrpSpPr>
          <p:nvPr/>
        </p:nvGrpSpPr>
        <p:grpSpPr bwMode="auto">
          <a:xfrm>
            <a:off x="4525304" y="3286759"/>
            <a:ext cx="3784600" cy="933450"/>
            <a:chOff x="1935" y="2007"/>
            <a:chExt cx="2384" cy="588"/>
          </a:xfrm>
        </p:grpSpPr>
        <p:sp>
          <p:nvSpPr>
            <p:cNvPr id="77" name="AutoShape 40"/>
            <p:cNvSpPr>
              <a:spLocks/>
            </p:cNvSpPr>
            <p:nvPr/>
          </p:nvSpPr>
          <p:spPr bwMode="auto">
            <a:xfrm rot="5400000" flipH="1">
              <a:off x="3038" y="904"/>
              <a:ext cx="177" cy="2384"/>
            </a:xfrm>
            <a:prstGeom prst="leftBrace">
              <a:avLst>
                <a:gd name="adj1" fmla="val 112241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vert="eaVert" wrap="none" anchor="ctr"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Rectangle 41"/>
            <p:cNvSpPr>
              <a:spLocks noChangeArrowheads="1"/>
            </p:cNvSpPr>
            <p:nvPr/>
          </p:nvSpPr>
          <p:spPr bwMode="auto">
            <a:xfrm>
              <a:off x="2428" y="2224"/>
              <a:ext cx="1383" cy="371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b="1">
                  <a:solidFill>
                    <a:prstClr val="black"/>
                  </a:solidFill>
                  <a:latin typeface="Arial" charset="0"/>
                  <a:cs typeface="Arial" charset="0"/>
                </a:rPr>
                <a:t>Unproven Recoverability</a:t>
              </a:r>
            </a:p>
          </p:txBody>
        </p:sp>
      </p:grpSp>
      <p:grpSp>
        <p:nvGrpSpPr>
          <p:cNvPr id="79" name="Group 8"/>
          <p:cNvGrpSpPr>
            <a:grpSpLocks/>
          </p:cNvGrpSpPr>
          <p:nvPr/>
        </p:nvGrpSpPr>
        <p:grpSpPr bwMode="auto">
          <a:xfrm>
            <a:off x="1751941" y="1305559"/>
            <a:ext cx="8483600" cy="2443162"/>
            <a:chOff x="188" y="759"/>
            <a:chExt cx="5344" cy="1539"/>
          </a:xfrm>
        </p:grpSpPr>
        <p:sp>
          <p:nvSpPr>
            <p:cNvPr id="80" name="Line 6"/>
            <p:cNvSpPr>
              <a:spLocks noChangeShapeType="1"/>
            </p:cNvSpPr>
            <p:nvPr/>
          </p:nvSpPr>
          <p:spPr bwMode="auto">
            <a:xfrm flipV="1">
              <a:off x="672" y="762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1" name="Line 7"/>
            <p:cNvSpPr>
              <a:spLocks noChangeShapeType="1"/>
            </p:cNvSpPr>
            <p:nvPr/>
          </p:nvSpPr>
          <p:spPr bwMode="auto">
            <a:xfrm>
              <a:off x="672" y="2010"/>
              <a:ext cx="46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2" name="Text Box 12"/>
            <p:cNvSpPr txBox="1">
              <a:spLocks noChangeArrowheads="1"/>
            </p:cNvSpPr>
            <p:nvPr/>
          </p:nvSpPr>
          <p:spPr bwMode="auto">
            <a:xfrm>
              <a:off x="4981" y="2043"/>
              <a:ext cx="34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000" b="1">
                  <a:solidFill>
                    <a:prstClr val="black"/>
                  </a:solidFill>
                </a:rPr>
                <a:t>Time</a:t>
              </a:r>
            </a:p>
          </p:txBody>
        </p:sp>
        <p:sp>
          <p:nvSpPr>
            <p:cNvPr id="83" name="Line 13"/>
            <p:cNvSpPr>
              <a:spLocks noChangeShapeType="1"/>
            </p:cNvSpPr>
            <p:nvPr/>
          </p:nvSpPr>
          <p:spPr bwMode="auto">
            <a:xfrm>
              <a:off x="1872" y="1330"/>
              <a:ext cx="0" cy="7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4" name="Line 14"/>
            <p:cNvSpPr>
              <a:spLocks noChangeShapeType="1"/>
            </p:cNvSpPr>
            <p:nvPr/>
          </p:nvSpPr>
          <p:spPr bwMode="auto">
            <a:xfrm>
              <a:off x="4368" y="1013"/>
              <a:ext cx="0" cy="10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5" name="Text Box 15"/>
            <p:cNvSpPr txBox="1">
              <a:spLocks noChangeArrowheads="1"/>
            </p:cNvSpPr>
            <p:nvPr/>
          </p:nvSpPr>
          <p:spPr bwMode="auto">
            <a:xfrm>
              <a:off x="1584" y="2106"/>
              <a:ext cx="62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b="1">
                  <a:solidFill>
                    <a:prstClr val="black"/>
                  </a:solidFill>
                </a:rPr>
                <a:t>DR Test</a:t>
              </a:r>
            </a:p>
          </p:txBody>
        </p:sp>
        <p:sp>
          <p:nvSpPr>
            <p:cNvPr id="86" name="Text Box 16"/>
            <p:cNvSpPr txBox="1">
              <a:spLocks noChangeArrowheads="1"/>
            </p:cNvSpPr>
            <p:nvPr/>
          </p:nvSpPr>
          <p:spPr bwMode="auto">
            <a:xfrm>
              <a:off x="4052" y="2106"/>
              <a:ext cx="62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 b="1">
                  <a:solidFill>
                    <a:prstClr val="black"/>
                  </a:solidFill>
                </a:rPr>
                <a:t>DR Test</a:t>
              </a:r>
            </a:p>
          </p:txBody>
        </p:sp>
        <p:sp>
          <p:nvSpPr>
            <p:cNvPr id="87" name="Text Box 37"/>
            <p:cNvSpPr txBox="1">
              <a:spLocks noChangeArrowheads="1"/>
            </p:cNvSpPr>
            <p:nvPr/>
          </p:nvSpPr>
          <p:spPr bwMode="auto">
            <a:xfrm rot="-1275667">
              <a:off x="2448" y="961"/>
              <a:ext cx="1701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400">
                  <a:solidFill>
                    <a:prstClr val="black"/>
                  </a:solidFill>
                </a:rPr>
                <a:t>Changes to Applications &amp; Infrastructure Configuration</a:t>
              </a:r>
            </a:p>
          </p:txBody>
        </p:sp>
        <p:sp>
          <p:nvSpPr>
            <p:cNvPr id="88" name="Text Box 43"/>
            <p:cNvSpPr txBox="1">
              <a:spLocks noChangeArrowheads="1"/>
            </p:cNvSpPr>
            <p:nvPr/>
          </p:nvSpPr>
          <p:spPr bwMode="auto">
            <a:xfrm>
              <a:off x="2136" y="1752"/>
              <a:ext cx="19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2000" b="1">
                  <a:solidFill>
                    <a:srgbClr val="990000"/>
                  </a:solidFill>
                </a:rPr>
                <a:t>TESTING GAP</a:t>
              </a:r>
            </a:p>
          </p:txBody>
        </p:sp>
        <p:sp>
          <p:nvSpPr>
            <p:cNvPr id="89" name="Line 18"/>
            <p:cNvSpPr>
              <a:spLocks noChangeShapeType="1"/>
            </p:cNvSpPr>
            <p:nvPr/>
          </p:nvSpPr>
          <p:spPr bwMode="auto">
            <a:xfrm>
              <a:off x="1921" y="1881"/>
              <a:ext cx="58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0" name="Line 19"/>
            <p:cNvSpPr>
              <a:spLocks noChangeShapeType="1"/>
            </p:cNvSpPr>
            <p:nvPr/>
          </p:nvSpPr>
          <p:spPr bwMode="auto">
            <a:xfrm flipH="1">
              <a:off x="3732" y="1881"/>
              <a:ext cx="58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1" name="Text Box 11"/>
            <p:cNvSpPr txBox="1">
              <a:spLocks noChangeArrowheads="1"/>
            </p:cNvSpPr>
            <p:nvPr/>
          </p:nvSpPr>
          <p:spPr bwMode="auto">
            <a:xfrm>
              <a:off x="188" y="825"/>
              <a:ext cx="49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000" b="1">
                  <a:solidFill>
                    <a:prstClr val="black"/>
                  </a:solidFill>
                </a:rPr>
                <a:t>Recovery</a:t>
              </a:r>
              <a:br>
                <a:rPr lang="en-US" sz="1000" b="1">
                  <a:solidFill>
                    <a:prstClr val="black"/>
                  </a:solidFill>
                </a:rPr>
              </a:br>
              <a:r>
                <a:rPr lang="en-US" sz="1000" b="1">
                  <a:solidFill>
                    <a:prstClr val="black"/>
                  </a:solidFill>
                </a:rPr>
                <a:t>Risk</a:t>
              </a:r>
            </a:p>
          </p:txBody>
        </p:sp>
        <p:sp>
          <p:nvSpPr>
            <p:cNvPr id="92" name="Freeform 56"/>
            <p:cNvSpPr>
              <a:spLocks noChangeArrowheads="1"/>
            </p:cNvSpPr>
            <p:nvPr/>
          </p:nvSpPr>
          <p:spPr bwMode="auto">
            <a:xfrm>
              <a:off x="686" y="1262"/>
              <a:ext cx="1170" cy="606"/>
            </a:xfrm>
            <a:custGeom>
              <a:avLst/>
              <a:gdLst>
                <a:gd name="T0" fmla="*/ 0 w 1161143"/>
                <a:gd name="T1" fmla="*/ 681 h 856343"/>
                <a:gd name="T2" fmla="*/ 866 w 1161143"/>
                <a:gd name="T3" fmla="*/ 600 h 856343"/>
                <a:gd name="T4" fmla="*/ 1287 w 1161143"/>
                <a:gd name="T5" fmla="*/ 450 h 856343"/>
                <a:gd name="T6" fmla="*/ 1568 w 1161143"/>
                <a:gd name="T7" fmla="*/ 277 h 856343"/>
                <a:gd name="T8" fmla="*/ 1872 w 1161143"/>
                <a:gd name="T9" fmla="*/ 0 h 8563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1143"/>
                <a:gd name="T16" fmla="*/ 0 h 856343"/>
                <a:gd name="T17" fmla="*/ 1161143 w 1161143"/>
                <a:gd name="T18" fmla="*/ 856343 h 8563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1143" h="856343">
                  <a:moveTo>
                    <a:pt x="0" y="856343"/>
                  </a:moveTo>
                  <a:cubicBezTo>
                    <a:pt x="201990" y="829733"/>
                    <a:pt x="403981" y="803124"/>
                    <a:pt x="537029" y="754743"/>
                  </a:cubicBezTo>
                  <a:cubicBezTo>
                    <a:pt x="670077" y="706362"/>
                    <a:pt x="725715" y="633790"/>
                    <a:pt x="798286" y="566057"/>
                  </a:cubicBezTo>
                  <a:cubicBezTo>
                    <a:pt x="870857" y="498324"/>
                    <a:pt x="911981" y="442686"/>
                    <a:pt x="972457" y="348343"/>
                  </a:cubicBezTo>
                  <a:cubicBezTo>
                    <a:pt x="1032933" y="254000"/>
                    <a:pt x="1112762" y="96762"/>
                    <a:pt x="1161143" y="0"/>
                  </a:cubicBezTo>
                </a:path>
              </a:pathLst>
            </a:custGeom>
            <a:noFill/>
            <a:ln w="28575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57"/>
            <p:cNvSpPr>
              <a:spLocks noChangeArrowheads="1"/>
            </p:cNvSpPr>
            <p:nvPr/>
          </p:nvSpPr>
          <p:spPr bwMode="auto">
            <a:xfrm>
              <a:off x="1879" y="987"/>
              <a:ext cx="2482" cy="759"/>
            </a:xfrm>
            <a:custGeom>
              <a:avLst/>
              <a:gdLst>
                <a:gd name="T0" fmla="*/ 0 w 1161143"/>
                <a:gd name="T1" fmla="*/ 1068 h 856343"/>
                <a:gd name="T2" fmla="*/ 3896 w 1161143"/>
                <a:gd name="T3" fmla="*/ 941 h 856343"/>
                <a:gd name="T4" fmla="*/ 5791 w 1161143"/>
                <a:gd name="T5" fmla="*/ 706 h 856343"/>
                <a:gd name="T6" fmla="*/ 7055 w 1161143"/>
                <a:gd name="T7" fmla="*/ 434 h 856343"/>
                <a:gd name="T8" fmla="*/ 8423 w 1161143"/>
                <a:gd name="T9" fmla="*/ 0 h 8563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1143"/>
                <a:gd name="T16" fmla="*/ 0 h 856343"/>
                <a:gd name="T17" fmla="*/ 1161143 w 1161143"/>
                <a:gd name="T18" fmla="*/ 856343 h 8563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1143" h="856343">
                  <a:moveTo>
                    <a:pt x="0" y="856343"/>
                  </a:moveTo>
                  <a:cubicBezTo>
                    <a:pt x="201990" y="829733"/>
                    <a:pt x="403981" y="803124"/>
                    <a:pt x="537029" y="754743"/>
                  </a:cubicBezTo>
                  <a:cubicBezTo>
                    <a:pt x="670077" y="706362"/>
                    <a:pt x="725715" y="633790"/>
                    <a:pt x="798286" y="566057"/>
                  </a:cubicBezTo>
                  <a:cubicBezTo>
                    <a:pt x="870857" y="498324"/>
                    <a:pt x="911981" y="442686"/>
                    <a:pt x="972457" y="348343"/>
                  </a:cubicBezTo>
                  <a:cubicBezTo>
                    <a:pt x="1032933" y="254000"/>
                    <a:pt x="1112762" y="96762"/>
                    <a:pt x="1161143" y="0"/>
                  </a:cubicBezTo>
                </a:path>
              </a:pathLst>
            </a:custGeom>
            <a:noFill/>
            <a:ln w="28575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62"/>
            <p:cNvSpPr>
              <a:spLocks noChangeArrowheads="1"/>
            </p:cNvSpPr>
            <p:nvPr/>
          </p:nvSpPr>
          <p:spPr bwMode="auto">
            <a:xfrm>
              <a:off x="4371" y="983"/>
              <a:ext cx="1161" cy="759"/>
            </a:xfrm>
            <a:custGeom>
              <a:avLst/>
              <a:gdLst>
                <a:gd name="T0" fmla="*/ 0 w 1161143"/>
                <a:gd name="T1" fmla="*/ 1068 h 856343"/>
                <a:gd name="T2" fmla="*/ 852 w 1161143"/>
                <a:gd name="T3" fmla="*/ 941 h 856343"/>
                <a:gd name="T4" fmla="*/ 1267 w 1161143"/>
                <a:gd name="T5" fmla="*/ 706 h 856343"/>
                <a:gd name="T6" fmla="*/ 1544 w 1161143"/>
                <a:gd name="T7" fmla="*/ 434 h 856343"/>
                <a:gd name="T8" fmla="*/ 1843 w 1161143"/>
                <a:gd name="T9" fmla="*/ 0 h 8563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1143"/>
                <a:gd name="T16" fmla="*/ 0 h 856343"/>
                <a:gd name="T17" fmla="*/ 1161143 w 1161143"/>
                <a:gd name="T18" fmla="*/ 856343 h 85634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1143" h="856343">
                  <a:moveTo>
                    <a:pt x="0" y="856343"/>
                  </a:moveTo>
                  <a:cubicBezTo>
                    <a:pt x="201990" y="829733"/>
                    <a:pt x="403981" y="803124"/>
                    <a:pt x="537029" y="754743"/>
                  </a:cubicBezTo>
                  <a:cubicBezTo>
                    <a:pt x="670077" y="706362"/>
                    <a:pt x="725715" y="633790"/>
                    <a:pt x="798286" y="566057"/>
                  </a:cubicBezTo>
                  <a:cubicBezTo>
                    <a:pt x="870857" y="498324"/>
                    <a:pt x="911981" y="442686"/>
                    <a:pt x="972457" y="348343"/>
                  </a:cubicBezTo>
                  <a:cubicBezTo>
                    <a:pt x="1032933" y="254000"/>
                    <a:pt x="1112762" y="96762"/>
                    <a:pt x="1161143" y="0"/>
                  </a:cubicBezTo>
                </a:path>
              </a:pathLst>
            </a:custGeom>
            <a:noFill/>
            <a:ln w="28575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95" name="Straight Connector 59"/>
            <p:cNvCxnSpPr>
              <a:cxnSpLocks noChangeShapeType="1"/>
            </p:cNvCxnSpPr>
            <p:nvPr/>
          </p:nvCxnSpPr>
          <p:spPr bwMode="auto">
            <a:xfrm rot="16200000" flipH="1">
              <a:off x="1645" y="1523"/>
              <a:ext cx="454" cy="2"/>
            </a:xfrm>
            <a:prstGeom prst="line">
              <a:avLst/>
            </a:prstGeom>
            <a:noFill/>
            <a:ln w="28575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6" name="Oval 25"/>
            <p:cNvSpPr>
              <a:spLocks noChangeArrowheads="1"/>
            </p:cNvSpPr>
            <p:nvPr/>
          </p:nvSpPr>
          <p:spPr bwMode="auto">
            <a:xfrm>
              <a:off x="1815" y="1228"/>
              <a:ext cx="103" cy="103"/>
            </a:xfrm>
            <a:prstGeom prst="ellipse">
              <a:avLst/>
            </a:prstGeom>
            <a:solidFill>
              <a:srgbClr val="339966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prstShdw prst="shdw17" dist="17961" dir="2700000">
                <a:schemeClr val="tx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97" name="Straight Connector 63"/>
            <p:cNvCxnSpPr>
              <a:cxnSpLocks noChangeShapeType="1"/>
            </p:cNvCxnSpPr>
            <p:nvPr/>
          </p:nvCxnSpPr>
          <p:spPr bwMode="auto">
            <a:xfrm rot="16200000" flipH="1">
              <a:off x="3996" y="1367"/>
              <a:ext cx="747" cy="3"/>
            </a:xfrm>
            <a:prstGeom prst="line">
              <a:avLst/>
            </a:prstGeom>
            <a:noFill/>
            <a:ln w="28575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8" name="Oval 27"/>
            <p:cNvSpPr>
              <a:spLocks noChangeArrowheads="1"/>
            </p:cNvSpPr>
            <p:nvPr/>
          </p:nvSpPr>
          <p:spPr bwMode="auto">
            <a:xfrm>
              <a:off x="4324" y="949"/>
              <a:ext cx="103" cy="103"/>
            </a:xfrm>
            <a:prstGeom prst="ellipse">
              <a:avLst/>
            </a:prstGeom>
            <a:solidFill>
              <a:srgbClr val="339966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>
              <a:prstShdw prst="shdw17" dist="17961" dir="2700000">
                <a:schemeClr val="tx1">
                  <a:gamma/>
                  <a:shade val="60000"/>
                  <a:invGamma/>
                  <a:alpha val="50000"/>
                </a:schemeClr>
              </a:prstShdw>
            </a:effectLst>
          </p:spPr>
          <p:txBody>
            <a:bodyPr wrap="none" anchor="ctr">
              <a:spAutoFit/>
            </a:bodyPr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99" name="Text Box 28"/>
            <p:cNvSpPr txBox="1">
              <a:spLocks noChangeArrowheads="1"/>
            </p:cNvSpPr>
            <p:nvPr/>
          </p:nvSpPr>
          <p:spPr bwMode="auto">
            <a:xfrm>
              <a:off x="793" y="759"/>
              <a:ext cx="1597" cy="288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9999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200" b="1" i="1" dirty="0">
                  <a:solidFill>
                    <a:srgbClr val="C40000"/>
                  </a:solidFill>
                </a:rPr>
                <a:t>IT Environment </a:t>
              </a:r>
              <a:r>
                <a:rPr lang="en-US" sz="1200" b="1" i="1" u="sng" dirty="0">
                  <a:solidFill>
                    <a:srgbClr val="C40000"/>
                  </a:solidFill>
                </a:rPr>
                <a:t>without</a:t>
              </a:r>
              <a:r>
                <a:rPr lang="en-US" sz="1200" b="1" i="1" dirty="0">
                  <a:solidFill>
                    <a:srgbClr val="C40000"/>
                  </a:solidFill>
                </a:rPr>
                <a:t/>
              </a:r>
              <a:br>
                <a:rPr lang="en-US" sz="1200" b="1" i="1" dirty="0">
                  <a:solidFill>
                    <a:srgbClr val="C40000"/>
                  </a:solidFill>
                </a:rPr>
              </a:br>
              <a:r>
                <a:rPr lang="en-US" sz="1200" b="1" i="1" dirty="0">
                  <a:solidFill>
                    <a:srgbClr val="C40000"/>
                  </a:solidFill>
                </a:rPr>
                <a:t>Virtualization &amp; DR </a:t>
              </a:r>
              <a:r>
                <a:rPr lang="en-US" sz="1200" b="1" i="1" dirty="0" err="1">
                  <a:solidFill>
                    <a:srgbClr val="C40000"/>
                  </a:solidFill>
                </a:rPr>
                <a:t>orchetration</a:t>
              </a:r>
              <a:endParaRPr lang="en-US" sz="1200" b="1" i="1" dirty="0">
                <a:solidFill>
                  <a:srgbClr val="C40000"/>
                </a:solidFill>
              </a:endParaRPr>
            </a:p>
          </p:txBody>
        </p:sp>
      </p:grpSp>
      <p:grpSp>
        <p:nvGrpSpPr>
          <p:cNvPr id="100" name="Group 29"/>
          <p:cNvGrpSpPr>
            <a:grpSpLocks/>
          </p:cNvGrpSpPr>
          <p:nvPr/>
        </p:nvGrpSpPr>
        <p:grpSpPr bwMode="auto">
          <a:xfrm>
            <a:off x="1751941" y="3705859"/>
            <a:ext cx="8161338" cy="2398712"/>
            <a:chOff x="188" y="2271"/>
            <a:chExt cx="5141" cy="1511"/>
          </a:xfrm>
        </p:grpSpPr>
        <p:grpSp>
          <p:nvGrpSpPr>
            <p:cNvPr id="101" name="Group 30"/>
            <p:cNvGrpSpPr>
              <a:grpSpLocks/>
            </p:cNvGrpSpPr>
            <p:nvPr/>
          </p:nvGrpSpPr>
          <p:grpSpPr bwMode="auto">
            <a:xfrm>
              <a:off x="188" y="2271"/>
              <a:ext cx="5141" cy="1511"/>
              <a:chOff x="188" y="2271"/>
              <a:chExt cx="5141" cy="1511"/>
            </a:xfrm>
          </p:grpSpPr>
          <p:sp>
            <p:nvSpPr>
              <p:cNvPr id="103" name="Line 13"/>
              <p:cNvSpPr>
                <a:spLocks noChangeShapeType="1"/>
              </p:cNvSpPr>
              <p:nvPr/>
            </p:nvSpPr>
            <p:spPr bwMode="auto">
              <a:xfrm>
                <a:off x="1897" y="3304"/>
                <a:ext cx="0" cy="2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Line 6"/>
              <p:cNvSpPr>
                <a:spLocks noChangeShapeType="1"/>
              </p:cNvSpPr>
              <p:nvPr/>
            </p:nvSpPr>
            <p:spPr bwMode="auto">
              <a:xfrm flipV="1">
                <a:off x="673" y="2271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Line 7"/>
              <p:cNvSpPr>
                <a:spLocks noChangeShapeType="1"/>
              </p:cNvSpPr>
              <p:nvPr/>
            </p:nvSpPr>
            <p:spPr bwMode="auto">
              <a:xfrm>
                <a:off x="673" y="3519"/>
                <a:ext cx="465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Text Box 11"/>
              <p:cNvSpPr txBox="1">
                <a:spLocks noChangeArrowheads="1"/>
              </p:cNvSpPr>
              <p:nvPr/>
            </p:nvSpPr>
            <p:spPr bwMode="auto">
              <a:xfrm>
                <a:off x="188" y="2319"/>
                <a:ext cx="49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000" b="1">
                    <a:solidFill>
                      <a:prstClr val="black"/>
                    </a:solidFill>
                  </a:rPr>
                  <a:t>Recovery</a:t>
                </a:r>
                <a:br>
                  <a:rPr lang="en-US" sz="1000" b="1">
                    <a:solidFill>
                      <a:prstClr val="black"/>
                    </a:solidFill>
                  </a:rPr>
                </a:br>
                <a:r>
                  <a:rPr lang="en-US" sz="1000" b="1">
                    <a:solidFill>
                      <a:prstClr val="black"/>
                    </a:solidFill>
                  </a:rPr>
                  <a:t>Risk</a:t>
                </a:r>
              </a:p>
            </p:txBody>
          </p:sp>
          <p:sp>
            <p:nvSpPr>
              <p:cNvPr id="107" name="Freeform 35"/>
              <p:cNvSpPr>
                <a:spLocks/>
              </p:cNvSpPr>
              <p:nvPr/>
            </p:nvSpPr>
            <p:spPr bwMode="auto">
              <a:xfrm>
                <a:off x="674" y="3070"/>
                <a:ext cx="4494" cy="339"/>
              </a:xfrm>
              <a:custGeom>
                <a:avLst/>
                <a:gdLst>
                  <a:gd name="T0" fmla="*/ 0 w 4494"/>
                  <a:gd name="T1" fmla="*/ 234 h 339"/>
                  <a:gd name="T2" fmla="*/ 440 w 4494"/>
                  <a:gd name="T3" fmla="*/ 11 h 339"/>
                  <a:gd name="T4" fmla="*/ 864 w 4494"/>
                  <a:gd name="T5" fmla="*/ 299 h 339"/>
                  <a:gd name="T6" fmla="*/ 1222 w 4494"/>
                  <a:gd name="T7" fmla="*/ 251 h 339"/>
                  <a:gd name="T8" fmla="*/ 1527 w 4494"/>
                  <a:gd name="T9" fmla="*/ 305 h 339"/>
                  <a:gd name="T10" fmla="*/ 1869 w 4494"/>
                  <a:gd name="T11" fmla="*/ 240 h 339"/>
                  <a:gd name="T12" fmla="*/ 2184 w 4494"/>
                  <a:gd name="T13" fmla="*/ 294 h 339"/>
                  <a:gd name="T14" fmla="*/ 2510 w 4494"/>
                  <a:gd name="T15" fmla="*/ 218 h 339"/>
                  <a:gd name="T16" fmla="*/ 2793 w 4494"/>
                  <a:gd name="T17" fmla="*/ 289 h 339"/>
                  <a:gd name="T18" fmla="*/ 3086 w 4494"/>
                  <a:gd name="T19" fmla="*/ 207 h 339"/>
                  <a:gd name="T20" fmla="*/ 3369 w 4494"/>
                  <a:gd name="T21" fmla="*/ 278 h 339"/>
                  <a:gd name="T22" fmla="*/ 3689 w 4494"/>
                  <a:gd name="T23" fmla="*/ 185 h 339"/>
                  <a:gd name="T24" fmla="*/ 4010 w 4494"/>
                  <a:gd name="T25" fmla="*/ 261 h 339"/>
                  <a:gd name="T26" fmla="*/ 4276 w 4494"/>
                  <a:gd name="T27" fmla="*/ 169 h 339"/>
                  <a:gd name="T28" fmla="*/ 4494 w 4494"/>
                  <a:gd name="T29" fmla="*/ 256 h 33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494"/>
                  <a:gd name="T46" fmla="*/ 0 h 339"/>
                  <a:gd name="T47" fmla="*/ 4494 w 4494"/>
                  <a:gd name="T48" fmla="*/ 339 h 33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494" h="339">
                    <a:moveTo>
                      <a:pt x="0" y="234"/>
                    </a:moveTo>
                    <a:cubicBezTo>
                      <a:pt x="148" y="117"/>
                      <a:pt x="296" y="0"/>
                      <a:pt x="440" y="11"/>
                    </a:cubicBezTo>
                    <a:cubicBezTo>
                      <a:pt x="584" y="22"/>
                      <a:pt x="734" y="259"/>
                      <a:pt x="864" y="299"/>
                    </a:cubicBezTo>
                    <a:cubicBezTo>
                      <a:pt x="994" y="339"/>
                      <a:pt x="1112" y="250"/>
                      <a:pt x="1222" y="251"/>
                    </a:cubicBezTo>
                    <a:cubicBezTo>
                      <a:pt x="1332" y="252"/>
                      <a:pt x="1419" y="307"/>
                      <a:pt x="1527" y="305"/>
                    </a:cubicBezTo>
                    <a:cubicBezTo>
                      <a:pt x="1635" y="303"/>
                      <a:pt x="1760" y="242"/>
                      <a:pt x="1869" y="240"/>
                    </a:cubicBezTo>
                    <a:cubicBezTo>
                      <a:pt x="1978" y="238"/>
                      <a:pt x="2077" y="298"/>
                      <a:pt x="2184" y="294"/>
                    </a:cubicBezTo>
                    <a:cubicBezTo>
                      <a:pt x="2291" y="290"/>
                      <a:pt x="2409" y="219"/>
                      <a:pt x="2510" y="218"/>
                    </a:cubicBezTo>
                    <a:cubicBezTo>
                      <a:pt x="2611" y="217"/>
                      <a:pt x="2697" y="291"/>
                      <a:pt x="2793" y="289"/>
                    </a:cubicBezTo>
                    <a:cubicBezTo>
                      <a:pt x="2889" y="287"/>
                      <a:pt x="2990" y="209"/>
                      <a:pt x="3086" y="207"/>
                    </a:cubicBezTo>
                    <a:cubicBezTo>
                      <a:pt x="3182" y="205"/>
                      <a:pt x="3269" y="282"/>
                      <a:pt x="3369" y="278"/>
                    </a:cubicBezTo>
                    <a:cubicBezTo>
                      <a:pt x="3469" y="274"/>
                      <a:pt x="3582" y="188"/>
                      <a:pt x="3689" y="185"/>
                    </a:cubicBezTo>
                    <a:cubicBezTo>
                      <a:pt x="3796" y="182"/>
                      <a:pt x="3912" y="264"/>
                      <a:pt x="4010" y="261"/>
                    </a:cubicBezTo>
                    <a:cubicBezTo>
                      <a:pt x="4108" y="258"/>
                      <a:pt x="4195" y="170"/>
                      <a:pt x="4276" y="169"/>
                    </a:cubicBezTo>
                    <a:cubicBezTo>
                      <a:pt x="4357" y="168"/>
                      <a:pt x="4425" y="212"/>
                      <a:pt x="4494" y="256"/>
                    </a:cubicBezTo>
                  </a:path>
                </a:pathLst>
              </a:custGeom>
              <a:noFill/>
              <a:ln w="25400" cap="flat" cmpd="sng">
                <a:solidFill>
                  <a:srgbClr val="FFCC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Oval 36"/>
              <p:cNvSpPr>
                <a:spLocks noChangeArrowheads="1"/>
              </p:cNvSpPr>
              <p:nvPr/>
            </p:nvSpPr>
            <p:spPr bwMode="auto">
              <a:xfrm>
                <a:off x="1844" y="3278"/>
                <a:ext cx="103" cy="103"/>
              </a:xfrm>
              <a:prstGeom prst="ellipse">
                <a:avLst/>
              </a:prstGeom>
              <a:solidFill>
                <a:srgbClr val="339966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  <a:alpha val="50000"/>
                  </a:schemeClr>
                </a:prst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09" name="Oval 37"/>
              <p:cNvSpPr>
                <a:spLocks noChangeArrowheads="1"/>
              </p:cNvSpPr>
              <p:nvPr/>
            </p:nvSpPr>
            <p:spPr bwMode="auto">
              <a:xfrm>
                <a:off x="3125" y="3249"/>
                <a:ext cx="103" cy="103"/>
              </a:xfrm>
              <a:prstGeom prst="ellipse">
                <a:avLst/>
              </a:prstGeom>
              <a:solidFill>
                <a:srgbClr val="339966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  <a:alpha val="50000"/>
                  </a:schemeClr>
                </a:prst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0" name="Oval 38"/>
              <p:cNvSpPr>
                <a:spLocks noChangeArrowheads="1"/>
              </p:cNvSpPr>
              <p:nvPr/>
            </p:nvSpPr>
            <p:spPr bwMode="auto">
              <a:xfrm>
                <a:off x="3722" y="3233"/>
                <a:ext cx="103" cy="103"/>
              </a:xfrm>
              <a:prstGeom prst="ellipse">
                <a:avLst/>
              </a:prstGeom>
              <a:solidFill>
                <a:srgbClr val="339966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  <a:alpha val="50000"/>
                  </a:schemeClr>
                </a:prst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1" name="Oval 39"/>
              <p:cNvSpPr>
                <a:spLocks noChangeArrowheads="1"/>
              </p:cNvSpPr>
              <p:nvPr/>
            </p:nvSpPr>
            <p:spPr bwMode="auto">
              <a:xfrm>
                <a:off x="4325" y="3211"/>
                <a:ext cx="103" cy="103"/>
              </a:xfrm>
              <a:prstGeom prst="ellipse">
                <a:avLst/>
              </a:prstGeom>
              <a:solidFill>
                <a:srgbClr val="339966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  <a:alpha val="50000"/>
                  </a:schemeClr>
                </a:prst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2" name="Oval 40"/>
              <p:cNvSpPr>
                <a:spLocks noChangeArrowheads="1"/>
              </p:cNvSpPr>
              <p:nvPr/>
            </p:nvSpPr>
            <p:spPr bwMode="auto">
              <a:xfrm>
                <a:off x="4911" y="3194"/>
                <a:ext cx="103" cy="103"/>
              </a:xfrm>
              <a:prstGeom prst="ellipse">
                <a:avLst/>
              </a:prstGeom>
              <a:solidFill>
                <a:srgbClr val="339966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  <a:alpha val="50000"/>
                  </a:schemeClr>
                </a:prst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113" name="Line 13"/>
              <p:cNvSpPr>
                <a:spLocks noChangeShapeType="1"/>
              </p:cNvSpPr>
              <p:nvPr/>
            </p:nvSpPr>
            <p:spPr bwMode="auto">
              <a:xfrm>
                <a:off x="2569" y="3307"/>
                <a:ext cx="0" cy="30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Text Box 15"/>
              <p:cNvSpPr txBox="1">
                <a:spLocks noChangeArrowheads="1"/>
              </p:cNvSpPr>
              <p:nvPr/>
            </p:nvSpPr>
            <p:spPr bwMode="auto">
              <a:xfrm>
                <a:off x="1585" y="3590"/>
                <a:ext cx="62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400" b="1">
                    <a:solidFill>
                      <a:prstClr val="black"/>
                    </a:solidFill>
                  </a:rPr>
                  <a:t>DR Test</a:t>
                </a:r>
              </a:p>
            </p:txBody>
          </p:sp>
          <p:sp>
            <p:nvSpPr>
              <p:cNvPr id="115" name="Text Box 15"/>
              <p:cNvSpPr txBox="1">
                <a:spLocks noChangeArrowheads="1"/>
              </p:cNvSpPr>
              <p:nvPr/>
            </p:nvSpPr>
            <p:spPr bwMode="auto">
              <a:xfrm>
                <a:off x="2254" y="3590"/>
                <a:ext cx="62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400" b="1">
                    <a:solidFill>
                      <a:prstClr val="black"/>
                    </a:solidFill>
                  </a:rPr>
                  <a:t>DR Test</a:t>
                </a:r>
              </a:p>
            </p:txBody>
          </p:sp>
          <p:sp>
            <p:nvSpPr>
              <p:cNvPr id="116" name="Line 44"/>
              <p:cNvSpPr>
                <a:spLocks noChangeShapeType="1"/>
              </p:cNvSpPr>
              <p:nvPr/>
            </p:nvSpPr>
            <p:spPr bwMode="auto">
              <a:xfrm>
                <a:off x="1923" y="3468"/>
                <a:ext cx="288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Line 45"/>
              <p:cNvSpPr>
                <a:spLocks noChangeShapeType="1"/>
              </p:cNvSpPr>
              <p:nvPr/>
            </p:nvSpPr>
            <p:spPr bwMode="auto">
              <a:xfrm flipH="1">
                <a:off x="2261" y="3467"/>
                <a:ext cx="271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AutoShape 46"/>
              <p:cNvSpPr>
                <a:spLocks noChangeArrowheads="1"/>
              </p:cNvSpPr>
              <p:nvPr/>
            </p:nvSpPr>
            <p:spPr bwMode="auto">
              <a:xfrm>
                <a:off x="1861" y="2907"/>
                <a:ext cx="706" cy="293"/>
              </a:xfrm>
              <a:prstGeom prst="wedgeRoundRectCallout">
                <a:avLst>
                  <a:gd name="adj1" fmla="val -37819"/>
                  <a:gd name="adj2" fmla="val 65699"/>
                  <a:gd name="adj3" fmla="val 16667"/>
                </a:avLst>
              </a:prstGeom>
              <a:solidFill>
                <a:srgbClr val="CCFFFF"/>
              </a:solidFill>
              <a:ln w="19050" algn="ctr">
                <a:solidFill>
                  <a:srgbClr val="000000"/>
                </a:solidFill>
                <a:miter lim="800000"/>
                <a:headEnd/>
                <a:tailEnd type="none" w="lg" len="med"/>
              </a:ln>
            </p:spPr>
            <p:txBody>
              <a:bodyPr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sz="1000" b="1">
                    <a:solidFill>
                      <a:prstClr val="black"/>
                    </a:solidFill>
                  </a:rPr>
                  <a:t>Frequent DR Testing</a:t>
                </a:r>
              </a:p>
            </p:txBody>
          </p:sp>
          <p:sp>
            <p:nvSpPr>
              <p:cNvPr id="119" name="Text Box 12"/>
              <p:cNvSpPr txBox="1">
                <a:spLocks noChangeArrowheads="1"/>
              </p:cNvSpPr>
              <p:nvPr/>
            </p:nvSpPr>
            <p:spPr bwMode="auto">
              <a:xfrm>
                <a:off x="4981" y="3558"/>
                <a:ext cx="346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sz="1000" b="1">
                    <a:solidFill>
                      <a:prstClr val="black"/>
                    </a:solidFill>
                  </a:rPr>
                  <a:t>Time</a:t>
                </a:r>
              </a:p>
            </p:txBody>
          </p:sp>
          <p:sp>
            <p:nvSpPr>
              <p:cNvPr id="120" name="Oval 48"/>
              <p:cNvSpPr>
                <a:spLocks noChangeArrowheads="1"/>
              </p:cNvSpPr>
              <p:nvPr/>
            </p:nvSpPr>
            <p:spPr bwMode="auto">
              <a:xfrm>
                <a:off x="2511" y="3265"/>
                <a:ext cx="103" cy="103"/>
              </a:xfrm>
              <a:prstGeom prst="ellipse">
                <a:avLst/>
              </a:prstGeom>
              <a:solidFill>
                <a:srgbClr val="339966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>
                <a:prstShdw prst="shdw17" dist="17961" dir="2700000">
                  <a:schemeClr val="tx1">
                    <a:gamma/>
                    <a:shade val="60000"/>
                    <a:invGamma/>
                    <a:alpha val="50000"/>
                  </a:schemeClr>
                </a:prstShdw>
              </a:effectLst>
            </p:spPr>
            <p:txBody>
              <a:bodyPr wrap="none" anchor="ctr">
                <a:spAutoFit/>
              </a:bodyPr>
              <a:lstStyle/>
              <a:p>
                <a:pPr>
                  <a:defRPr/>
                </a:pPr>
                <a:endParaRPr lang="en-US">
                  <a:solidFill>
                    <a:prstClr val="black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102" name="Text Box 49"/>
            <p:cNvSpPr txBox="1">
              <a:spLocks noChangeArrowheads="1"/>
            </p:cNvSpPr>
            <p:nvPr/>
          </p:nvSpPr>
          <p:spPr bwMode="auto">
            <a:xfrm>
              <a:off x="793" y="2343"/>
              <a:ext cx="1597" cy="291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999999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200" b="1" i="1" dirty="0">
                  <a:solidFill>
                    <a:srgbClr val="3E5F0D"/>
                  </a:solidFill>
                </a:rPr>
                <a:t>Virtualization + DR orchestration (SRM)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056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4" grpId="1"/>
      <p:bldP spid="7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Right Triangle 14"/>
          <p:cNvSpPr/>
          <p:nvPr/>
        </p:nvSpPr>
        <p:spPr>
          <a:xfrm rot="10800000">
            <a:off x="15109369" y="9194802"/>
            <a:ext cx="1001486" cy="107405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1" name="Title 1"/>
          <p:cNvSpPr txBox="1">
            <a:spLocks/>
          </p:cNvSpPr>
          <p:nvPr/>
        </p:nvSpPr>
        <p:spPr>
          <a:xfrm>
            <a:off x="736053" y="695959"/>
            <a:ext cx="11959530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vCenter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Site Recovery Manager Ensures Simple, Reliable DR </a:t>
            </a:r>
          </a:p>
        </p:txBody>
      </p:sp>
      <p:sp>
        <p:nvSpPr>
          <p:cNvPr id="24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6326483" y="2426261"/>
            <a:ext cx="4021137" cy="3735388"/>
          </a:xfrm>
        </p:spPr>
        <p:txBody>
          <a:bodyPr>
            <a:normAutofit fontScale="92500" lnSpcReduction="10000"/>
          </a:bodyPr>
          <a:lstStyle/>
          <a:p>
            <a:pPr marL="115888" lvl="1" indent="0" eaLnBrk="1" hangingPunct="1">
              <a:lnSpc>
                <a:spcPct val="100000"/>
              </a:lnSpc>
              <a:buClr>
                <a:schemeClr val="accent3"/>
              </a:buClr>
              <a:buFont typeface="Times" pitchFamily="18" charset="0"/>
              <a:buNone/>
              <a:defRPr/>
            </a:pPr>
            <a:r>
              <a:rPr lang="en-US" sz="1600" b="1" dirty="0">
                <a:ea typeface="+mn-ea"/>
              </a:rPr>
              <a:t>Provide cost-efficient replication of applications to failover site</a:t>
            </a:r>
          </a:p>
          <a:p>
            <a:pPr marL="292100" lvl="1" indent="-177800" eaLnBrk="1" hangingPunct="1">
              <a:lnSpc>
                <a:spcPct val="100000"/>
              </a:lnSpc>
              <a:spcBef>
                <a:spcPts val="300"/>
              </a:spcBef>
              <a:buClr>
                <a:schemeClr val="accent3"/>
              </a:buClr>
              <a:defRPr/>
            </a:pPr>
            <a:r>
              <a:rPr lang="en-US" sz="1600" dirty="0">
                <a:ea typeface="+mn-ea"/>
              </a:rPr>
              <a:t>Built-in </a:t>
            </a:r>
            <a:r>
              <a:rPr lang="en-US" sz="1600" dirty="0" err="1">
                <a:ea typeface="+mn-ea"/>
              </a:rPr>
              <a:t>vSphere</a:t>
            </a:r>
            <a:r>
              <a:rPr lang="en-US" sz="1600" dirty="0">
                <a:ea typeface="+mn-ea"/>
              </a:rPr>
              <a:t> Replication</a:t>
            </a:r>
          </a:p>
          <a:p>
            <a:pPr marL="292100" lvl="1" indent="-177800" eaLnBrk="1" hangingPunct="1">
              <a:lnSpc>
                <a:spcPct val="100000"/>
              </a:lnSpc>
              <a:spcBef>
                <a:spcPts val="300"/>
              </a:spcBef>
              <a:buClr>
                <a:schemeClr val="accent3"/>
              </a:buClr>
              <a:defRPr/>
            </a:pPr>
            <a:r>
              <a:rPr lang="en-US" sz="1600" dirty="0">
                <a:ea typeface="+mn-ea"/>
              </a:rPr>
              <a:t>Broad support for storage-based replication</a:t>
            </a:r>
          </a:p>
          <a:p>
            <a:pPr marL="115888" lvl="1" indent="-1588" eaLnBrk="1" hangingPunct="1">
              <a:lnSpc>
                <a:spcPct val="100000"/>
              </a:lnSpc>
              <a:spcBef>
                <a:spcPts val="1200"/>
              </a:spcBef>
              <a:buClr>
                <a:schemeClr val="accent3"/>
              </a:buClr>
              <a:buFont typeface="Times" pitchFamily="18" charset="0"/>
              <a:buNone/>
              <a:defRPr/>
            </a:pPr>
            <a:r>
              <a:rPr lang="en-US" sz="1600" b="1" dirty="0">
                <a:ea typeface="+mn-ea"/>
              </a:rPr>
              <a:t>Simplify management of recovery and migration plans</a:t>
            </a:r>
          </a:p>
          <a:p>
            <a:pPr marL="292100" lvl="1" indent="-177800" eaLnBrk="1" hangingPunct="1">
              <a:lnSpc>
                <a:spcPct val="100000"/>
              </a:lnSpc>
              <a:spcBef>
                <a:spcPts val="300"/>
              </a:spcBef>
              <a:buClr>
                <a:schemeClr val="accent3"/>
              </a:buClr>
              <a:defRPr/>
            </a:pPr>
            <a:r>
              <a:rPr lang="en-US" sz="1600" dirty="0">
                <a:ea typeface="+mn-ea"/>
              </a:rPr>
              <a:t>Replace manual </a:t>
            </a:r>
            <a:r>
              <a:rPr lang="en-US" sz="1600" dirty="0" err="1">
                <a:ea typeface="+mn-ea"/>
              </a:rPr>
              <a:t>runbooks</a:t>
            </a:r>
            <a:r>
              <a:rPr lang="en-US" sz="1600" dirty="0">
                <a:ea typeface="+mn-ea"/>
              </a:rPr>
              <a:t> with centralized recovery plans</a:t>
            </a:r>
          </a:p>
          <a:p>
            <a:pPr marL="292100" lvl="1" indent="-177800" eaLnBrk="1" hangingPunct="1">
              <a:lnSpc>
                <a:spcPct val="100000"/>
              </a:lnSpc>
              <a:spcBef>
                <a:spcPts val="300"/>
              </a:spcBef>
              <a:buClr>
                <a:schemeClr val="accent3"/>
              </a:buClr>
              <a:defRPr/>
            </a:pPr>
            <a:r>
              <a:rPr lang="en-US" sz="1600" dirty="0">
                <a:ea typeface="+mn-ea"/>
              </a:rPr>
              <a:t>From weeks to minutes to set up new plan</a:t>
            </a:r>
          </a:p>
          <a:p>
            <a:pPr marL="115888" lvl="1" indent="-1588" eaLnBrk="1" hangingPunct="1">
              <a:lnSpc>
                <a:spcPct val="100000"/>
              </a:lnSpc>
              <a:buClr>
                <a:schemeClr val="accent3"/>
              </a:buClr>
              <a:buFont typeface="Times" pitchFamily="18" charset="0"/>
              <a:buNone/>
              <a:defRPr/>
            </a:pPr>
            <a:r>
              <a:rPr lang="en-US" sz="1600" b="1" dirty="0"/>
              <a:t>F</a:t>
            </a:r>
            <a:r>
              <a:rPr lang="en-US" sz="1600" b="1" dirty="0">
                <a:ea typeface="+mn-ea"/>
              </a:rPr>
              <a:t>ailover and migration processes for reliable recovery</a:t>
            </a:r>
          </a:p>
          <a:p>
            <a:pPr marL="292100" lvl="1" indent="-177800" eaLnBrk="1" hangingPunct="1">
              <a:lnSpc>
                <a:spcPct val="100000"/>
              </a:lnSpc>
              <a:spcBef>
                <a:spcPts val="300"/>
              </a:spcBef>
              <a:buClr>
                <a:schemeClr val="accent3"/>
              </a:buClr>
              <a:defRPr/>
            </a:pPr>
            <a:r>
              <a:rPr lang="en-US" sz="1600" dirty="0">
                <a:ea typeface="+mn-ea"/>
              </a:rPr>
              <a:t>Enable frequent non-disruptive testing</a:t>
            </a:r>
          </a:p>
          <a:p>
            <a:pPr marL="292100" lvl="1" indent="-177800" eaLnBrk="1" hangingPunct="1">
              <a:lnSpc>
                <a:spcPct val="100000"/>
              </a:lnSpc>
              <a:spcBef>
                <a:spcPts val="300"/>
              </a:spcBef>
              <a:buClr>
                <a:schemeClr val="accent3"/>
              </a:buClr>
              <a:defRPr/>
            </a:pPr>
            <a:r>
              <a:rPr lang="en-US" sz="1600" dirty="0">
                <a:ea typeface="+mn-ea"/>
              </a:rPr>
              <a:t>Ensure fast, </a:t>
            </a:r>
            <a:r>
              <a:rPr lang="en-US" sz="1600" dirty="0"/>
              <a:t>orchestrated</a:t>
            </a:r>
            <a:r>
              <a:rPr lang="en-US" sz="1600" dirty="0">
                <a:ea typeface="+mn-ea"/>
              </a:rPr>
              <a:t> failover</a:t>
            </a:r>
          </a:p>
          <a:p>
            <a:pPr marL="292100" lvl="1" indent="-177800" eaLnBrk="1" hangingPunct="1">
              <a:lnSpc>
                <a:spcPct val="100000"/>
              </a:lnSpc>
              <a:spcBef>
                <a:spcPts val="300"/>
              </a:spcBef>
              <a:buClr>
                <a:schemeClr val="accent3"/>
              </a:buClr>
              <a:defRPr/>
            </a:pPr>
            <a:r>
              <a:rPr lang="en-US" sz="1600" dirty="0"/>
              <a:t>Orchestrated</a:t>
            </a:r>
            <a:r>
              <a:rPr lang="en-US" sz="1600" dirty="0">
                <a:ea typeface="+mn-ea"/>
              </a:rPr>
              <a:t> failback processes</a:t>
            </a:r>
          </a:p>
        </p:txBody>
      </p:sp>
      <p:sp>
        <p:nvSpPr>
          <p:cNvPr id="25" name="AutoShape 13"/>
          <p:cNvSpPr>
            <a:spLocks noChangeArrowheads="1"/>
          </p:cNvSpPr>
          <p:nvPr/>
        </p:nvSpPr>
        <p:spPr bwMode="gray">
          <a:xfrm>
            <a:off x="1801428" y="1530911"/>
            <a:ext cx="8464550" cy="6858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F388A"/>
              </a:gs>
              <a:gs pos="100000">
                <a:srgbClr val="1564AB">
                  <a:alpha val="98824"/>
                </a:srgbClr>
              </a:gs>
            </a:gsLst>
          </a:gradFill>
          <a:ln w="12700">
            <a:solidFill>
              <a:srgbClr val="1A448A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38100" h="1270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>
                <a:srgbClr val="000000"/>
              </a:buClr>
              <a:defRPr/>
            </a:pPr>
            <a:r>
              <a:rPr lang="en-US" sz="1600" b="1" dirty="0">
                <a:solidFill>
                  <a:srgbClr val="FFFFFF"/>
                </a:solidFill>
              </a:rPr>
              <a:t>Site Recovery Manager Complements vSphere to provide the simplest </a:t>
            </a:r>
            <a:br>
              <a:rPr lang="en-US" sz="1600" b="1" dirty="0">
                <a:solidFill>
                  <a:srgbClr val="FFFFFF"/>
                </a:solidFill>
              </a:rPr>
            </a:br>
            <a:r>
              <a:rPr lang="en-US" sz="1600" b="1" dirty="0">
                <a:solidFill>
                  <a:srgbClr val="FFFFFF"/>
                </a:solidFill>
              </a:rPr>
              <a:t>and most reliable disaster protection and site migration for all applications</a:t>
            </a:r>
          </a:p>
        </p:txBody>
      </p:sp>
      <p:grpSp>
        <p:nvGrpSpPr>
          <p:cNvPr id="26" name="Group 28"/>
          <p:cNvGrpSpPr/>
          <p:nvPr/>
        </p:nvGrpSpPr>
        <p:grpSpPr>
          <a:xfrm>
            <a:off x="1280160" y="2743200"/>
            <a:ext cx="4822352" cy="3097285"/>
            <a:chOff x="193784" y="2462701"/>
            <a:chExt cx="4443850" cy="2678723"/>
          </a:xfrm>
        </p:grpSpPr>
        <p:pic>
          <p:nvPicPr>
            <p:cNvPr id="27" name="Picture 3" descr="C:\Users\Abject-3D\Desktop\VMWare Files\FINAL diagrams\Basic Virtualization\3D PNGs\VMW_09Q3_DGRM_SRM_StorageReplication_Comm_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7015" y="2727124"/>
              <a:ext cx="1890619" cy="2411656"/>
            </a:xfrm>
            <a:prstGeom prst="rect">
              <a:avLst/>
            </a:prstGeom>
            <a:noFill/>
          </p:spPr>
        </p:pic>
        <p:pic>
          <p:nvPicPr>
            <p:cNvPr id="28" name="Picture 2" descr="C:\Users\Abject-3D\Desktop\VMWare Files\FINAL diagrams\Basic Virtualization\3D PNGs\VMW_09Q3_DGRM_SRM_StorageReplication_Comm_0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3784" y="2729768"/>
              <a:ext cx="1890619" cy="2411656"/>
            </a:xfrm>
            <a:prstGeom prst="rect">
              <a:avLst/>
            </a:prstGeom>
            <a:noFill/>
          </p:spPr>
        </p:pic>
        <p:pic>
          <p:nvPicPr>
            <p:cNvPr id="29" name="Picture 4" descr="C:\Users\Abject-3D\Desktop\VMWare Files\FINAL diagrams\Basic Virtualization\3D PNGs\VMW_09Q3_DGRM_SRM_StorageReplication_Comm_1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05030" y="3161258"/>
              <a:ext cx="1786412" cy="275405"/>
            </a:xfrm>
            <a:prstGeom prst="rect">
              <a:avLst/>
            </a:prstGeom>
            <a:noFill/>
          </p:spPr>
        </p:pic>
        <p:pic>
          <p:nvPicPr>
            <p:cNvPr id="30" name="Picture 5" descr="C:\Users\Abject-3D\Desktop\VMWare Files\FINAL diagrams\Basic Virtualization\3D PNGs\VMW_09Q3_DGRM_SRM_StorageReplication_Comm_9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30908" y="3160135"/>
              <a:ext cx="588027" cy="253075"/>
            </a:xfrm>
            <a:prstGeom prst="rect">
              <a:avLst/>
            </a:prstGeom>
            <a:noFill/>
          </p:spPr>
        </p:pic>
        <p:pic>
          <p:nvPicPr>
            <p:cNvPr id="31" name="Picture 6" descr="C:\Users\Abject-3D\Desktop\VMWare Files\FINAL diagrams\Basic Virtualization\3D PNGs\VMW_09Q3_DGRM_SRM_StorageReplication_Comm_16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53359" y="4173719"/>
              <a:ext cx="878319" cy="699678"/>
            </a:xfrm>
            <a:prstGeom prst="rect">
              <a:avLst/>
            </a:prstGeom>
            <a:noFill/>
          </p:spPr>
        </p:pic>
        <p:pic>
          <p:nvPicPr>
            <p:cNvPr id="32" name="Picture 7" descr="C:\Users\Abject-3D\Desktop\VMWare Files\FINAL diagrams\Basic Virtualization\3D PNGs\VMW_09Q3_DGRM_SRM_StorageReplication_Comm_17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93007" y="4173622"/>
              <a:ext cx="878319" cy="699678"/>
            </a:xfrm>
            <a:prstGeom prst="rect">
              <a:avLst/>
            </a:prstGeom>
            <a:noFill/>
          </p:spPr>
        </p:pic>
        <p:sp>
          <p:nvSpPr>
            <p:cNvPr id="33" name="Rounded Rectangle 32"/>
            <p:cNvSpPr/>
            <p:nvPr/>
          </p:nvSpPr>
          <p:spPr bwMode="auto">
            <a:xfrm>
              <a:off x="243989" y="3475001"/>
              <a:ext cx="1783305" cy="339677"/>
            </a:xfrm>
            <a:prstGeom prst="roundRect">
              <a:avLst>
                <a:gd name="adj" fmla="val 14837"/>
              </a:avLst>
            </a:prstGeom>
            <a:gradFill>
              <a:gsLst>
                <a:gs pos="0">
                  <a:srgbClr val="037BB1"/>
                </a:gs>
                <a:gs pos="83000">
                  <a:srgbClr val="0383BD">
                    <a:alpha val="64000"/>
                  </a:srgbClr>
                </a:gs>
              </a:gsLst>
            </a:gradFill>
            <a:ln w="12700">
              <a:solidFill>
                <a:schemeClr val="accent1">
                  <a:lumMod val="7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31750" h="6350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900" b="1" dirty="0">
                  <a:solidFill>
                    <a:srgbClr val="FFFFFF"/>
                  </a:solidFill>
                </a:rPr>
                <a:t>VMware vSphere</a:t>
              </a:r>
            </a:p>
          </p:txBody>
        </p:sp>
        <p:pic>
          <p:nvPicPr>
            <p:cNvPr id="34" name="Picture 13" descr="C:\Users\Abject-3D\Desktop\VMWare Files\FINAL diagrams\Basic Virtualization\3D PNGs\VMW_09Q3_DGRM_SRM_StorageReplication_Comm_14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03536" y="3817397"/>
              <a:ext cx="1659874" cy="364726"/>
            </a:xfrm>
            <a:prstGeom prst="rect">
              <a:avLst/>
            </a:prstGeom>
            <a:noFill/>
          </p:spPr>
        </p:pic>
        <p:pic>
          <p:nvPicPr>
            <p:cNvPr id="35" name="Picture 13" descr="C:\Users\Abject-3D\Desktop\VMWare Files\FINAL diagrams\Basic Virtualization\3D PNGs\VMW_09Q3_DGRM_SRM_StorageReplication_Comm_14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864059" y="3817397"/>
              <a:ext cx="1659874" cy="364726"/>
            </a:xfrm>
            <a:prstGeom prst="rect">
              <a:avLst/>
            </a:prstGeom>
            <a:noFill/>
          </p:spPr>
        </p:pic>
        <p:sp>
          <p:nvSpPr>
            <p:cNvPr id="36" name="Rounded Rectangle 35"/>
            <p:cNvSpPr/>
            <p:nvPr/>
          </p:nvSpPr>
          <p:spPr bwMode="auto">
            <a:xfrm>
              <a:off x="246942" y="2786520"/>
              <a:ext cx="1054129" cy="338090"/>
            </a:xfrm>
            <a:prstGeom prst="roundRect">
              <a:avLst/>
            </a:prstGeom>
            <a:gradFill flip="none" rotWithShape="1">
              <a:gsLst>
                <a:gs pos="99000">
                  <a:srgbClr val="AAD26B"/>
                </a:gs>
                <a:gs pos="0">
                  <a:srgbClr val="6C9E3B"/>
                </a:gs>
              </a:gsLst>
              <a:lin ang="16200000" scaled="0"/>
              <a:tileRect/>
            </a:gradFill>
            <a:ln w="12700">
              <a:solidFill>
                <a:srgbClr val="689739"/>
              </a:solidFill>
              <a:headEnd type="none" w="med" len="med"/>
              <a:tailEnd type="none" w="med" len="med"/>
            </a:ln>
            <a:effectLst>
              <a:outerShdw blurRad="50800" dist="25400" dir="5400000" sx="99000" sy="99000" algn="t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31750" h="12700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800" dirty="0">
                  <a:solidFill>
                    <a:srgbClr val="FFFFFF"/>
                  </a:solidFill>
                </a:rPr>
                <a:t>VMware</a:t>
              </a:r>
            </a:p>
            <a:p>
              <a:pPr algn="ctr">
                <a:defRPr/>
              </a:pPr>
              <a:r>
                <a:rPr lang="en-US" sz="800" dirty="0">
                  <a:solidFill>
                    <a:srgbClr val="FFFFFF"/>
                  </a:solidFill>
                </a:rPr>
                <a:t>vCenter Server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1343887" y="2786520"/>
              <a:ext cx="674702" cy="338090"/>
            </a:xfrm>
            <a:prstGeom prst="roundRect">
              <a:avLst/>
            </a:prstGeom>
            <a:gradFill flip="none" rotWithShape="1">
              <a:gsLst>
                <a:gs pos="99000">
                  <a:schemeClr val="bg2">
                    <a:lumMod val="50000"/>
                  </a:schemeClr>
                </a:gs>
                <a:gs pos="0">
                  <a:schemeClr val="tx1">
                    <a:lumMod val="50000"/>
                  </a:schemeClr>
                </a:gs>
              </a:gsLst>
              <a:lin ang="16200000" scaled="0"/>
              <a:tileRect/>
            </a:gradFill>
            <a:ln w="12700"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>
              <a:outerShdw blurRad="50800" dist="25400" dir="5400000" sx="99000" sy="99000" algn="t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31750" h="12700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800" dirty="0">
                  <a:solidFill>
                    <a:srgbClr val="FFFFFF"/>
                  </a:solidFill>
                </a:rPr>
                <a:t>Site Recovery</a:t>
              </a:r>
            </a:p>
            <a:p>
              <a:pPr algn="ctr">
                <a:defRPr/>
              </a:pPr>
              <a:r>
                <a:rPr lang="en-US" sz="800" dirty="0">
                  <a:solidFill>
                    <a:srgbClr val="FFFFFF"/>
                  </a:solidFill>
                </a:rPr>
                <a:t>Manager</a:t>
              </a: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2808050" y="2786520"/>
              <a:ext cx="1054129" cy="338090"/>
            </a:xfrm>
            <a:prstGeom prst="roundRect">
              <a:avLst/>
            </a:prstGeom>
            <a:gradFill flip="none" rotWithShape="1">
              <a:gsLst>
                <a:gs pos="99000">
                  <a:srgbClr val="AAD26B"/>
                </a:gs>
                <a:gs pos="0">
                  <a:srgbClr val="6C9E3B"/>
                </a:gs>
              </a:gsLst>
              <a:lin ang="16200000" scaled="0"/>
              <a:tileRect/>
            </a:gradFill>
            <a:ln w="12700">
              <a:solidFill>
                <a:srgbClr val="689739"/>
              </a:solidFill>
              <a:headEnd type="none" w="med" len="med"/>
              <a:tailEnd type="none" w="med" len="med"/>
            </a:ln>
            <a:effectLst>
              <a:outerShdw blurRad="50800" dist="25400" dir="5400000" sx="99000" sy="99000" algn="t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31750" h="12700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800" dirty="0">
                  <a:solidFill>
                    <a:srgbClr val="FFFFFF"/>
                  </a:solidFill>
                </a:rPr>
                <a:t>VMware</a:t>
              </a:r>
            </a:p>
            <a:p>
              <a:pPr algn="ctr">
                <a:defRPr/>
              </a:pPr>
              <a:r>
                <a:rPr lang="en-US" sz="800" dirty="0">
                  <a:solidFill>
                    <a:srgbClr val="FFFFFF"/>
                  </a:solidFill>
                </a:rPr>
                <a:t>vCenter Server</a:t>
              </a: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3904995" y="2786520"/>
              <a:ext cx="674702" cy="338090"/>
            </a:xfrm>
            <a:prstGeom prst="roundRect">
              <a:avLst/>
            </a:prstGeom>
            <a:gradFill flip="none" rotWithShape="1">
              <a:gsLst>
                <a:gs pos="99000">
                  <a:schemeClr val="bg2">
                    <a:lumMod val="50000"/>
                  </a:schemeClr>
                </a:gs>
                <a:gs pos="0">
                  <a:schemeClr val="tx1">
                    <a:lumMod val="50000"/>
                  </a:schemeClr>
                </a:gs>
              </a:gsLst>
              <a:lin ang="16200000" scaled="0"/>
              <a:tileRect/>
            </a:gradFill>
            <a:ln w="12700">
              <a:solidFill>
                <a:schemeClr val="tx1">
                  <a:lumMod val="50000"/>
                </a:schemeClr>
              </a:solidFill>
              <a:headEnd type="none" w="med" len="med"/>
              <a:tailEnd type="none" w="med" len="med"/>
            </a:ln>
            <a:effectLst>
              <a:outerShdw blurRad="50800" dist="25400" dir="5400000" sx="99000" sy="99000" algn="t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31750" h="12700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800" dirty="0">
                  <a:solidFill>
                    <a:srgbClr val="FFFFFF"/>
                  </a:solidFill>
                </a:rPr>
                <a:t>Site Recovery</a:t>
              </a:r>
            </a:p>
            <a:p>
              <a:pPr algn="ctr">
                <a:defRPr/>
              </a:pPr>
              <a:r>
                <a:rPr lang="en-US" sz="800" dirty="0">
                  <a:solidFill>
                    <a:srgbClr val="FFFFFF"/>
                  </a:solidFill>
                </a:rPr>
                <a:t>Manager</a:t>
              </a:r>
            </a:p>
          </p:txBody>
        </p:sp>
        <p:pic>
          <p:nvPicPr>
            <p:cNvPr id="40" name="Picture 15" descr="C:\Users\Abject-3D\Desktop\VMWare Files\FINAL diagrams\Basic Virtualization\3D PNGs\VMW_09Q3_DGRM_SRM_StorageReplication_Comm_11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41889" y="3165032"/>
              <a:ext cx="1786412" cy="275405"/>
            </a:xfrm>
            <a:prstGeom prst="rect">
              <a:avLst/>
            </a:prstGeom>
            <a:noFill/>
          </p:spPr>
        </p:pic>
        <p:pic>
          <p:nvPicPr>
            <p:cNvPr id="41" name="Picture 16" descr="C:\Users\Abject-3D\Desktop\VMWare Files\FINAL diagrams\Basic Virtualization\3D PNGs\VMW_09Q3_DGRM_SRM_StorageReplication_Comm_10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800226" y="3165842"/>
              <a:ext cx="1786412" cy="275405"/>
            </a:xfrm>
            <a:prstGeom prst="rect">
              <a:avLst/>
            </a:prstGeom>
            <a:noFill/>
          </p:spPr>
        </p:pic>
        <p:sp>
          <p:nvSpPr>
            <p:cNvPr id="42" name="Rounded Rectangle 41"/>
            <p:cNvSpPr/>
            <p:nvPr/>
          </p:nvSpPr>
          <p:spPr bwMode="auto">
            <a:xfrm>
              <a:off x="2797069" y="3475001"/>
              <a:ext cx="1783305" cy="339677"/>
            </a:xfrm>
            <a:prstGeom prst="roundRect">
              <a:avLst>
                <a:gd name="adj" fmla="val 14837"/>
              </a:avLst>
            </a:prstGeom>
            <a:gradFill>
              <a:gsLst>
                <a:gs pos="0">
                  <a:srgbClr val="037BB1"/>
                </a:gs>
                <a:gs pos="83000">
                  <a:srgbClr val="0383BD">
                    <a:alpha val="64000"/>
                  </a:srgbClr>
                </a:gs>
              </a:gsLst>
            </a:gradFill>
            <a:ln w="12700">
              <a:solidFill>
                <a:schemeClr val="accent1">
                  <a:lumMod val="75000"/>
                </a:schemeClr>
              </a:solidFill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31750" h="6350"/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900" b="1" dirty="0">
                  <a:solidFill>
                    <a:srgbClr val="FFFFFF"/>
                  </a:solidFill>
                </a:rPr>
                <a:t>VMware vSphere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01271" y="2462701"/>
              <a:ext cx="105028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rgbClr val="333333"/>
                  </a:solidFill>
                  <a:latin typeface="Arial"/>
                  <a:ea typeface="ＭＳ Ｐゴシック"/>
                </a:rPr>
                <a:t>Site A (Primary)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115948" y="2462701"/>
              <a:ext cx="114005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333333"/>
                  </a:solidFill>
                  <a:latin typeface="Arial"/>
                  <a:ea typeface="ＭＳ Ｐゴシック"/>
                </a:rPr>
                <a:t>Site B (Recovery)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15376" y="4904131"/>
              <a:ext cx="6078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333333"/>
                  </a:solidFill>
                  <a:latin typeface="Arial"/>
                  <a:ea typeface="ＭＳ Ｐゴシック"/>
                </a:rPr>
                <a:t>Servers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382048" y="4904131"/>
              <a:ext cx="60785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333333"/>
                  </a:solidFill>
                  <a:latin typeface="Arial"/>
                  <a:ea typeface="ＭＳ Ｐゴシック"/>
                </a:rPr>
                <a:t>Servers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742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Right Triangle 14"/>
          <p:cNvSpPr/>
          <p:nvPr/>
        </p:nvSpPr>
        <p:spPr>
          <a:xfrm rot="10800000">
            <a:off x="15109369" y="9194802"/>
            <a:ext cx="1001486" cy="1074057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1" name="Title 1"/>
          <p:cNvSpPr txBox="1">
            <a:spLocks/>
          </p:cNvSpPr>
          <p:nvPr/>
        </p:nvSpPr>
        <p:spPr>
          <a:xfrm>
            <a:off x="736053" y="576691"/>
            <a:ext cx="10969943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SRM Provides Broad Choice of Replication Options</a:t>
            </a:r>
          </a:p>
        </p:txBody>
      </p:sp>
      <p:sp>
        <p:nvSpPr>
          <p:cNvPr id="25" name="Rounded Rectangle 33838"/>
          <p:cNvSpPr>
            <a:spLocks noChangeArrowheads="1"/>
          </p:cNvSpPr>
          <p:nvPr/>
        </p:nvSpPr>
        <p:spPr bwMode="auto">
          <a:xfrm>
            <a:off x="2146721" y="1276658"/>
            <a:ext cx="2813217" cy="3544887"/>
          </a:xfrm>
          <a:prstGeom prst="roundRect">
            <a:avLst>
              <a:gd name="adj" fmla="val 3606"/>
            </a:avLst>
          </a:prstGeom>
          <a:noFill/>
          <a:ln w="9525" algn="ctr">
            <a:solidFill>
              <a:srgbClr val="9B9B9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AutoShape 15"/>
          <p:cNvSpPr>
            <a:spLocks noChangeArrowheads="1"/>
          </p:cNvSpPr>
          <p:nvPr/>
        </p:nvSpPr>
        <p:spPr bwMode="auto">
          <a:xfrm flipV="1">
            <a:off x="2219913" y="1581458"/>
            <a:ext cx="1544638" cy="547687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9525" algn="ctr">
            <a:noFill/>
            <a:round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lnSpc>
                <a:spcPct val="87000"/>
              </a:lnSpc>
              <a:buClr>
                <a:srgbClr val="4D4D4D"/>
              </a:buClr>
              <a:buSzPct val="80000"/>
              <a:defRPr/>
            </a:pPr>
            <a:r>
              <a:rPr lang="en-US" sz="1200" b="1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Arial" charset="0"/>
              </a:rPr>
              <a:t>vCenter</a:t>
            </a:r>
            <a:r>
              <a:rPr lang="en-US" sz="12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Arial" charset="0"/>
              </a:rPr>
              <a:t> Server</a:t>
            </a:r>
          </a:p>
        </p:txBody>
      </p:sp>
      <p:sp>
        <p:nvSpPr>
          <p:cNvPr id="27" name="AutoShape 16"/>
          <p:cNvSpPr>
            <a:spLocks noChangeArrowheads="1"/>
          </p:cNvSpPr>
          <p:nvPr/>
        </p:nvSpPr>
        <p:spPr bwMode="auto">
          <a:xfrm flipV="1">
            <a:off x="3764551" y="1581458"/>
            <a:ext cx="1135062" cy="547687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9525" algn="ctr">
            <a:noFill/>
            <a:round/>
            <a:headEnd/>
            <a:tailEnd/>
          </a:ln>
          <a:effectLst/>
        </p:spPr>
        <p:txBody>
          <a:bodyPr rot="10800000" anchor="ctr"/>
          <a:lstStyle/>
          <a:p>
            <a:pPr algn="ctr">
              <a:lnSpc>
                <a:spcPct val="80000"/>
              </a:lnSpc>
              <a:buClr>
                <a:srgbClr val="4D4D4D"/>
              </a:buClr>
              <a:buSzPct val="80000"/>
              <a:defRPr/>
            </a:pPr>
            <a:r>
              <a:rPr lang="en-US" sz="1200" b="1" dirty="0">
                <a:solidFill>
                  <a:srgbClr val="FFFFFF"/>
                </a:solidFill>
                <a:latin typeface="Arial" charset="0"/>
                <a:ea typeface="ＭＳ Ｐゴシック" pitchFamily="34" charset="-128"/>
              </a:rPr>
              <a:t>Site Recovery Manager</a:t>
            </a:r>
          </a:p>
        </p:txBody>
      </p:sp>
      <p:pic>
        <p:nvPicPr>
          <p:cNvPr id="28" name="Picture 13" descr="ICON_Storage_1up_Q30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801" y="4313545"/>
            <a:ext cx="290512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3" descr="ICON_Storage_1up_Q30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76" y="4313545"/>
            <a:ext cx="2921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3" descr="ICON_Storage_1up_Q30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338" y="4313545"/>
            <a:ext cx="290513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3" descr="ICON_Storage_1up_Q30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401" y="4313545"/>
            <a:ext cx="290512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3" descr="ICON_Storage_1up_Q30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876" y="4313545"/>
            <a:ext cx="2921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3" descr="ICON_Storage_1up_Q30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938" y="4313545"/>
            <a:ext cx="290513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20" descr="ICON_VirtTriangle_flat_Q408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201" y="3332470"/>
            <a:ext cx="137318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22" descr="ICON_VirtTriangle_flat_Q408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426" y="3332470"/>
            <a:ext cx="139065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8" descr="ICON_Server_flat_Q408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376" y="3627745"/>
            <a:ext cx="804862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8" descr="ICON_Server_flat_Q408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4551" y="3824595"/>
            <a:ext cx="804862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8" descr="ICON_Server_flat_Q408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038" y="3634095"/>
            <a:ext cx="806450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8" descr="ICON_Server_flat_Q408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63" y="3830945"/>
            <a:ext cx="804863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ounded Rectangle 39"/>
          <p:cNvSpPr/>
          <p:nvPr/>
        </p:nvSpPr>
        <p:spPr bwMode="auto">
          <a:xfrm>
            <a:off x="2248369" y="2983234"/>
            <a:ext cx="2645665" cy="395967"/>
          </a:xfrm>
          <a:prstGeom prst="roundRect">
            <a:avLst/>
          </a:prstGeom>
          <a:gradFill>
            <a:gsLst>
              <a:gs pos="0">
                <a:srgbClr val="2F97D9"/>
              </a:gs>
              <a:gs pos="100000">
                <a:srgbClr val="8FD1F0"/>
              </a:gs>
            </a:gsLst>
          </a:gradFill>
          <a:ln w="25400">
            <a:noFill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25400" h="635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rgbClr val="FFFFFF"/>
                </a:solidFill>
              </a:rPr>
              <a:t>vSphere</a:t>
            </a:r>
          </a:p>
        </p:txBody>
      </p:sp>
      <p:sp>
        <p:nvSpPr>
          <p:cNvPr id="41" name="Rounded Rectangle 33838"/>
          <p:cNvSpPr>
            <a:spLocks noChangeArrowheads="1"/>
          </p:cNvSpPr>
          <p:nvPr/>
        </p:nvSpPr>
        <p:spPr bwMode="auto">
          <a:xfrm>
            <a:off x="7301334" y="1276658"/>
            <a:ext cx="2813217" cy="3548062"/>
          </a:xfrm>
          <a:prstGeom prst="roundRect">
            <a:avLst>
              <a:gd name="adj" fmla="val 3606"/>
            </a:avLst>
          </a:prstGeom>
          <a:noFill/>
          <a:ln w="9525" algn="ctr">
            <a:solidFill>
              <a:srgbClr val="9B9B9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2" name="AutoShape 15"/>
          <p:cNvSpPr>
            <a:spLocks noChangeArrowheads="1"/>
          </p:cNvSpPr>
          <p:nvPr/>
        </p:nvSpPr>
        <p:spPr bwMode="auto">
          <a:xfrm flipV="1">
            <a:off x="7374526" y="1584633"/>
            <a:ext cx="1544637" cy="547687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 w="9525" algn="ctr">
            <a:noFill/>
            <a:round/>
            <a:headEnd/>
            <a:tailEnd/>
          </a:ln>
          <a:effectLst/>
        </p:spPr>
        <p:txBody>
          <a:bodyPr rot="10800000" wrap="none" anchor="ctr"/>
          <a:lstStyle/>
          <a:p>
            <a:pPr algn="ctr">
              <a:lnSpc>
                <a:spcPct val="87000"/>
              </a:lnSpc>
              <a:buClr>
                <a:srgbClr val="4D4D4D"/>
              </a:buClr>
              <a:buSzPct val="80000"/>
              <a:defRPr/>
            </a:pPr>
            <a:r>
              <a:rPr lang="en-US" sz="1200" b="1" dirty="0" err="1">
                <a:solidFill>
                  <a:srgbClr val="FFFFFF"/>
                </a:solidFill>
                <a:latin typeface="Arial" charset="0"/>
                <a:ea typeface="ＭＳ Ｐゴシック" charset="-128"/>
                <a:cs typeface="Arial" charset="0"/>
              </a:rPr>
              <a:t>vCenter</a:t>
            </a:r>
            <a:r>
              <a:rPr lang="en-US" sz="1200" b="1" dirty="0">
                <a:solidFill>
                  <a:srgbClr val="FFFFFF"/>
                </a:solidFill>
                <a:latin typeface="Arial" charset="0"/>
                <a:ea typeface="ＭＳ Ｐゴシック" charset="-128"/>
                <a:cs typeface="Arial" charset="0"/>
              </a:rPr>
              <a:t> Server</a:t>
            </a:r>
          </a:p>
        </p:txBody>
      </p:sp>
      <p:sp>
        <p:nvSpPr>
          <p:cNvPr id="43" name="AutoShape 16"/>
          <p:cNvSpPr>
            <a:spLocks noChangeArrowheads="1"/>
          </p:cNvSpPr>
          <p:nvPr/>
        </p:nvSpPr>
        <p:spPr bwMode="auto">
          <a:xfrm flipV="1">
            <a:off x="8919163" y="1584633"/>
            <a:ext cx="1135063" cy="547687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9525" algn="ctr">
            <a:noFill/>
            <a:round/>
            <a:headEnd/>
            <a:tailEnd/>
          </a:ln>
          <a:effectLst/>
        </p:spPr>
        <p:txBody>
          <a:bodyPr rot="10800000" anchor="ctr"/>
          <a:lstStyle/>
          <a:p>
            <a:pPr algn="ctr">
              <a:lnSpc>
                <a:spcPct val="80000"/>
              </a:lnSpc>
              <a:buClr>
                <a:srgbClr val="4D4D4D"/>
              </a:buClr>
              <a:buSzPct val="80000"/>
              <a:defRPr/>
            </a:pPr>
            <a:r>
              <a:rPr lang="en-US" sz="1200" b="1" dirty="0">
                <a:solidFill>
                  <a:srgbClr val="FFFFFF"/>
                </a:solidFill>
                <a:latin typeface="Arial" charset="0"/>
                <a:ea typeface="ＭＳ Ｐゴシック" pitchFamily="34" charset="-128"/>
              </a:rPr>
              <a:t>Site Recovery Manager</a:t>
            </a:r>
          </a:p>
        </p:txBody>
      </p:sp>
      <p:pic>
        <p:nvPicPr>
          <p:cNvPr id="44" name="Picture 13" descr="ICON_Storage_1up_Q30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413" y="4316720"/>
            <a:ext cx="290513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13" descr="ICON_Storage_1up_Q30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888" y="4316720"/>
            <a:ext cx="2921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13" descr="ICON_Storage_1up_Q30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951" y="4316720"/>
            <a:ext cx="290512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13" descr="ICON_Storage_1up_Q30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013" y="4316720"/>
            <a:ext cx="290513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3" descr="ICON_Storage_1up_Q30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88" y="4316720"/>
            <a:ext cx="292100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3" descr="ICON_Storage_1up_Q30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551" y="4316720"/>
            <a:ext cx="290512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173" descr="ICON_VirtTriangle_flat_Q408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813" y="3335645"/>
            <a:ext cx="137477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174" descr="ICON_VirtTriangle_flat_Q408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038" y="3335645"/>
            <a:ext cx="1392238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8" descr="ICON_Server_flat_Q408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988" y="3630920"/>
            <a:ext cx="806450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8" descr="ICON_Server_flat_Q408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163" y="3827770"/>
            <a:ext cx="806450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8" descr="ICON_Server_flat_Q408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238" y="3638858"/>
            <a:ext cx="804863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8" descr="ICON_Server_flat_Q408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476" y="3835708"/>
            <a:ext cx="806450" cy="1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Rounded Rectangle 55"/>
          <p:cNvSpPr/>
          <p:nvPr/>
        </p:nvSpPr>
        <p:spPr bwMode="auto">
          <a:xfrm>
            <a:off x="7403851" y="2986954"/>
            <a:ext cx="2645665" cy="395967"/>
          </a:xfrm>
          <a:prstGeom prst="roundRect">
            <a:avLst/>
          </a:prstGeom>
          <a:gradFill>
            <a:gsLst>
              <a:gs pos="0">
                <a:srgbClr val="2F97D9"/>
              </a:gs>
              <a:gs pos="100000">
                <a:srgbClr val="8FD1F0"/>
              </a:gs>
            </a:gsLst>
          </a:gradFill>
          <a:ln w="25400">
            <a:noFill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25400" h="635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b="1" dirty="0">
                <a:solidFill>
                  <a:srgbClr val="FFFFFF"/>
                </a:solidFill>
              </a:rPr>
              <a:t>vSphere</a:t>
            </a:r>
          </a:p>
        </p:txBody>
      </p:sp>
      <p:pic>
        <p:nvPicPr>
          <p:cNvPr id="57" name="Picture 17" descr="ICON_VM_basic_flat_R2_Q408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652" y="2478070"/>
            <a:ext cx="365760" cy="33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17" descr="ICON_VM_basic_flat_R2_Q408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392" y="2478070"/>
            <a:ext cx="365760" cy="33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17" descr="ICON_VM_basic_flat_R2_Q408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132" y="2478070"/>
            <a:ext cx="365760" cy="33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17" descr="ICON_VM_basic_flat_R2_Q408.png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2" y="2478070"/>
            <a:ext cx="365760" cy="33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17" descr="ICON_VM_basic_flat_R2_Q408.png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612" y="2478070"/>
            <a:ext cx="365760" cy="33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17" descr="ICON_VM_basic_flat_R2_Q408.png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350" y="2478070"/>
            <a:ext cx="365760" cy="33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Group 4"/>
          <p:cNvGrpSpPr/>
          <p:nvPr/>
        </p:nvGrpSpPr>
        <p:grpSpPr>
          <a:xfrm>
            <a:off x="7518683" y="2539728"/>
            <a:ext cx="1205240" cy="338073"/>
            <a:chOff x="5895670" y="2004433"/>
            <a:chExt cx="1205240" cy="338073"/>
          </a:xfrm>
        </p:grpSpPr>
        <p:pic>
          <p:nvPicPr>
            <p:cNvPr id="64" name="Picture 17" descr="ICON_VM_basic_flat_R2_Q408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5670" y="2004433"/>
              <a:ext cx="365760" cy="33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17" descr="ICON_VM_basic_flat_R2_Q408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5410" y="2004433"/>
              <a:ext cx="365760" cy="33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Picture 17" descr="ICON_VM_basic_flat_R2_Q408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150" y="2004433"/>
              <a:ext cx="365760" cy="33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7" name="Group 6"/>
          <p:cNvGrpSpPr/>
          <p:nvPr/>
        </p:nvGrpSpPr>
        <p:grpSpPr>
          <a:xfrm>
            <a:off x="8777903" y="2539728"/>
            <a:ext cx="1205238" cy="338073"/>
            <a:chOff x="7154890" y="2004433"/>
            <a:chExt cx="1205238" cy="338073"/>
          </a:xfrm>
        </p:grpSpPr>
        <p:pic>
          <p:nvPicPr>
            <p:cNvPr id="68" name="Picture 17" descr="ICON_VM_basic_flat_R2_Q408.png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4890" y="2004433"/>
              <a:ext cx="365760" cy="33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17" descr="ICON_VM_basic_flat_R2_Q408.png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4630" y="2004433"/>
              <a:ext cx="365760" cy="33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Picture 17" descr="ICON_VM_basic_flat_R2_Q408.png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4368" y="2004433"/>
              <a:ext cx="365760" cy="33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1" name="Group 3"/>
          <p:cNvGrpSpPr/>
          <p:nvPr/>
        </p:nvGrpSpPr>
        <p:grpSpPr>
          <a:xfrm>
            <a:off x="5069609" y="2581609"/>
            <a:ext cx="2212708" cy="1245593"/>
            <a:chOff x="3446596" y="2046314"/>
            <a:chExt cx="2212708" cy="1245593"/>
          </a:xfrm>
        </p:grpSpPr>
        <p:sp>
          <p:nvSpPr>
            <p:cNvPr id="72" name="Rectangle 10"/>
            <p:cNvSpPr>
              <a:spLocks noChangeArrowheads="1"/>
            </p:cNvSpPr>
            <p:nvPr/>
          </p:nvSpPr>
          <p:spPr bwMode="auto">
            <a:xfrm>
              <a:off x="3694907" y="2717232"/>
              <a:ext cx="1677987" cy="57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7000"/>
                </a:lnSpc>
                <a:buClr>
                  <a:srgbClr val="4D4D4D"/>
                </a:buClr>
                <a:buSzPct val="80000"/>
              </a:pPr>
              <a:r>
                <a:rPr lang="en-US" b="1" dirty="0" err="1">
                  <a:solidFill>
                    <a:srgbClr val="333333"/>
                  </a:solidFill>
                </a:rPr>
                <a:t>vSphere</a:t>
              </a:r>
              <a:r>
                <a:rPr lang="en-US" b="1" dirty="0">
                  <a:solidFill>
                    <a:srgbClr val="333333"/>
                  </a:solidFill>
                </a:rPr>
                <a:t> Replication</a:t>
              </a:r>
            </a:p>
          </p:txBody>
        </p:sp>
        <p:sp>
          <p:nvSpPr>
            <p:cNvPr id="73" name="Right Arrow 72"/>
            <p:cNvSpPr/>
            <p:nvPr/>
          </p:nvSpPr>
          <p:spPr bwMode="auto">
            <a:xfrm>
              <a:off x="3446596" y="2463993"/>
              <a:ext cx="2212708" cy="258266"/>
            </a:xfrm>
            <a:prstGeom prst="rightArrow">
              <a:avLst/>
            </a:prstGeom>
            <a:solidFill>
              <a:schemeClr val="accent1"/>
            </a:solidFill>
            <a:ln w="1270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/>
              <a:endParaRPr lang="en-US" dirty="0" err="1">
                <a:solidFill>
                  <a:srgbClr val="FFFFFF"/>
                </a:solidFill>
              </a:endParaRPr>
            </a:p>
          </p:txBody>
        </p:sp>
        <p:pic>
          <p:nvPicPr>
            <p:cNvPr id="74" name="Picture 17" descr="ICON_VM_basic_flat_R2_Q408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969" y="2046314"/>
              <a:ext cx="365760" cy="33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Picture 17" descr="ICON_VM_basic_flat_R2_Q408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1709" y="2046314"/>
              <a:ext cx="365760" cy="33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17" descr="ICON_VM_basic_flat_R2_Q408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1449" y="2046314"/>
              <a:ext cx="365760" cy="33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7" name="Group 76"/>
          <p:cNvGrpSpPr/>
          <p:nvPr/>
        </p:nvGrpSpPr>
        <p:grpSpPr>
          <a:xfrm>
            <a:off x="5069609" y="3942739"/>
            <a:ext cx="2212708" cy="1145481"/>
            <a:chOff x="3446596" y="3407444"/>
            <a:chExt cx="2212708" cy="1145481"/>
          </a:xfrm>
        </p:grpSpPr>
        <p:sp>
          <p:nvSpPr>
            <p:cNvPr id="78" name="Rectangle 10"/>
            <p:cNvSpPr>
              <a:spLocks noChangeArrowheads="1"/>
            </p:cNvSpPr>
            <p:nvPr/>
          </p:nvSpPr>
          <p:spPr bwMode="auto">
            <a:xfrm>
              <a:off x="3614360" y="3978250"/>
              <a:ext cx="2006600" cy="574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7000"/>
                </a:lnSpc>
                <a:buClr>
                  <a:srgbClr val="4D4D4D"/>
                </a:buClr>
                <a:buSzPct val="80000"/>
              </a:pPr>
              <a:r>
                <a:rPr lang="en-US" b="1" dirty="0">
                  <a:solidFill>
                    <a:srgbClr val="333333"/>
                  </a:solidFill>
                </a:rPr>
                <a:t>Storage-based replication</a:t>
              </a:r>
            </a:p>
          </p:txBody>
        </p:sp>
        <p:sp>
          <p:nvSpPr>
            <p:cNvPr id="79" name="Right Arrow 78"/>
            <p:cNvSpPr/>
            <p:nvPr/>
          </p:nvSpPr>
          <p:spPr bwMode="auto">
            <a:xfrm>
              <a:off x="3446596" y="3742780"/>
              <a:ext cx="2212708" cy="258266"/>
            </a:xfrm>
            <a:prstGeom prst="rightArrow">
              <a:avLst/>
            </a:prstGeom>
            <a:solidFill>
              <a:schemeClr val="accent5"/>
            </a:solidFill>
            <a:ln w="12700">
              <a:noFill/>
              <a:round/>
              <a:headEnd/>
              <a:tailEnd/>
            </a:ln>
          </p:spPr>
          <p:txBody>
            <a:bodyPr wrap="none" lIns="0" tIns="0" rIns="0" bIns="0" rtlCol="0" anchor="ctr"/>
            <a:lstStyle/>
            <a:p>
              <a:pPr algn="ctr"/>
              <a:endParaRPr lang="en-US" dirty="0" err="1">
                <a:solidFill>
                  <a:srgbClr val="FFFFFF"/>
                </a:solidFill>
              </a:endParaRPr>
            </a:p>
          </p:txBody>
        </p:sp>
        <p:pic>
          <p:nvPicPr>
            <p:cNvPr id="80" name="Picture 17" descr="ICON_VM_basic_flat_R2_Q408.png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4761" y="3407444"/>
              <a:ext cx="365760" cy="33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Picture 17" descr="ICON_VM_basic_flat_R2_Q408.png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4501" y="3407444"/>
              <a:ext cx="365760" cy="33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Picture 17" descr="ICON_VM_basic_flat_R2_Q408.png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4239" y="3407444"/>
              <a:ext cx="365760" cy="338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3" name="TextBox 82"/>
          <p:cNvSpPr txBox="1"/>
          <p:nvPr/>
        </p:nvSpPr>
        <p:spPr>
          <a:xfrm>
            <a:off x="2930530" y="1276658"/>
            <a:ext cx="1325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333333"/>
                </a:solidFill>
                <a:latin typeface="Arial"/>
              </a:rPr>
              <a:t>Site A (Primary)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026637" y="1276658"/>
            <a:ext cx="1455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333333"/>
                </a:solidFill>
                <a:latin typeface="Arial"/>
              </a:rPr>
              <a:t>Site B (Recovery)</a:t>
            </a:r>
          </a:p>
        </p:txBody>
      </p:sp>
    </p:spTree>
    <p:extLst>
      <p:ext uri="{BB962C8B-B14F-4D97-AF65-F5344CB8AC3E}">
        <p14:creationId xmlns:p14="http://schemas.microsoft.com/office/powerpoint/2010/main" val="341203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353306" y="2775694"/>
            <a:ext cx="6213565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How do we Overcome DR challenges?</a:t>
            </a:r>
            <a:br>
              <a:rPr lang="en-GB" sz="24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endParaRPr lang="en-US" sz="2400" b="1" dirty="0">
              <a:solidFill>
                <a:schemeClr val="accent6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26" name="Right Triangle 2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Triangle 2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Triangle 2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Triangle 2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ight Triangle 2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558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736053" y="598413"/>
            <a:ext cx="10969943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How do we handle Site failure?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64" y="1169645"/>
            <a:ext cx="6033262" cy="499200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574507" y="1428954"/>
            <a:ext cx="4394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Need to maintain same set of Servers and other hardware at both sites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74507" y="2322371"/>
            <a:ext cx="4131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000">
                <a:solidFill>
                  <a:schemeClr val="accent5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Increases RTO </a:t>
            </a:r>
            <a:endParaRPr lang="en-US" sz="2000" dirty="0">
              <a:solidFill>
                <a:schemeClr val="accent5">
                  <a:lumMod val="75000"/>
                </a:schemeClr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74507" y="2846457"/>
            <a:ext cx="4283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Complexity in maintaining identical configurations at both sites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574507" y="3753910"/>
            <a:ext cx="4283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DR Drill requires huge planning, documentation and time 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671826" y="4591989"/>
            <a:ext cx="41865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cs typeface="Browallia New" panose="020B0604020202020204" pitchFamily="34" charset="-34"/>
              </a:rPr>
              <a:t>We never perform efficient disaster recovery with our traditional hardware defined data center.</a:t>
            </a:r>
          </a:p>
        </p:txBody>
      </p:sp>
    </p:spTree>
    <p:extLst>
      <p:ext uri="{BB962C8B-B14F-4D97-AF65-F5344CB8AC3E}">
        <p14:creationId xmlns:p14="http://schemas.microsoft.com/office/powerpoint/2010/main" val="158699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315" y="1835241"/>
            <a:ext cx="5381825" cy="4039021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73344" y="735056"/>
            <a:ext cx="10969943" cy="812800"/>
          </a:xfrm>
        </p:spPr>
        <p:txBody>
          <a:bodyPr>
            <a:noAutofit/>
          </a:bodyPr>
          <a:lstStyle/>
          <a:p>
            <a:r>
              <a:rPr lang="en-GB" sz="24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Server Virtualization, Storage Virtualization and Business Continuity with software defined networking (NSX) approach</a:t>
            </a:r>
            <a:endParaRPr lang="en-US" sz="2800" b="1" dirty="0">
              <a:solidFill>
                <a:schemeClr val="accent6"/>
              </a:solidFill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25" name="Right Triangle 24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Triangle 25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Triangle 26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Triangle 27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Triangle 28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658662" y="6161649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HDDC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82789" y="616348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SDDC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560541" y="4065373"/>
            <a:ext cx="518983" cy="284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5" y="1760424"/>
            <a:ext cx="5062348" cy="418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8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/>
        </p:nvSpPr>
        <p:spPr>
          <a:xfrm>
            <a:off x="3143250" y="5105400"/>
            <a:ext cx="3373928" cy="1752600"/>
          </a:xfrm>
          <a:prstGeom prst="triangle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Isosceles Triangle 7"/>
          <p:cNvSpPr/>
          <p:nvPr/>
        </p:nvSpPr>
        <p:spPr>
          <a:xfrm>
            <a:off x="5303520" y="112542"/>
            <a:ext cx="6903797" cy="6745458"/>
          </a:xfrm>
          <a:prstGeom prst="triangle">
            <a:avLst>
              <a:gd name="adj" fmla="val 100000"/>
            </a:avLst>
          </a:prstGeom>
          <a:solidFill>
            <a:srgbClr val="89C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5D1E5"/>
              </a:solidFill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6517178" y="1147157"/>
            <a:ext cx="5674821" cy="5710844"/>
          </a:xfrm>
          <a:prstGeom prst="triangle">
            <a:avLst>
              <a:gd name="adj" fmla="val 100000"/>
            </a:avLst>
          </a:prstGeom>
          <a:solidFill>
            <a:srgbClr val="0B7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-12469" y="1724893"/>
            <a:ext cx="5145579" cy="5120639"/>
          </a:xfrm>
          <a:prstGeom prst="triangle">
            <a:avLst>
              <a:gd name="adj" fmla="val 100000"/>
            </a:avLst>
          </a:prstGeom>
          <a:solidFill>
            <a:srgbClr val="6E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2307" y="6548021"/>
            <a:ext cx="531971" cy="304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367C2B"/>
                </a:solidFill>
              </a:rPr>
              <a:t>NNS</a:t>
            </a:r>
          </a:p>
        </p:txBody>
      </p:sp>
      <p:sp>
        <p:nvSpPr>
          <p:cNvPr id="15" name="Isosceles Triangle 14"/>
          <p:cNvSpPr/>
          <p:nvPr/>
        </p:nvSpPr>
        <p:spPr>
          <a:xfrm>
            <a:off x="3143250" y="5848350"/>
            <a:ext cx="1977391" cy="1009651"/>
          </a:xfrm>
          <a:prstGeom prst="triangle">
            <a:avLst>
              <a:gd name="adj" fmla="val 49325"/>
            </a:avLst>
          </a:prstGeom>
          <a:solidFill>
            <a:srgbClr val="1758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Isosceles Triangle 15"/>
          <p:cNvSpPr/>
          <p:nvPr/>
        </p:nvSpPr>
        <p:spPr>
          <a:xfrm>
            <a:off x="5303520" y="6238043"/>
            <a:ext cx="1213658" cy="619957"/>
          </a:xfrm>
          <a:prstGeom prst="triangle">
            <a:avLst>
              <a:gd name="adj" fmla="val 50735"/>
            </a:avLst>
          </a:prstGeom>
          <a:solidFill>
            <a:srgbClr val="1D63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1350599" y="1045698"/>
            <a:ext cx="9141619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Our Recent SDDC case study</a:t>
            </a:r>
          </a:p>
        </p:txBody>
      </p:sp>
    </p:spTree>
    <p:extLst>
      <p:ext uri="{BB962C8B-B14F-4D97-AF65-F5344CB8AC3E}">
        <p14:creationId xmlns:p14="http://schemas.microsoft.com/office/powerpoint/2010/main" val="353440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-189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353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AD31108D-9CF1-48AB-9E5D-5B9984F9B4A5}"/>
              </a:ext>
            </a:extLst>
          </p:cNvPr>
          <p:cNvCxnSpPr>
            <a:cxnSpLocks/>
          </p:cNvCxnSpPr>
          <p:nvPr/>
        </p:nvCxnSpPr>
        <p:spPr>
          <a:xfrm flipH="1">
            <a:off x="1487548" y="3227215"/>
            <a:ext cx="943223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9DF81860-05A9-427F-9F3D-4AA79DA6991A}"/>
              </a:ext>
            </a:extLst>
          </p:cNvPr>
          <p:cNvCxnSpPr/>
          <p:nvPr/>
        </p:nvCxnSpPr>
        <p:spPr>
          <a:xfrm>
            <a:off x="1487548" y="3820247"/>
            <a:ext cx="94322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7DD99844-961F-4B8C-985B-BEFF72966010}"/>
              </a:ext>
            </a:extLst>
          </p:cNvPr>
          <p:cNvCxnSpPr/>
          <p:nvPr/>
        </p:nvCxnSpPr>
        <p:spPr>
          <a:xfrm>
            <a:off x="1487548" y="4416593"/>
            <a:ext cx="9432235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241F91D-EDDB-4FCE-B1D8-CD7CE2ABC040}"/>
              </a:ext>
            </a:extLst>
          </p:cNvPr>
          <p:cNvSpPr txBox="1"/>
          <p:nvPr/>
        </p:nvSpPr>
        <p:spPr>
          <a:xfrm>
            <a:off x="503576" y="3042549"/>
            <a:ext cx="1142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WEB L2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319C881-21F4-44DD-90AD-9E72BA45A9DD}"/>
              </a:ext>
            </a:extLst>
          </p:cNvPr>
          <p:cNvSpPr txBox="1"/>
          <p:nvPr/>
        </p:nvSpPr>
        <p:spPr>
          <a:xfrm>
            <a:off x="516827" y="3611948"/>
            <a:ext cx="1142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APP L2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3147E31-3BD2-49AE-A3BB-561BCF1C6BEB}"/>
              </a:ext>
            </a:extLst>
          </p:cNvPr>
          <p:cNvSpPr txBox="1"/>
          <p:nvPr/>
        </p:nvSpPr>
        <p:spPr>
          <a:xfrm>
            <a:off x="543330" y="4212652"/>
            <a:ext cx="94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DB L2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E000C7ED-1686-40B5-8EB3-7EEA1E307ADA}"/>
              </a:ext>
            </a:extLst>
          </p:cNvPr>
          <p:cNvSpPr/>
          <p:nvPr/>
        </p:nvSpPr>
        <p:spPr>
          <a:xfrm>
            <a:off x="503576" y="593472"/>
            <a:ext cx="5497206" cy="62376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11767B7-1DE2-48C0-B6F9-F110D671499A}"/>
              </a:ext>
            </a:extLst>
          </p:cNvPr>
          <p:cNvSpPr txBox="1"/>
          <p:nvPr/>
        </p:nvSpPr>
        <p:spPr>
          <a:xfrm>
            <a:off x="2210730" y="541940"/>
            <a:ext cx="1619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Site-1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Primary Site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5693C16F-E3C9-4E9A-83B5-AA3250123B65}"/>
              </a:ext>
            </a:extLst>
          </p:cNvPr>
          <p:cNvSpPr/>
          <p:nvPr/>
        </p:nvSpPr>
        <p:spPr>
          <a:xfrm>
            <a:off x="6189345" y="589720"/>
            <a:ext cx="5459313" cy="624145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6598A8C-DAD5-425F-BBA8-1DDCA93472FD}"/>
              </a:ext>
            </a:extLst>
          </p:cNvPr>
          <p:cNvSpPr txBox="1"/>
          <p:nvPr/>
        </p:nvSpPr>
        <p:spPr>
          <a:xfrm>
            <a:off x="8359902" y="518180"/>
            <a:ext cx="1619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Site-2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Recovery Site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1EB1FF9A-1159-4BE6-9194-210B6CC3885C}"/>
              </a:ext>
            </a:extLst>
          </p:cNvPr>
          <p:cNvCxnSpPr>
            <a:cxnSpLocks/>
          </p:cNvCxnSpPr>
          <p:nvPr/>
        </p:nvCxnSpPr>
        <p:spPr>
          <a:xfrm>
            <a:off x="2080585" y="3227215"/>
            <a:ext cx="0" cy="158152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75A1243C-8998-416C-8A91-C8F1D1B7DAC6}"/>
              </a:ext>
            </a:extLst>
          </p:cNvPr>
          <p:cNvCxnSpPr>
            <a:cxnSpLocks/>
          </p:cNvCxnSpPr>
          <p:nvPr/>
        </p:nvCxnSpPr>
        <p:spPr>
          <a:xfrm>
            <a:off x="3298226" y="3227215"/>
            <a:ext cx="0" cy="158152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72A7ACD6-CB27-471B-89CA-4343DBCEDDA8}"/>
              </a:ext>
            </a:extLst>
          </p:cNvPr>
          <p:cNvCxnSpPr>
            <a:cxnSpLocks/>
          </p:cNvCxnSpPr>
          <p:nvPr/>
        </p:nvCxnSpPr>
        <p:spPr>
          <a:xfrm>
            <a:off x="4477665" y="3227215"/>
            <a:ext cx="0" cy="159729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05956670-0CED-437F-9CE2-4CC78DF2C951}"/>
              </a:ext>
            </a:extLst>
          </p:cNvPr>
          <p:cNvCxnSpPr>
            <a:cxnSpLocks/>
          </p:cNvCxnSpPr>
          <p:nvPr/>
        </p:nvCxnSpPr>
        <p:spPr>
          <a:xfrm>
            <a:off x="7920848" y="3227215"/>
            <a:ext cx="0" cy="158152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1000B627-902C-478A-BBE1-A6E631738B09}"/>
              </a:ext>
            </a:extLst>
          </p:cNvPr>
          <p:cNvCxnSpPr>
            <a:cxnSpLocks/>
          </p:cNvCxnSpPr>
          <p:nvPr/>
        </p:nvCxnSpPr>
        <p:spPr>
          <a:xfrm>
            <a:off x="9134524" y="3227215"/>
            <a:ext cx="0" cy="158152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F5FB718F-C7DB-4801-B6B5-79A4B2F56F65}"/>
              </a:ext>
            </a:extLst>
          </p:cNvPr>
          <p:cNvCxnSpPr>
            <a:cxnSpLocks/>
          </p:cNvCxnSpPr>
          <p:nvPr/>
        </p:nvCxnSpPr>
        <p:spPr>
          <a:xfrm>
            <a:off x="10331257" y="3227215"/>
            <a:ext cx="0" cy="159729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AD6A0767-D1FE-4208-A64A-4FE5439E8482}"/>
              </a:ext>
            </a:extLst>
          </p:cNvPr>
          <p:cNvCxnSpPr>
            <a:cxnSpLocks/>
          </p:cNvCxnSpPr>
          <p:nvPr/>
        </p:nvCxnSpPr>
        <p:spPr>
          <a:xfrm>
            <a:off x="1762533" y="3820247"/>
            <a:ext cx="0" cy="11960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7EAB4A28-56DF-401D-A6C7-099DE8613C78}"/>
              </a:ext>
            </a:extLst>
          </p:cNvPr>
          <p:cNvCxnSpPr>
            <a:cxnSpLocks/>
          </p:cNvCxnSpPr>
          <p:nvPr/>
        </p:nvCxnSpPr>
        <p:spPr>
          <a:xfrm>
            <a:off x="2993427" y="3820247"/>
            <a:ext cx="0" cy="11695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180B0931-B1DC-4593-9826-120AC26A136D}"/>
              </a:ext>
            </a:extLst>
          </p:cNvPr>
          <p:cNvCxnSpPr>
            <a:cxnSpLocks/>
          </p:cNvCxnSpPr>
          <p:nvPr/>
        </p:nvCxnSpPr>
        <p:spPr>
          <a:xfrm>
            <a:off x="4199369" y="3820247"/>
            <a:ext cx="0" cy="11429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D954BEDE-0443-4854-AF1F-F9E8DC22A5A7}"/>
              </a:ext>
            </a:extLst>
          </p:cNvPr>
          <p:cNvCxnSpPr>
            <a:cxnSpLocks/>
          </p:cNvCxnSpPr>
          <p:nvPr/>
        </p:nvCxnSpPr>
        <p:spPr>
          <a:xfrm>
            <a:off x="7642000" y="3820247"/>
            <a:ext cx="0" cy="11562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D2DF5144-F543-40D7-BF1B-4847D3C68C24}"/>
              </a:ext>
            </a:extLst>
          </p:cNvPr>
          <p:cNvCxnSpPr>
            <a:cxnSpLocks/>
          </p:cNvCxnSpPr>
          <p:nvPr/>
        </p:nvCxnSpPr>
        <p:spPr>
          <a:xfrm>
            <a:off x="8868376" y="3820247"/>
            <a:ext cx="0" cy="11429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05D8A17F-72C4-40D0-AF84-5249121B4BBB}"/>
              </a:ext>
            </a:extLst>
          </p:cNvPr>
          <p:cNvCxnSpPr>
            <a:cxnSpLocks/>
          </p:cNvCxnSpPr>
          <p:nvPr/>
        </p:nvCxnSpPr>
        <p:spPr>
          <a:xfrm>
            <a:off x="10065109" y="3820247"/>
            <a:ext cx="0" cy="11429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D3A5A954-19FF-4B51-9AFC-70B50AE86E19}"/>
              </a:ext>
            </a:extLst>
          </p:cNvPr>
          <p:cNvCxnSpPr>
            <a:cxnSpLocks/>
          </p:cNvCxnSpPr>
          <p:nvPr/>
        </p:nvCxnSpPr>
        <p:spPr>
          <a:xfrm>
            <a:off x="2407128" y="4394798"/>
            <a:ext cx="0" cy="6214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6AF709A5-2F6A-49D8-B350-AE91EC11D1C0}"/>
              </a:ext>
            </a:extLst>
          </p:cNvPr>
          <p:cNvCxnSpPr>
            <a:cxnSpLocks/>
          </p:cNvCxnSpPr>
          <p:nvPr/>
        </p:nvCxnSpPr>
        <p:spPr>
          <a:xfrm>
            <a:off x="3598263" y="4394798"/>
            <a:ext cx="0" cy="62145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9E221D85-127A-4E72-B9CA-738E49528A56}"/>
              </a:ext>
            </a:extLst>
          </p:cNvPr>
          <p:cNvCxnSpPr>
            <a:cxnSpLocks/>
          </p:cNvCxnSpPr>
          <p:nvPr/>
        </p:nvCxnSpPr>
        <p:spPr>
          <a:xfrm>
            <a:off x="4804213" y="4397318"/>
            <a:ext cx="0" cy="61893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F3BD6813-E2C6-4A75-AF98-57901BEB56F0}"/>
              </a:ext>
            </a:extLst>
          </p:cNvPr>
          <p:cNvCxnSpPr>
            <a:cxnSpLocks/>
          </p:cNvCxnSpPr>
          <p:nvPr/>
        </p:nvCxnSpPr>
        <p:spPr>
          <a:xfrm>
            <a:off x="8209291" y="4394797"/>
            <a:ext cx="0" cy="59495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31F167F1-948B-4EA5-BB7A-B33DBD080CBB}"/>
              </a:ext>
            </a:extLst>
          </p:cNvPr>
          <p:cNvCxnSpPr>
            <a:cxnSpLocks/>
          </p:cNvCxnSpPr>
          <p:nvPr/>
        </p:nvCxnSpPr>
        <p:spPr>
          <a:xfrm>
            <a:off x="9372167" y="4394797"/>
            <a:ext cx="0" cy="5817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25E46682-6CC1-48B6-BB64-E1F43D999ED5}"/>
              </a:ext>
            </a:extLst>
          </p:cNvPr>
          <p:cNvCxnSpPr>
            <a:cxnSpLocks/>
          </p:cNvCxnSpPr>
          <p:nvPr/>
        </p:nvCxnSpPr>
        <p:spPr>
          <a:xfrm>
            <a:off x="10581600" y="4397318"/>
            <a:ext cx="0" cy="565927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5490D06F-9369-4672-B468-C4DC84BDB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177" y="4782236"/>
            <a:ext cx="789918" cy="122451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66C73546-162A-4F7C-89C7-D5440253F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161" y="4790167"/>
            <a:ext cx="789918" cy="122451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C52F6ED6-C174-4638-9204-AA175BEA4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733" y="4775056"/>
            <a:ext cx="789918" cy="122451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359A400F-7FEF-412C-92C7-C243F9B0C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273" y="5959762"/>
            <a:ext cx="3091375" cy="29164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55BC21EB-CA4F-4A31-884A-BA0B8E519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989" y="6027854"/>
            <a:ext cx="537470" cy="56765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7AB986E4-C029-4F86-BD1F-6676038C94D7}"/>
              </a:ext>
            </a:extLst>
          </p:cNvPr>
          <p:cNvSpPr txBox="1"/>
          <p:nvPr/>
        </p:nvSpPr>
        <p:spPr>
          <a:xfrm>
            <a:off x="2410579" y="6491623"/>
            <a:ext cx="1874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C00000"/>
                </a:solidFill>
              </a:rPr>
              <a:t>vSphere+VSAN</a:t>
            </a:r>
            <a:r>
              <a:rPr lang="en-US" sz="1400" b="1" dirty="0">
                <a:solidFill>
                  <a:srgbClr val="C00000"/>
                </a:solidFill>
              </a:rPr>
              <a:t> Cluster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7002695C-1ACC-4DC6-AD25-685E2E720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977" y="4799114"/>
            <a:ext cx="789918" cy="122451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68235C6E-9689-4DBF-A832-321405423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961" y="4807045"/>
            <a:ext cx="789918" cy="122451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C241DF60-B1AB-46A4-8E4D-E0EA71545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533" y="4791934"/>
            <a:ext cx="789918" cy="122451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0B6CE0DF-86E2-47AD-A047-6B5421F11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073" y="5976640"/>
            <a:ext cx="3091375" cy="29164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CE7098AE-5BED-4353-A9AF-FC0E4517A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789" y="6044732"/>
            <a:ext cx="537470" cy="56765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E1EC3E43-E74C-4D40-80FC-5AFC7F3E77BE}"/>
              </a:ext>
            </a:extLst>
          </p:cNvPr>
          <p:cNvSpPr txBox="1"/>
          <p:nvPr/>
        </p:nvSpPr>
        <p:spPr>
          <a:xfrm>
            <a:off x="8263379" y="6508501"/>
            <a:ext cx="1874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</a:rPr>
              <a:t>vSphere+VSAN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 Cluster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171E8E65-3636-48A5-8C7E-0E068D795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171" y="3240049"/>
            <a:ext cx="429611" cy="48128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xmlns="" id="{CEC6C031-F935-4F76-A2A1-27901EFEF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712" y="3254834"/>
            <a:ext cx="429611" cy="48128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16702158-2016-468B-973F-39FD461A9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732" y="3865520"/>
            <a:ext cx="429611" cy="48128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xmlns="" id="{5A8074A2-5975-413E-B545-B36B2C286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811" y="3875542"/>
            <a:ext cx="429611" cy="48128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9061220A-5295-44FB-81FF-40E2175AA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4107" y="2614327"/>
            <a:ext cx="429611" cy="48128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8E5F5DA2-7D12-4D31-8292-B40A1C083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486" y="2629112"/>
            <a:ext cx="429611" cy="481287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xmlns="" id="{D805499A-0775-43EB-A083-CADDC9329646}"/>
              </a:ext>
            </a:extLst>
          </p:cNvPr>
          <p:cNvCxnSpPr>
            <a:cxnSpLocks/>
          </p:cNvCxnSpPr>
          <p:nvPr/>
        </p:nvCxnSpPr>
        <p:spPr>
          <a:xfrm>
            <a:off x="3788913" y="3076562"/>
            <a:ext cx="0" cy="1444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6FEB1FEB-D780-4E3A-AA4E-06AAFDFDEC54}"/>
              </a:ext>
            </a:extLst>
          </p:cNvPr>
          <p:cNvCxnSpPr>
            <a:cxnSpLocks/>
          </p:cNvCxnSpPr>
          <p:nvPr/>
        </p:nvCxnSpPr>
        <p:spPr>
          <a:xfrm>
            <a:off x="4881055" y="3091347"/>
            <a:ext cx="0" cy="1296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45438308-2337-4004-89A5-4F08584F8C77}"/>
              </a:ext>
            </a:extLst>
          </p:cNvPr>
          <p:cNvCxnSpPr>
            <a:cxnSpLocks/>
          </p:cNvCxnSpPr>
          <p:nvPr/>
        </p:nvCxnSpPr>
        <p:spPr>
          <a:xfrm flipH="1">
            <a:off x="2370605" y="3702284"/>
            <a:ext cx="3372" cy="989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10578204-848C-4ED2-82E5-2B7B465094A2}"/>
              </a:ext>
            </a:extLst>
          </p:cNvPr>
          <p:cNvCxnSpPr>
            <a:cxnSpLocks/>
          </p:cNvCxnSpPr>
          <p:nvPr/>
        </p:nvCxnSpPr>
        <p:spPr>
          <a:xfrm>
            <a:off x="3872518" y="3717069"/>
            <a:ext cx="0" cy="951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xmlns="" id="{3C4FD5AD-3CDE-4182-BE26-16E831741A5B}"/>
              </a:ext>
            </a:extLst>
          </p:cNvPr>
          <p:cNvCxnSpPr>
            <a:cxnSpLocks/>
          </p:cNvCxnSpPr>
          <p:nvPr/>
        </p:nvCxnSpPr>
        <p:spPr>
          <a:xfrm>
            <a:off x="2742077" y="4299834"/>
            <a:ext cx="0" cy="1235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xmlns="" id="{760B2DF4-E9A0-4C82-8C94-E80A3C08E5A3}"/>
              </a:ext>
            </a:extLst>
          </p:cNvPr>
          <p:cNvCxnSpPr>
            <a:cxnSpLocks/>
          </p:cNvCxnSpPr>
          <p:nvPr/>
        </p:nvCxnSpPr>
        <p:spPr>
          <a:xfrm>
            <a:off x="4985575" y="4308703"/>
            <a:ext cx="0" cy="1235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Arrow: Chevron 76">
            <a:extLst>
              <a:ext uri="{FF2B5EF4-FFF2-40B4-BE49-F238E27FC236}">
                <a16:creationId xmlns:a16="http://schemas.microsoft.com/office/drawing/2014/main" xmlns="" id="{31124164-9A9F-418C-BD18-816CC099F4A1}"/>
              </a:ext>
            </a:extLst>
          </p:cNvPr>
          <p:cNvSpPr/>
          <p:nvPr/>
        </p:nvSpPr>
        <p:spPr>
          <a:xfrm>
            <a:off x="4066943" y="6204463"/>
            <a:ext cx="373932" cy="29164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Arrow: Chevron 77">
            <a:extLst>
              <a:ext uri="{FF2B5EF4-FFF2-40B4-BE49-F238E27FC236}">
                <a16:creationId xmlns:a16="http://schemas.microsoft.com/office/drawing/2014/main" xmlns="" id="{ACA5E410-2AE8-4CBD-97E0-1272F2E684F0}"/>
              </a:ext>
            </a:extLst>
          </p:cNvPr>
          <p:cNvSpPr/>
          <p:nvPr/>
        </p:nvSpPr>
        <p:spPr>
          <a:xfrm>
            <a:off x="4472071" y="6204463"/>
            <a:ext cx="373932" cy="29164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Arrow: Chevron 78">
            <a:extLst>
              <a:ext uri="{FF2B5EF4-FFF2-40B4-BE49-F238E27FC236}">
                <a16:creationId xmlns:a16="http://schemas.microsoft.com/office/drawing/2014/main" xmlns="" id="{3024241F-6254-4C53-A1D2-196BE6272289}"/>
              </a:ext>
            </a:extLst>
          </p:cNvPr>
          <p:cNvSpPr/>
          <p:nvPr/>
        </p:nvSpPr>
        <p:spPr>
          <a:xfrm>
            <a:off x="4899926" y="6204463"/>
            <a:ext cx="373932" cy="29164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Arrow: Chevron 79">
            <a:extLst>
              <a:ext uri="{FF2B5EF4-FFF2-40B4-BE49-F238E27FC236}">
                <a16:creationId xmlns:a16="http://schemas.microsoft.com/office/drawing/2014/main" xmlns="" id="{DCAEE7D1-8212-413F-B6C8-491CB02B0F43}"/>
              </a:ext>
            </a:extLst>
          </p:cNvPr>
          <p:cNvSpPr/>
          <p:nvPr/>
        </p:nvSpPr>
        <p:spPr>
          <a:xfrm>
            <a:off x="5335890" y="6204463"/>
            <a:ext cx="373932" cy="29164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Arrow: Chevron 80">
            <a:extLst>
              <a:ext uri="{FF2B5EF4-FFF2-40B4-BE49-F238E27FC236}">
                <a16:creationId xmlns:a16="http://schemas.microsoft.com/office/drawing/2014/main" xmlns="" id="{231B3079-BBCE-4A6D-9403-59F1B8F984C6}"/>
              </a:ext>
            </a:extLst>
          </p:cNvPr>
          <p:cNvSpPr/>
          <p:nvPr/>
        </p:nvSpPr>
        <p:spPr>
          <a:xfrm>
            <a:off x="5815413" y="6204463"/>
            <a:ext cx="373932" cy="29164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Arrow: Chevron 81">
            <a:extLst>
              <a:ext uri="{FF2B5EF4-FFF2-40B4-BE49-F238E27FC236}">
                <a16:creationId xmlns:a16="http://schemas.microsoft.com/office/drawing/2014/main" xmlns="" id="{2C1D718A-3FAE-43B6-9439-E70D82E9D9D8}"/>
              </a:ext>
            </a:extLst>
          </p:cNvPr>
          <p:cNvSpPr/>
          <p:nvPr/>
        </p:nvSpPr>
        <p:spPr>
          <a:xfrm>
            <a:off x="6302613" y="6204463"/>
            <a:ext cx="373932" cy="29164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Arrow: Chevron 82">
            <a:extLst>
              <a:ext uri="{FF2B5EF4-FFF2-40B4-BE49-F238E27FC236}">
                <a16:creationId xmlns:a16="http://schemas.microsoft.com/office/drawing/2014/main" xmlns="" id="{A9924C84-37E2-49A1-8933-CCF8BCF07777}"/>
              </a:ext>
            </a:extLst>
          </p:cNvPr>
          <p:cNvSpPr/>
          <p:nvPr/>
        </p:nvSpPr>
        <p:spPr>
          <a:xfrm>
            <a:off x="6790250" y="6190442"/>
            <a:ext cx="373932" cy="29164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Arrow: Chevron 83">
            <a:extLst>
              <a:ext uri="{FF2B5EF4-FFF2-40B4-BE49-F238E27FC236}">
                <a16:creationId xmlns:a16="http://schemas.microsoft.com/office/drawing/2014/main" xmlns="" id="{C42CCB29-FF47-465C-A5F9-ED7FE4322D4B}"/>
              </a:ext>
            </a:extLst>
          </p:cNvPr>
          <p:cNvSpPr/>
          <p:nvPr/>
        </p:nvSpPr>
        <p:spPr>
          <a:xfrm>
            <a:off x="7269334" y="6202267"/>
            <a:ext cx="373932" cy="29164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5" name="Arrow: Chevron 84">
            <a:extLst>
              <a:ext uri="{FF2B5EF4-FFF2-40B4-BE49-F238E27FC236}">
                <a16:creationId xmlns:a16="http://schemas.microsoft.com/office/drawing/2014/main" xmlns="" id="{E1F57345-0FC0-4C58-8948-33394F89B63E}"/>
              </a:ext>
            </a:extLst>
          </p:cNvPr>
          <p:cNvSpPr/>
          <p:nvPr/>
        </p:nvSpPr>
        <p:spPr>
          <a:xfrm>
            <a:off x="7746979" y="6186604"/>
            <a:ext cx="373932" cy="29164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Arrow: Chevron 85">
            <a:extLst>
              <a:ext uri="{FF2B5EF4-FFF2-40B4-BE49-F238E27FC236}">
                <a16:creationId xmlns:a16="http://schemas.microsoft.com/office/drawing/2014/main" xmlns="" id="{D539DDCB-F55F-4F0C-A326-D6F2BFFDCF1B}"/>
              </a:ext>
            </a:extLst>
          </p:cNvPr>
          <p:cNvSpPr/>
          <p:nvPr/>
        </p:nvSpPr>
        <p:spPr>
          <a:xfrm>
            <a:off x="8226161" y="6180698"/>
            <a:ext cx="373932" cy="29164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0F417D8C-E896-467D-9EE6-58C9CA719B1E}"/>
              </a:ext>
            </a:extLst>
          </p:cNvPr>
          <p:cNvSpPr txBox="1"/>
          <p:nvPr/>
        </p:nvSpPr>
        <p:spPr>
          <a:xfrm>
            <a:off x="5183512" y="6503175"/>
            <a:ext cx="1874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</a:rPr>
              <a:t>vSphere Replication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xmlns="" id="{B090D883-4829-4696-90E0-34C987DA2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164" y="2613467"/>
            <a:ext cx="429611" cy="481287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xmlns="" id="{39C3B1EB-07A9-469D-884E-5C203DA8DA54}"/>
              </a:ext>
            </a:extLst>
          </p:cNvPr>
          <p:cNvCxnSpPr>
            <a:cxnSpLocks/>
          </p:cNvCxnSpPr>
          <p:nvPr/>
        </p:nvCxnSpPr>
        <p:spPr>
          <a:xfrm>
            <a:off x="2873970" y="3075702"/>
            <a:ext cx="0" cy="1444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xmlns="" id="{9F4E13F6-C843-4B0B-95F0-32DA6712B9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98" y="2613467"/>
            <a:ext cx="434147" cy="499520"/>
          </a:xfrm>
          <a:prstGeom prst="rect">
            <a:avLst/>
          </a:prstGeom>
        </p:spPr>
      </p:pic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xmlns="" id="{E5AD9C35-76F8-4439-A745-FB0CD9F57EF3}"/>
              </a:ext>
            </a:extLst>
          </p:cNvPr>
          <p:cNvCxnSpPr>
            <a:cxnSpLocks/>
          </p:cNvCxnSpPr>
          <p:nvPr/>
        </p:nvCxnSpPr>
        <p:spPr>
          <a:xfrm>
            <a:off x="8660263" y="3076562"/>
            <a:ext cx="0" cy="1444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xmlns="" id="{563B88AE-D7A2-40A0-A382-7DA9FBF5B5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459" y="2614335"/>
            <a:ext cx="434147" cy="499520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xmlns="" id="{C77C0E9F-E036-4E8C-9FF4-A7C135D4B3C1}"/>
              </a:ext>
            </a:extLst>
          </p:cNvPr>
          <p:cNvCxnSpPr>
            <a:cxnSpLocks/>
          </p:cNvCxnSpPr>
          <p:nvPr/>
        </p:nvCxnSpPr>
        <p:spPr>
          <a:xfrm>
            <a:off x="9961924" y="3077430"/>
            <a:ext cx="0" cy="1444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xmlns="" id="{5CB5E893-676D-43EB-8DD6-B34A5A0398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514" y="3259172"/>
            <a:ext cx="434147" cy="49952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xmlns="" id="{1EBD76E8-6396-4FE6-9944-E98446B5A1BD}"/>
              </a:ext>
            </a:extLst>
          </p:cNvPr>
          <p:cNvCxnSpPr>
            <a:cxnSpLocks/>
          </p:cNvCxnSpPr>
          <p:nvPr/>
        </p:nvCxnSpPr>
        <p:spPr>
          <a:xfrm>
            <a:off x="8220279" y="3701947"/>
            <a:ext cx="0" cy="1444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>
            <a:extLst>
              <a:ext uri="{FF2B5EF4-FFF2-40B4-BE49-F238E27FC236}">
                <a16:creationId xmlns:a16="http://schemas.microsoft.com/office/drawing/2014/main" xmlns="" id="{E657A253-5EB3-47A9-BEA3-97C067FCEB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955" y="3254960"/>
            <a:ext cx="434147" cy="499520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xmlns="" id="{94496E28-96F8-430B-8DB7-60C06C6FEDA4}"/>
              </a:ext>
            </a:extLst>
          </p:cNvPr>
          <p:cNvCxnSpPr>
            <a:cxnSpLocks/>
          </p:cNvCxnSpPr>
          <p:nvPr/>
        </p:nvCxnSpPr>
        <p:spPr>
          <a:xfrm>
            <a:off x="9552420" y="3702815"/>
            <a:ext cx="0" cy="1444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>
            <a:extLst>
              <a:ext uri="{FF2B5EF4-FFF2-40B4-BE49-F238E27FC236}">
                <a16:creationId xmlns:a16="http://schemas.microsoft.com/office/drawing/2014/main" xmlns="" id="{CEDBBFBF-8B19-4990-9309-1122E92AE7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771" y="3862008"/>
            <a:ext cx="434147" cy="499520"/>
          </a:xfrm>
          <a:prstGeom prst="rect">
            <a:avLst/>
          </a:prstGeom>
        </p:spPr>
      </p:pic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xmlns="" id="{93B35432-FAC3-48CA-AF02-55B6E60B4AA5}"/>
              </a:ext>
            </a:extLst>
          </p:cNvPr>
          <p:cNvCxnSpPr>
            <a:cxnSpLocks/>
          </p:cNvCxnSpPr>
          <p:nvPr/>
        </p:nvCxnSpPr>
        <p:spPr>
          <a:xfrm>
            <a:off x="8461236" y="4289543"/>
            <a:ext cx="0" cy="14443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xmlns="" id="{5E5C5963-6015-4BDA-89A3-4EB2DEB45F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432" y="3862876"/>
            <a:ext cx="434147" cy="499520"/>
          </a:xfrm>
          <a:prstGeom prst="rect">
            <a:avLst/>
          </a:prstGeom>
        </p:spPr>
      </p:pic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xmlns="" id="{3852EE4C-D6D6-440C-BE92-B4E89FEECE7B}"/>
              </a:ext>
            </a:extLst>
          </p:cNvPr>
          <p:cNvCxnSpPr>
            <a:cxnSpLocks/>
          </p:cNvCxnSpPr>
          <p:nvPr/>
        </p:nvCxnSpPr>
        <p:spPr>
          <a:xfrm>
            <a:off x="9762897" y="4290411"/>
            <a:ext cx="0" cy="14443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xmlns="" id="{709181AC-A1F5-4284-9C8E-9A478EEF4C6D}"/>
              </a:ext>
            </a:extLst>
          </p:cNvPr>
          <p:cNvCxnSpPr>
            <a:cxnSpLocks/>
          </p:cNvCxnSpPr>
          <p:nvPr/>
        </p:nvCxnSpPr>
        <p:spPr>
          <a:xfrm>
            <a:off x="7642000" y="3045574"/>
            <a:ext cx="0" cy="1296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xmlns="" id="{7616C21D-E567-46AB-AC88-3C49E8776B15}"/>
              </a:ext>
            </a:extLst>
          </p:cNvPr>
          <p:cNvSpPr/>
          <p:nvPr/>
        </p:nvSpPr>
        <p:spPr>
          <a:xfrm>
            <a:off x="1949672" y="5151367"/>
            <a:ext cx="8443183" cy="322754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Universal Distributed Firewall (UDFW)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xmlns="" id="{5344E793-4953-423A-A837-09F0A328A0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9702" y="2649298"/>
            <a:ext cx="411392" cy="415281"/>
          </a:xfrm>
          <a:prstGeom prst="rect">
            <a:avLst/>
          </a:prstGeom>
        </p:spPr>
      </p:pic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xmlns="" id="{EC7CD406-DC10-4C1F-8C0E-53FE7B5A50DC}"/>
              </a:ext>
            </a:extLst>
          </p:cNvPr>
          <p:cNvCxnSpPr>
            <a:cxnSpLocks/>
          </p:cNvCxnSpPr>
          <p:nvPr/>
        </p:nvCxnSpPr>
        <p:spPr>
          <a:xfrm>
            <a:off x="2159171" y="3047706"/>
            <a:ext cx="0" cy="1444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xmlns="" id="{BA1B943E-1D31-4570-AAD5-CC2657CF2EEA}"/>
              </a:ext>
            </a:extLst>
          </p:cNvPr>
          <p:cNvSpPr/>
          <p:nvPr/>
        </p:nvSpPr>
        <p:spPr>
          <a:xfrm>
            <a:off x="2228850" y="2508694"/>
            <a:ext cx="1495425" cy="314325"/>
          </a:xfrm>
          <a:custGeom>
            <a:avLst/>
            <a:gdLst>
              <a:gd name="connsiteX0" fmla="*/ 0 w 1495425"/>
              <a:gd name="connsiteY0" fmla="*/ 314325 h 314325"/>
              <a:gd name="connsiteX1" fmla="*/ 57150 w 1495425"/>
              <a:gd name="connsiteY1" fmla="*/ 257175 h 314325"/>
              <a:gd name="connsiteX2" fmla="*/ 142875 w 1495425"/>
              <a:gd name="connsiteY2" fmla="*/ 142875 h 314325"/>
              <a:gd name="connsiteX3" fmla="*/ 314325 w 1495425"/>
              <a:gd name="connsiteY3" fmla="*/ 66675 h 314325"/>
              <a:gd name="connsiteX4" fmla="*/ 714375 w 1495425"/>
              <a:gd name="connsiteY4" fmla="*/ 0 h 314325"/>
              <a:gd name="connsiteX5" fmla="*/ 1323975 w 1495425"/>
              <a:gd name="connsiteY5" fmla="*/ 114300 h 314325"/>
              <a:gd name="connsiteX6" fmla="*/ 1466850 w 1495425"/>
              <a:gd name="connsiteY6" fmla="*/ 190500 h 314325"/>
              <a:gd name="connsiteX7" fmla="*/ 1495425 w 1495425"/>
              <a:gd name="connsiteY7" fmla="*/ 219075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5425" h="314325">
                <a:moveTo>
                  <a:pt x="0" y="314325"/>
                </a:moveTo>
                <a:cubicBezTo>
                  <a:pt x="19050" y="295275"/>
                  <a:pt x="39903" y="277871"/>
                  <a:pt x="57150" y="257175"/>
                </a:cubicBezTo>
                <a:cubicBezTo>
                  <a:pt x="87639" y="220588"/>
                  <a:pt x="104606" y="171223"/>
                  <a:pt x="142875" y="142875"/>
                </a:cubicBezTo>
                <a:cubicBezTo>
                  <a:pt x="193130" y="105649"/>
                  <a:pt x="254710" y="85577"/>
                  <a:pt x="314325" y="66675"/>
                </a:cubicBezTo>
                <a:cubicBezTo>
                  <a:pt x="461678" y="19953"/>
                  <a:pt x="565409" y="15681"/>
                  <a:pt x="714375" y="0"/>
                </a:cubicBezTo>
                <a:cubicBezTo>
                  <a:pt x="1033553" y="20592"/>
                  <a:pt x="1009999" y="-3441"/>
                  <a:pt x="1323975" y="114300"/>
                </a:cubicBezTo>
                <a:cubicBezTo>
                  <a:pt x="1374513" y="133252"/>
                  <a:pt x="1420794" y="162355"/>
                  <a:pt x="1466850" y="190500"/>
                </a:cubicBezTo>
                <a:cubicBezTo>
                  <a:pt x="1478344" y="197524"/>
                  <a:pt x="1495425" y="219075"/>
                  <a:pt x="1495425" y="219075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xmlns="" id="{B7B12A27-AF25-4A31-9A35-CE8F27EEFB22}"/>
              </a:ext>
            </a:extLst>
          </p:cNvPr>
          <p:cNvSpPr/>
          <p:nvPr/>
        </p:nvSpPr>
        <p:spPr>
          <a:xfrm>
            <a:off x="2257425" y="2899219"/>
            <a:ext cx="438150" cy="0"/>
          </a:xfrm>
          <a:custGeom>
            <a:avLst/>
            <a:gdLst>
              <a:gd name="connsiteX0" fmla="*/ 0 w 438150"/>
              <a:gd name="connsiteY0" fmla="*/ 0 h 0"/>
              <a:gd name="connsiteX1" fmla="*/ 438150 w 4381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Explosion: 14 Points 107">
            <a:extLst>
              <a:ext uri="{FF2B5EF4-FFF2-40B4-BE49-F238E27FC236}">
                <a16:creationId xmlns:a16="http://schemas.microsoft.com/office/drawing/2014/main" xmlns="" id="{E863AE49-581C-4FBB-B949-D6B92593B7A1}"/>
              </a:ext>
            </a:extLst>
          </p:cNvPr>
          <p:cNvSpPr/>
          <p:nvPr/>
        </p:nvSpPr>
        <p:spPr>
          <a:xfrm>
            <a:off x="858929" y="2166267"/>
            <a:ext cx="1287157" cy="903661"/>
          </a:xfrm>
          <a:prstGeom prst="irregularSeal2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9181764E-C8CC-4820-AEAF-8F8A1051A8FF}"/>
              </a:ext>
            </a:extLst>
          </p:cNvPr>
          <p:cNvSpPr txBox="1"/>
          <p:nvPr/>
        </p:nvSpPr>
        <p:spPr>
          <a:xfrm rot="19600490">
            <a:off x="982043" y="2356883"/>
            <a:ext cx="94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NSX Load Balancer</a:t>
            </a:r>
          </a:p>
        </p:txBody>
      </p:sp>
      <p:sp>
        <p:nvSpPr>
          <p:cNvPr id="110" name="Explosion: 14 Points 109">
            <a:extLst>
              <a:ext uri="{FF2B5EF4-FFF2-40B4-BE49-F238E27FC236}">
                <a16:creationId xmlns:a16="http://schemas.microsoft.com/office/drawing/2014/main" xmlns="" id="{AC22F3E7-32FC-4A68-A59F-4D94FF9EE3EE}"/>
              </a:ext>
            </a:extLst>
          </p:cNvPr>
          <p:cNvSpPr/>
          <p:nvPr/>
        </p:nvSpPr>
        <p:spPr>
          <a:xfrm>
            <a:off x="5584424" y="2422709"/>
            <a:ext cx="1287157" cy="903661"/>
          </a:xfrm>
          <a:prstGeom prst="irregularSeal2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5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5">
                  <a:lumMod val="60000"/>
                  <a:lumOff val="40000"/>
                  <a:tint val="23500"/>
                  <a:satMod val="1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913D348C-BED5-4F8E-A4A8-C7C52DC4FDD0}"/>
              </a:ext>
            </a:extLst>
          </p:cNvPr>
          <p:cNvSpPr txBox="1"/>
          <p:nvPr/>
        </p:nvSpPr>
        <p:spPr>
          <a:xfrm rot="19600490">
            <a:off x="5707538" y="2613325"/>
            <a:ext cx="94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vSphere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</a:rPr>
              <a:t>vMotion</a:t>
            </a:r>
            <a:endParaRPr lang="en-US" sz="1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xmlns="" id="{69BFC542-132B-463D-918D-81E91168BF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8020" y="625590"/>
            <a:ext cx="610761" cy="632531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xmlns="" id="{B97A844F-7C53-4B9D-9A31-D1F827B0EE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4656" y="621910"/>
            <a:ext cx="610761" cy="632531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xmlns="" id="{22D31256-226F-4D02-BE4C-01799A2674D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42" r="-1" b="33378"/>
          <a:stretch/>
        </p:blipFill>
        <p:spPr>
          <a:xfrm>
            <a:off x="5492184" y="-66115"/>
            <a:ext cx="1050139" cy="49704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xmlns="" id="{04228FFF-B1F8-4BE7-BB81-981678B8CF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9214" y="230654"/>
            <a:ext cx="594474" cy="583875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xmlns="" id="{66C69695-C11B-49D8-9303-0EC64CE909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0216" y="248475"/>
            <a:ext cx="594474" cy="58387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xmlns="" id="{5A0B7B10-E2D0-47B1-9153-7FE7C27BD7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0578" y="1197711"/>
            <a:ext cx="610761" cy="608203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xmlns="" id="{1FB0E016-D718-4CBF-9AEF-D6E2EA2C7D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82763" y="1184305"/>
            <a:ext cx="610761" cy="608203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xmlns="" id="{3D7200F0-81A5-4D5E-9573-7B2125429347}"/>
              </a:ext>
            </a:extLst>
          </p:cNvPr>
          <p:cNvCxnSpPr>
            <a:cxnSpLocks/>
          </p:cNvCxnSpPr>
          <p:nvPr/>
        </p:nvCxnSpPr>
        <p:spPr>
          <a:xfrm>
            <a:off x="3349026" y="1744845"/>
            <a:ext cx="0" cy="19265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xmlns="" id="{25AA3E67-AA21-4C7C-A2BD-32C9E25FDE30}"/>
              </a:ext>
            </a:extLst>
          </p:cNvPr>
          <p:cNvCxnSpPr>
            <a:cxnSpLocks/>
          </p:cNvCxnSpPr>
          <p:nvPr/>
        </p:nvCxnSpPr>
        <p:spPr>
          <a:xfrm>
            <a:off x="8999389" y="1721959"/>
            <a:ext cx="0" cy="19265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67560BCB-B3C1-456D-A797-5F91CB44DFBC}"/>
              </a:ext>
            </a:extLst>
          </p:cNvPr>
          <p:cNvCxnSpPr>
            <a:cxnSpLocks/>
          </p:cNvCxnSpPr>
          <p:nvPr/>
        </p:nvCxnSpPr>
        <p:spPr>
          <a:xfrm>
            <a:off x="8359902" y="1080122"/>
            <a:ext cx="508474" cy="25051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xmlns="" id="{02766266-49C1-4564-9E93-247037EF341A}"/>
              </a:ext>
            </a:extLst>
          </p:cNvPr>
          <p:cNvCxnSpPr>
            <a:cxnSpLocks/>
          </p:cNvCxnSpPr>
          <p:nvPr/>
        </p:nvCxnSpPr>
        <p:spPr>
          <a:xfrm flipH="1">
            <a:off x="3513631" y="1084325"/>
            <a:ext cx="352091" cy="23535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xmlns="" id="{0B5ED707-279D-4DC5-BCE0-8AFEA649B7D8}"/>
              </a:ext>
            </a:extLst>
          </p:cNvPr>
          <p:cNvCxnSpPr>
            <a:cxnSpLocks/>
          </p:cNvCxnSpPr>
          <p:nvPr/>
        </p:nvCxnSpPr>
        <p:spPr>
          <a:xfrm flipH="1">
            <a:off x="4146601" y="652762"/>
            <a:ext cx="352091" cy="23535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xmlns="" id="{77FB4678-F5FC-4410-945E-5458202B6751}"/>
              </a:ext>
            </a:extLst>
          </p:cNvPr>
          <p:cNvCxnSpPr>
            <a:cxnSpLocks/>
          </p:cNvCxnSpPr>
          <p:nvPr/>
        </p:nvCxnSpPr>
        <p:spPr>
          <a:xfrm>
            <a:off x="7652810" y="639439"/>
            <a:ext cx="292491" cy="1824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xmlns="" id="{FE91A128-C23B-48FC-91AE-BB88E2FD5888}"/>
              </a:ext>
            </a:extLst>
          </p:cNvPr>
          <p:cNvCxnSpPr>
            <a:cxnSpLocks/>
          </p:cNvCxnSpPr>
          <p:nvPr/>
        </p:nvCxnSpPr>
        <p:spPr>
          <a:xfrm>
            <a:off x="6361172" y="197316"/>
            <a:ext cx="908162" cy="23360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xmlns="" id="{A7B602C9-05FD-4012-9894-CE3C4453E2A7}"/>
              </a:ext>
            </a:extLst>
          </p:cNvPr>
          <p:cNvCxnSpPr>
            <a:cxnSpLocks/>
          </p:cNvCxnSpPr>
          <p:nvPr/>
        </p:nvCxnSpPr>
        <p:spPr>
          <a:xfrm flipH="1">
            <a:off x="4897711" y="198698"/>
            <a:ext cx="860586" cy="26061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xmlns="" id="{8F8AE5DB-B325-47E2-9AF0-22E79518A830}"/>
              </a:ext>
            </a:extLst>
          </p:cNvPr>
          <p:cNvSpPr/>
          <p:nvPr/>
        </p:nvSpPr>
        <p:spPr>
          <a:xfrm>
            <a:off x="1908309" y="1937498"/>
            <a:ext cx="8443183" cy="322754"/>
          </a:xfrm>
          <a:prstGeom prst="round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Universal Distributed Logical Router (UDLR)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xmlns="" id="{8FE96CF9-E9C6-4509-9C2B-00BC67B1CA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74569" y="1859648"/>
            <a:ext cx="472322" cy="478453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xmlns="" id="{0D0DB1C8-800B-42BA-B6CB-BFD2D773FB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80099" y="1859648"/>
            <a:ext cx="472322" cy="478453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xmlns="" id="{E2C66B2F-8D6D-42F5-9F8E-8FCAB70C16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94400" y="1929"/>
            <a:ext cx="473374" cy="46591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xmlns="" id="{D9DAADD2-24C1-40D1-A6D8-FAED594761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42988" y="27687"/>
            <a:ext cx="463455" cy="456147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xmlns="" id="{81814BD1-E024-4710-90B0-A9BD97A572F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0838" y="115358"/>
            <a:ext cx="458620" cy="456699"/>
          </a:xfrm>
          <a:prstGeom prst="rect">
            <a:avLst/>
          </a:prstGeom>
        </p:spPr>
      </p:pic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xmlns="" id="{042804B4-A6E2-41AE-90E7-2F4FBD9EE0E0}"/>
              </a:ext>
            </a:extLst>
          </p:cNvPr>
          <p:cNvCxnSpPr>
            <a:cxnSpLocks/>
          </p:cNvCxnSpPr>
          <p:nvPr/>
        </p:nvCxnSpPr>
        <p:spPr>
          <a:xfrm flipH="1">
            <a:off x="4087366" y="184515"/>
            <a:ext cx="1670931" cy="3458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EFAB55EC-0DC9-4E26-A931-C1CC4CB65334}"/>
              </a:ext>
            </a:extLst>
          </p:cNvPr>
          <p:cNvSpPr txBox="1"/>
          <p:nvPr/>
        </p:nvSpPr>
        <p:spPr>
          <a:xfrm>
            <a:off x="2614651" y="1358944"/>
            <a:ext cx="494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</a:rPr>
              <a:t>ESG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xmlns="" id="{918238AF-FB38-4D64-AB54-7283E6390E93}"/>
              </a:ext>
            </a:extLst>
          </p:cNvPr>
          <p:cNvSpPr txBox="1"/>
          <p:nvPr/>
        </p:nvSpPr>
        <p:spPr>
          <a:xfrm>
            <a:off x="9244731" y="1319676"/>
            <a:ext cx="494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</a:rPr>
              <a:t>ESG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xmlns="" id="{B204D44E-6637-4403-B94A-26D64E3EBBC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881" y="5164809"/>
            <a:ext cx="2235340" cy="1673012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xmlns="" id="{2FEA9D92-9BF7-4659-AF37-3461361F1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216" y="2613576"/>
            <a:ext cx="429611" cy="481287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xmlns="" id="{4C53E7C2-68D6-4661-AF7A-7200D7C07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2341" y="2621509"/>
            <a:ext cx="429611" cy="481287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xmlns="" id="{F8A31704-2E80-4E88-A157-F6D54DD2E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0039" y="3269167"/>
            <a:ext cx="429611" cy="481287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xmlns="" id="{5BD96BE0-78DB-4F6E-9E37-3A974E04C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3238" y="3261050"/>
            <a:ext cx="429611" cy="481287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xmlns="" id="{F0F21754-6AB0-4D9C-9142-979EEE805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955" y="3861093"/>
            <a:ext cx="429611" cy="481287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xmlns="" id="{F68C0760-8BD0-4575-A3C8-EF2EC8654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9588" y="3870824"/>
            <a:ext cx="429611" cy="481287"/>
          </a:xfrm>
          <a:prstGeom prst="rect">
            <a:avLst/>
          </a:prstGeom>
        </p:spPr>
      </p:pic>
      <p:sp>
        <p:nvSpPr>
          <p:cNvPr id="143" name="Explosion: 14 Points 142">
            <a:extLst>
              <a:ext uri="{FF2B5EF4-FFF2-40B4-BE49-F238E27FC236}">
                <a16:creationId xmlns:a16="http://schemas.microsoft.com/office/drawing/2014/main" xmlns="" id="{FB9E9122-D56A-4F4B-ACA9-CFB1F9EAE39C}"/>
              </a:ext>
            </a:extLst>
          </p:cNvPr>
          <p:cNvSpPr/>
          <p:nvPr/>
        </p:nvSpPr>
        <p:spPr>
          <a:xfrm>
            <a:off x="10643840" y="3443212"/>
            <a:ext cx="1508608" cy="1270205"/>
          </a:xfrm>
          <a:prstGeom prst="irregularSeal2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xmlns="" id="{EAAB2518-4D90-4D8B-958C-C82D679C66D5}"/>
              </a:ext>
            </a:extLst>
          </p:cNvPr>
          <p:cNvSpPr txBox="1"/>
          <p:nvPr/>
        </p:nvSpPr>
        <p:spPr>
          <a:xfrm rot="19037600">
            <a:off x="10790308" y="3742335"/>
            <a:ext cx="1179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VMware SRM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xmlns="" id="{7C9FB7C9-252E-455C-A815-38A843D6A77D}"/>
              </a:ext>
            </a:extLst>
          </p:cNvPr>
          <p:cNvCxnSpPr>
            <a:cxnSpLocks/>
          </p:cNvCxnSpPr>
          <p:nvPr/>
        </p:nvCxnSpPr>
        <p:spPr>
          <a:xfrm>
            <a:off x="9372167" y="2245417"/>
            <a:ext cx="0" cy="99463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xmlns="" id="{68C5CDB4-6ADB-47E3-AB7E-D381BEB37AB5}"/>
              </a:ext>
            </a:extLst>
          </p:cNvPr>
          <p:cNvCxnSpPr>
            <a:cxnSpLocks/>
          </p:cNvCxnSpPr>
          <p:nvPr/>
        </p:nvCxnSpPr>
        <p:spPr>
          <a:xfrm>
            <a:off x="8975460" y="2234610"/>
            <a:ext cx="0" cy="15768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xmlns="" id="{1A1A49DB-8626-453D-8193-2FE03622F462}"/>
              </a:ext>
            </a:extLst>
          </p:cNvPr>
          <p:cNvCxnSpPr>
            <a:cxnSpLocks/>
          </p:cNvCxnSpPr>
          <p:nvPr/>
        </p:nvCxnSpPr>
        <p:spPr>
          <a:xfrm>
            <a:off x="7051217" y="2255631"/>
            <a:ext cx="0" cy="2139166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xmlns="" id="{C2BAD036-6D46-4D7F-8BFA-FD0B5FCC169C}"/>
              </a:ext>
            </a:extLst>
          </p:cNvPr>
          <p:cNvCxnSpPr>
            <a:cxnSpLocks/>
          </p:cNvCxnSpPr>
          <p:nvPr/>
        </p:nvCxnSpPr>
        <p:spPr>
          <a:xfrm>
            <a:off x="5460134" y="2231873"/>
            <a:ext cx="0" cy="218472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xmlns="" id="{CEF62B8F-0DF6-4847-8363-0D0BBB31DFFE}"/>
              </a:ext>
            </a:extLst>
          </p:cNvPr>
          <p:cNvCxnSpPr>
            <a:cxnSpLocks/>
          </p:cNvCxnSpPr>
          <p:nvPr/>
        </p:nvCxnSpPr>
        <p:spPr>
          <a:xfrm>
            <a:off x="4322646" y="2255631"/>
            <a:ext cx="0" cy="9606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xmlns="" id="{0BB19A31-F28E-4614-82B5-43B95D55AB01}"/>
              </a:ext>
            </a:extLst>
          </p:cNvPr>
          <p:cNvCxnSpPr>
            <a:cxnSpLocks/>
          </p:cNvCxnSpPr>
          <p:nvPr/>
        </p:nvCxnSpPr>
        <p:spPr>
          <a:xfrm>
            <a:off x="3158322" y="2255631"/>
            <a:ext cx="0" cy="15558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xmlns="" id="{E833034C-21CA-40E3-A6F8-0650B6CF9A6E}"/>
              </a:ext>
            </a:extLst>
          </p:cNvPr>
          <p:cNvCxnSpPr/>
          <p:nvPr/>
        </p:nvCxnSpPr>
        <p:spPr>
          <a:xfrm>
            <a:off x="3657712" y="5085107"/>
            <a:ext cx="488889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1F06CB0D-98F6-49BC-8936-0E9415E8BE34}"/>
              </a:ext>
            </a:extLst>
          </p:cNvPr>
          <p:cNvSpPr txBox="1"/>
          <p:nvPr/>
        </p:nvSpPr>
        <p:spPr>
          <a:xfrm>
            <a:off x="1738943" y="4858519"/>
            <a:ext cx="683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</a:rPr>
              <a:t>Host-1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xmlns="" id="{C9A98D20-A6ED-4127-80A2-F674A2B1A145}"/>
              </a:ext>
            </a:extLst>
          </p:cNvPr>
          <p:cNvSpPr txBox="1"/>
          <p:nvPr/>
        </p:nvSpPr>
        <p:spPr>
          <a:xfrm>
            <a:off x="2946052" y="4859837"/>
            <a:ext cx="683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</a:rPr>
              <a:t>Host-2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xmlns="" id="{FF0617A0-DF1D-442E-B810-54C75FAE2B82}"/>
              </a:ext>
            </a:extLst>
          </p:cNvPr>
          <p:cNvSpPr txBox="1"/>
          <p:nvPr/>
        </p:nvSpPr>
        <p:spPr>
          <a:xfrm>
            <a:off x="4166157" y="4862262"/>
            <a:ext cx="683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</a:rPr>
              <a:t>Host-5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xmlns="" id="{13766F3A-4999-4B23-956C-8975D1831926}"/>
              </a:ext>
            </a:extLst>
          </p:cNvPr>
          <p:cNvSpPr txBox="1"/>
          <p:nvPr/>
        </p:nvSpPr>
        <p:spPr>
          <a:xfrm>
            <a:off x="7596102" y="4885913"/>
            <a:ext cx="683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</a:rPr>
              <a:t>Host-1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xmlns="" id="{656F9618-64F1-488F-BED2-E6EDE6A00976}"/>
              </a:ext>
            </a:extLst>
          </p:cNvPr>
          <p:cNvSpPr txBox="1"/>
          <p:nvPr/>
        </p:nvSpPr>
        <p:spPr>
          <a:xfrm>
            <a:off x="10009540" y="4899269"/>
            <a:ext cx="683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</a:rPr>
              <a:t>Host-3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xmlns="" id="{B94BD92B-6009-44D4-8F12-3F7F110E72F8}"/>
              </a:ext>
            </a:extLst>
          </p:cNvPr>
          <p:cNvSpPr txBox="1"/>
          <p:nvPr/>
        </p:nvSpPr>
        <p:spPr>
          <a:xfrm>
            <a:off x="8801031" y="4871595"/>
            <a:ext cx="683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</a:rPr>
              <a:t>Host-2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xmlns="" id="{7BB5025A-4476-4671-BCD3-20F4F8E8DFCC}"/>
              </a:ext>
            </a:extLst>
          </p:cNvPr>
          <p:cNvSpPr txBox="1"/>
          <p:nvPr/>
        </p:nvSpPr>
        <p:spPr>
          <a:xfrm>
            <a:off x="3778461" y="1150700"/>
            <a:ext cx="876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</a:rPr>
              <a:t>Physical FW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xmlns="" id="{C523F9F3-CA9C-4653-A3AC-9F79591ED8C3}"/>
              </a:ext>
            </a:extLst>
          </p:cNvPr>
          <p:cNvSpPr txBox="1"/>
          <p:nvPr/>
        </p:nvSpPr>
        <p:spPr>
          <a:xfrm>
            <a:off x="4574192" y="671434"/>
            <a:ext cx="876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</a:rPr>
              <a:t>Physical Router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xmlns="" id="{BDA06E84-11DA-4DAC-BF2B-6A93AD007EA1}"/>
              </a:ext>
            </a:extLst>
          </p:cNvPr>
          <p:cNvSpPr txBox="1"/>
          <p:nvPr/>
        </p:nvSpPr>
        <p:spPr>
          <a:xfrm>
            <a:off x="7498917" y="1137688"/>
            <a:ext cx="876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</a:rPr>
              <a:t>Physical FW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xmlns="" id="{B310F9A2-6323-443A-A719-907D1367ECFD}"/>
              </a:ext>
            </a:extLst>
          </p:cNvPr>
          <p:cNvSpPr txBox="1"/>
          <p:nvPr/>
        </p:nvSpPr>
        <p:spPr>
          <a:xfrm>
            <a:off x="6524380" y="591833"/>
            <a:ext cx="876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</a:rPr>
              <a:t>Physical Router</a:t>
            </a: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xmlns="" id="{B132DA10-D575-48E4-B2B9-46A1D7C6065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36463" y="5536408"/>
            <a:ext cx="667766" cy="470344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xmlns="" id="{BD1C161D-E7AD-4150-9CCD-C482984808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64872" y="5546031"/>
            <a:ext cx="667766" cy="470344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xmlns="" id="{24652EAC-B6A0-48CA-BE6B-42568F3ABB6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70214" y="5530426"/>
            <a:ext cx="667766" cy="470344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xmlns="" id="{158D4CEB-0BCA-4EA7-9558-391EF377367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86473" y="5555866"/>
            <a:ext cx="667766" cy="470344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xmlns="" id="{BC6AF4C8-4321-4422-81D3-C7B6832719B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14882" y="5559139"/>
            <a:ext cx="667766" cy="470344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xmlns="" id="{0BAA1551-C272-43B0-8D3B-61D5B05D37C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20224" y="5543534"/>
            <a:ext cx="667766" cy="470344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xmlns="" id="{A34F64E7-0E2C-40E4-B302-0ACC4ECCEC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0479921" y="2659917"/>
            <a:ext cx="411392" cy="415281"/>
          </a:xfrm>
          <a:prstGeom prst="rect">
            <a:avLst/>
          </a:prstGeom>
        </p:spPr>
      </p:pic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50CB30AF-0481-4081-BD20-09A98046B387}"/>
              </a:ext>
            </a:extLst>
          </p:cNvPr>
          <p:cNvCxnSpPr>
            <a:cxnSpLocks/>
          </p:cNvCxnSpPr>
          <p:nvPr/>
        </p:nvCxnSpPr>
        <p:spPr>
          <a:xfrm>
            <a:off x="10663190" y="3058325"/>
            <a:ext cx="0" cy="1444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xmlns="" id="{A3277EC8-1F9B-4467-8351-291BD0F6D3E6}"/>
              </a:ext>
            </a:extLst>
          </p:cNvPr>
          <p:cNvSpPr/>
          <p:nvPr/>
        </p:nvSpPr>
        <p:spPr>
          <a:xfrm flipH="1">
            <a:off x="8682764" y="2419696"/>
            <a:ext cx="1912167" cy="349624"/>
          </a:xfrm>
          <a:custGeom>
            <a:avLst/>
            <a:gdLst>
              <a:gd name="connsiteX0" fmla="*/ 0 w 1495425"/>
              <a:gd name="connsiteY0" fmla="*/ 314325 h 314325"/>
              <a:gd name="connsiteX1" fmla="*/ 57150 w 1495425"/>
              <a:gd name="connsiteY1" fmla="*/ 257175 h 314325"/>
              <a:gd name="connsiteX2" fmla="*/ 142875 w 1495425"/>
              <a:gd name="connsiteY2" fmla="*/ 142875 h 314325"/>
              <a:gd name="connsiteX3" fmla="*/ 314325 w 1495425"/>
              <a:gd name="connsiteY3" fmla="*/ 66675 h 314325"/>
              <a:gd name="connsiteX4" fmla="*/ 714375 w 1495425"/>
              <a:gd name="connsiteY4" fmla="*/ 0 h 314325"/>
              <a:gd name="connsiteX5" fmla="*/ 1323975 w 1495425"/>
              <a:gd name="connsiteY5" fmla="*/ 114300 h 314325"/>
              <a:gd name="connsiteX6" fmla="*/ 1466850 w 1495425"/>
              <a:gd name="connsiteY6" fmla="*/ 190500 h 314325"/>
              <a:gd name="connsiteX7" fmla="*/ 1495425 w 1495425"/>
              <a:gd name="connsiteY7" fmla="*/ 219075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5425" h="314325">
                <a:moveTo>
                  <a:pt x="0" y="314325"/>
                </a:moveTo>
                <a:cubicBezTo>
                  <a:pt x="19050" y="295275"/>
                  <a:pt x="39903" y="277871"/>
                  <a:pt x="57150" y="257175"/>
                </a:cubicBezTo>
                <a:cubicBezTo>
                  <a:pt x="87639" y="220588"/>
                  <a:pt x="104606" y="171223"/>
                  <a:pt x="142875" y="142875"/>
                </a:cubicBezTo>
                <a:cubicBezTo>
                  <a:pt x="193130" y="105649"/>
                  <a:pt x="254710" y="85577"/>
                  <a:pt x="314325" y="66675"/>
                </a:cubicBezTo>
                <a:cubicBezTo>
                  <a:pt x="461678" y="19953"/>
                  <a:pt x="565409" y="15681"/>
                  <a:pt x="714375" y="0"/>
                </a:cubicBezTo>
                <a:cubicBezTo>
                  <a:pt x="1033553" y="20592"/>
                  <a:pt x="1009999" y="-3441"/>
                  <a:pt x="1323975" y="114300"/>
                </a:cubicBezTo>
                <a:cubicBezTo>
                  <a:pt x="1374513" y="133252"/>
                  <a:pt x="1420794" y="162355"/>
                  <a:pt x="1466850" y="190500"/>
                </a:cubicBezTo>
                <a:cubicBezTo>
                  <a:pt x="1478344" y="197524"/>
                  <a:pt x="1495425" y="219075"/>
                  <a:pt x="1495425" y="219075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xmlns="" id="{BB7A98F6-28B5-4E13-87C1-82C858AF85BC}"/>
              </a:ext>
            </a:extLst>
          </p:cNvPr>
          <p:cNvSpPr/>
          <p:nvPr/>
        </p:nvSpPr>
        <p:spPr>
          <a:xfrm flipH="1">
            <a:off x="10138141" y="2908053"/>
            <a:ext cx="310334" cy="47504"/>
          </a:xfrm>
          <a:custGeom>
            <a:avLst/>
            <a:gdLst>
              <a:gd name="connsiteX0" fmla="*/ 0 w 438150"/>
              <a:gd name="connsiteY0" fmla="*/ 0 h 0"/>
              <a:gd name="connsiteX1" fmla="*/ 438150 w 4381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8150">
                <a:moveTo>
                  <a:pt x="0" y="0"/>
                </a:moveTo>
                <a:lnTo>
                  <a:pt x="438150" y="0"/>
                </a:ln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Explosion: 14 Points 172">
            <a:extLst>
              <a:ext uri="{FF2B5EF4-FFF2-40B4-BE49-F238E27FC236}">
                <a16:creationId xmlns:a16="http://schemas.microsoft.com/office/drawing/2014/main" xmlns="" id="{FD48BA3A-98B0-423F-9C1D-B404941B7F13}"/>
              </a:ext>
            </a:extLst>
          </p:cNvPr>
          <p:cNvSpPr/>
          <p:nvPr/>
        </p:nvSpPr>
        <p:spPr>
          <a:xfrm rot="4143597">
            <a:off x="10511722" y="2072312"/>
            <a:ext cx="1287157" cy="903661"/>
          </a:xfrm>
          <a:prstGeom prst="irregularSeal2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xmlns="" id="{3D9A4F36-1C2E-418F-9A90-1C24E53BD64B}"/>
              </a:ext>
            </a:extLst>
          </p:cNvPr>
          <p:cNvSpPr txBox="1"/>
          <p:nvPr/>
        </p:nvSpPr>
        <p:spPr>
          <a:xfrm rot="2144087">
            <a:off x="10634836" y="2196253"/>
            <a:ext cx="94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50000"/>
                  </a:schemeClr>
                </a:solidFill>
              </a:rPr>
              <a:t>NSX Load Balancer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xmlns="" id="{58DF1476-7AF3-42D4-8E43-912B2E01F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774" y="3854497"/>
            <a:ext cx="429611" cy="481287"/>
          </a:xfrm>
          <a:prstGeom prst="rect">
            <a:avLst/>
          </a:prstGeom>
        </p:spPr>
      </p:pic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xmlns="" id="{3125E3A7-E864-4909-8AD6-CE57E1CB3FB9}"/>
              </a:ext>
            </a:extLst>
          </p:cNvPr>
          <p:cNvCxnSpPr>
            <a:cxnSpLocks/>
          </p:cNvCxnSpPr>
          <p:nvPr/>
        </p:nvCxnSpPr>
        <p:spPr>
          <a:xfrm>
            <a:off x="7338538" y="4287658"/>
            <a:ext cx="0" cy="12354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Picture 176">
            <a:extLst>
              <a:ext uri="{FF2B5EF4-FFF2-40B4-BE49-F238E27FC236}">
                <a16:creationId xmlns:a16="http://schemas.microsoft.com/office/drawing/2014/main" xmlns="" id="{201C23D4-E5A6-4FC7-B262-4E65F5BD9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3631" y="3254370"/>
            <a:ext cx="429611" cy="481287"/>
          </a:xfrm>
          <a:prstGeom prst="rect">
            <a:avLst/>
          </a:prstGeom>
        </p:spPr>
      </p:pic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92A8ED38-CB75-4BE0-BFEE-159785CB2F1E}"/>
              </a:ext>
            </a:extLst>
          </p:cNvPr>
          <p:cNvCxnSpPr>
            <a:cxnSpLocks/>
          </p:cNvCxnSpPr>
          <p:nvPr/>
        </p:nvCxnSpPr>
        <p:spPr>
          <a:xfrm>
            <a:off x="10638437" y="3716605"/>
            <a:ext cx="0" cy="951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178">
            <a:extLst>
              <a:ext uri="{FF2B5EF4-FFF2-40B4-BE49-F238E27FC236}">
                <a16:creationId xmlns:a16="http://schemas.microsoft.com/office/drawing/2014/main" xmlns="" id="{A4CF9F25-7658-44D5-9702-C1F0BEFE6B7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83929" y="5073824"/>
            <a:ext cx="479849" cy="458977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xmlns="" id="{070949E6-99E3-4008-861E-BA089E4288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71169" y="5085395"/>
            <a:ext cx="479849" cy="458977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xmlns="" id="{A6707E55-7351-4DB1-BDB4-CEBBB72D293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24" y="2211539"/>
            <a:ext cx="3600313" cy="3448425"/>
          </a:xfrm>
          <a:prstGeom prst="rect">
            <a:avLst/>
          </a:prstGeom>
        </p:spPr>
      </p:pic>
      <p:sp>
        <p:nvSpPr>
          <p:cNvPr id="182" name="Title 5">
            <a:extLst>
              <a:ext uri="{FF2B5EF4-FFF2-40B4-BE49-F238E27FC236}">
                <a16:creationId xmlns:a16="http://schemas.microsoft.com/office/drawing/2014/main" xmlns="" id="{31550B02-FFD6-9145-9553-0E607764F569}"/>
              </a:ext>
            </a:extLst>
          </p:cNvPr>
          <p:cNvSpPr txBox="1">
            <a:spLocks/>
          </p:cNvSpPr>
          <p:nvPr/>
        </p:nvSpPr>
        <p:spPr>
          <a:xfrm>
            <a:off x="9887538" y="944342"/>
            <a:ext cx="1608589" cy="8228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RTO 30 Minutes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xmlns="" id="{DE94C118-AB2D-3142-802C-24FB25DEC15F}"/>
              </a:ext>
            </a:extLst>
          </p:cNvPr>
          <p:cNvSpPr txBox="1"/>
          <p:nvPr/>
        </p:nvSpPr>
        <p:spPr>
          <a:xfrm>
            <a:off x="5577517" y="51301"/>
            <a:ext cx="876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2060"/>
                </a:solidFill>
              </a:rPr>
              <a:t>SP</a:t>
            </a:r>
          </a:p>
        </p:txBody>
      </p:sp>
    </p:spTree>
    <p:extLst>
      <p:ext uri="{BB962C8B-B14F-4D97-AF65-F5344CB8AC3E}">
        <p14:creationId xmlns:p14="http://schemas.microsoft.com/office/powerpoint/2010/main" val="18762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0.10495 0.069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7" y="349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3"/>
                                            </p:cond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4.44444E-6 L 0.0086 0.07199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" y="358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7"/>
                                            </p:cond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7.40741E-7 L -0.08932 0.06921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6" y="344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1"/>
                                            </p:cond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44444E-6 L 0.10495 0.06991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47" y="349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7"/>
                                            </p:cond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0859 0.07199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" y="358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1"/>
                                            </p:cond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-0.08932 0.06922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66" y="344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5"/>
                                            </p:cond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0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5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000"/>
                            </p:stCondLst>
                            <p:childTnLst>
                              <p:par>
                                <p:cTn id="1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000"/>
                            </p:stCondLst>
                            <p:childTnLst>
                              <p:par>
                                <p:cTn id="19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000"/>
                            </p:stCondLst>
                            <p:childTnLst>
                              <p:par>
                                <p:cTn id="2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000"/>
                            </p:stCondLst>
                            <p:childTnLst>
                              <p:par>
                                <p:cTn id="24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100"/>
                            </p:stCondLst>
                            <p:childTnLst>
                              <p:par>
                                <p:cTn id="28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200"/>
                            </p:stCondLst>
                            <p:childTnLst>
                              <p:par>
                                <p:cTn id="29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00"/>
                            </p:stCondLst>
                            <p:childTnLst>
                              <p:par>
                                <p:cTn id="29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400"/>
                            </p:stCondLst>
                            <p:childTnLst>
                              <p:par>
                                <p:cTn id="29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500"/>
                            </p:stCondLst>
                            <p:childTnLst>
                              <p:par>
                                <p:cTn id="29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600"/>
                            </p:stCondLst>
                            <p:childTnLst>
                              <p:par>
                                <p:cTn id="30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700"/>
                            </p:stCondLst>
                            <p:childTnLst>
                              <p:par>
                                <p:cTn id="30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800"/>
                            </p:stCondLst>
                            <p:childTnLst>
                              <p:par>
                                <p:cTn id="30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900"/>
                            </p:stCondLst>
                            <p:childTnLst>
                              <p:par>
                                <p:cTn id="3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1400"/>
                            </p:stCondLst>
                            <p:childTnLst>
                              <p:par>
                                <p:cTn id="3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3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5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7" fill="hold">
                            <p:stCondLst>
                              <p:cond delay="1000"/>
                            </p:stCondLst>
                            <p:childTnLst>
                              <p:par>
                                <p:cTn id="3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000"/>
                            </p:stCondLst>
                            <p:childTnLst>
                              <p:par>
                                <p:cTn id="3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5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8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1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4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0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53" presetClass="entr" presetSubtype="16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000"/>
                            </p:stCondLst>
                            <p:childTnLst>
                              <p:par>
                                <p:cTn id="405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0324 L 0.06081 -0.04491 C 0.07344 -0.0544 0.09245 -0.05903 0.1125 -0.05903 C 0.13516 -0.05903 0.15339 -0.0544 0.16602 -0.04491 L 0.22695 -0.00324 " pathEditMode="relative" rAng="0" ptsTypes="AAAAA">
                                      <p:cBhvr>
                                        <p:cTn id="40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41" y="-2801"/>
                                    </p:animMotion>
                                  </p:childTnLst>
                                </p:cTn>
                              </p:par>
                              <p:par>
                                <p:cTn id="4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3000"/>
                            </p:stCondLst>
                            <p:childTnLst>
                              <p:par>
                                <p:cTn id="4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2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3300"/>
                            </p:stCondLst>
                            <p:childTnLst>
                              <p:par>
                                <p:cTn id="414" presetID="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8" fill="hold">
                      <p:stCondLst>
                        <p:cond delay="indefinite"/>
                      </p:stCondLst>
                      <p:childTnLst>
                        <p:par>
                          <p:cTn id="419" fill="hold">
                            <p:stCondLst>
                              <p:cond delay="0"/>
                            </p:stCondLst>
                            <p:childTnLst>
                              <p:par>
                                <p:cTn id="4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500"/>
                            </p:stCondLst>
                            <p:childTnLst>
                              <p:par>
                                <p:cTn id="4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7" fill="hold">
                            <p:stCondLst>
                              <p:cond delay="1000"/>
                            </p:stCondLst>
                            <p:childTnLst>
                              <p:par>
                                <p:cTn id="43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45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9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3000"/>
                            </p:stCondLst>
                            <p:childTnLst>
                              <p:par>
                                <p:cTn id="4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2" fill="hold">
                            <p:stCondLst>
                              <p:cond delay="3500"/>
                            </p:stCondLst>
                            <p:childTnLst>
                              <p:par>
                                <p:cTn id="46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500"/>
                            </p:stCondLst>
                            <p:childTnLst>
                              <p:par>
                                <p:cTn id="49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6" fill="hold">
                            <p:stCondLst>
                              <p:cond delay="1200"/>
                            </p:stCondLst>
                            <p:childTnLst>
                              <p:par>
                                <p:cTn id="5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3" fill="hold">
                            <p:stCondLst>
                              <p:cond delay="1700"/>
                            </p:stCondLst>
                            <p:childTnLst>
                              <p:par>
                                <p:cTn id="5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6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3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4" fill="hold">
                      <p:stCondLst>
                        <p:cond delay="indefinite"/>
                      </p:stCondLst>
                      <p:childTnLst>
                        <p:par>
                          <p:cTn id="555" fill="hold">
                            <p:stCondLst>
                              <p:cond delay="0"/>
                            </p:stCondLst>
                            <p:childTnLst>
                              <p:par>
                                <p:cTn id="5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6" fill="hold">
                            <p:stCondLst>
                              <p:cond delay="500"/>
                            </p:stCondLst>
                            <p:childTnLst>
                              <p:par>
                                <p:cTn id="56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9" fill="hold">
                            <p:stCondLst>
                              <p:cond delay="1000"/>
                            </p:stCondLst>
                            <p:childTnLst>
                              <p:par>
                                <p:cTn id="570" presetID="22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2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3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5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6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8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1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2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4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5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7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8" fill="hold">
                      <p:stCondLst>
                        <p:cond delay="indefinite"/>
                      </p:stCondLst>
                      <p:childTnLst>
                        <p:par>
                          <p:cTn id="589" fill="hold">
                            <p:stCondLst>
                              <p:cond delay="0"/>
                            </p:stCondLst>
                            <p:childTnLst>
                              <p:par>
                                <p:cTn id="5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 animBg="1"/>
      <p:bldP spid="31" grpId="0"/>
      <p:bldP spid="32" grpId="0" animBg="1"/>
      <p:bldP spid="33" grpId="0"/>
      <p:bldP spid="58" grpId="0"/>
      <p:bldP spid="64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/>
      <p:bldP spid="103" grpId="0" animBg="1"/>
      <p:bldP spid="106" grpId="0" animBg="1"/>
      <p:bldP spid="107" grpId="0" animBg="1"/>
      <p:bldP spid="108" grpId="0" animBg="1"/>
      <p:bldP spid="109" grpId="0"/>
      <p:bldP spid="110" grpId="0" animBg="1"/>
      <p:bldP spid="110" grpId="1" animBg="1"/>
      <p:bldP spid="111" grpId="0"/>
      <p:bldP spid="111" grpId="1"/>
      <p:bldP spid="127" grpId="0" animBg="1"/>
      <p:bldP spid="134" grpId="0"/>
      <p:bldP spid="135" grpId="0"/>
      <p:bldP spid="143" grpId="0" animBg="1"/>
      <p:bldP spid="144" grpId="0"/>
      <p:bldP spid="152" grpId="0"/>
      <p:bldP spid="153" grpId="0"/>
      <p:bldP spid="154" grpId="0"/>
      <p:bldP spid="155" grpId="0"/>
      <p:bldP spid="156" grpId="0"/>
      <p:bldP spid="157" grpId="0"/>
      <p:bldP spid="159" grpId="0"/>
      <p:bldP spid="160" grpId="0"/>
      <p:bldP spid="161" grpId="0"/>
      <p:bldP spid="162" grpId="0"/>
      <p:bldP spid="171" grpId="0" animBg="1"/>
      <p:bldP spid="172" grpId="0" animBg="1"/>
      <p:bldP spid="173" grpId="0" animBg="1"/>
      <p:bldP spid="174" grpId="0"/>
      <p:bldP spid="182" grpId="0"/>
      <p:bldP spid="18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322618" y="2852537"/>
            <a:ext cx="1677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5">
                    <a:lumMod val="75000"/>
                  </a:schemeClr>
                </a:solidFill>
                <a:cs typeface="Browallia New" panose="020B0604020202020204" pitchFamily="34" charset="-34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392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736053" y="830429"/>
            <a:ext cx="10969943" cy="81280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Do you think you were able to handle these IT challenges efficiently with traditional hardware defined data center (HDDC)?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16538" y="1931708"/>
            <a:ext cx="2567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cs typeface="Browallia New" panose="020B0604020202020204" pitchFamily="34" charset="-34"/>
              </a:rPr>
              <a:t>The answer is - NO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765450" y="2522828"/>
            <a:ext cx="10969943" cy="812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What is the right approach for facing these IT challenges?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023231" y="3132133"/>
            <a:ext cx="36386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The answer is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338112" y="4258839"/>
            <a:ext cx="9313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Moving towards the Software-Defined Data Center (SDDC)</a:t>
            </a:r>
          </a:p>
        </p:txBody>
      </p:sp>
    </p:spTree>
    <p:extLst>
      <p:ext uri="{BB962C8B-B14F-4D97-AF65-F5344CB8AC3E}">
        <p14:creationId xmlns:p14="http://schemas.microsoft.com/office/powerpoint/2010/main" val="93655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/>
      <p:bldP spid="27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/>
        </p:nvSpPr>
        <p:spPr>
          <a:xfrm>
            <a:off x="3143250" y="5105400"/>
            <a:ext cx="3373928" cy="1752600"/>
          </a:xfrm>
          <a:prstGeom prst="triangle">
            <a:avLst/>
          </a:prstGeom>
          <a:solidFill>
            <a:srgbClr val="367C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Isosceles Triangle 7"/>
          <p:cNvSpPr/>
          <p:nvPr/>
        </p:nvSpPr>
        <p:spPr>
          <a:xfrm>
            <a:off x="5303520" y="112542"/>
            <a:ext cx="6903797" cy="6745458"/>
          </a:xfrm>
          <a:prstGeom prst="triangle">
            <a:avLst>
              <a:gd name="adj" fmla="val 100000"/>
            </a:avLst>
          </a:prstGeom>
          <a:solidFill>
            <a:srgbClr val="89C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5D1E5"/>
              </a:solidFill>
            </a:endParaRPr>
          </a:p>
        </p:txBody>
      </p:sp>
      <p:sp>
        <p:nvSpPr>
          <p:cNvPr id="4" name="Isosceles Triangle 3"/>
          <p:cNvSpPr/>
          <p:nvPr/>
        </p:nvSpPr>
        <p:spPr>
          <a:xfrm>
            <a:off x="6517178" y="1147157"/>
            <a:ext cx="5674821" cy="5710844"/>
          </a:xfrm>
          <a:prstGeom prst="triangle">
            <a:avLst>
              <a:gd name="adj" fmla="val 100000"/>
            </a:avLst>
          </a:prstGeom>
          <a:solidFill>
            <a:srgbClr val="0B77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Isosceles Triangle 8"/>
          <p:cNvSpPr/>
          <p:nvPr/>
        </p:nvSpPr>
        <p:spPr>
          <a:xfrm rot="5400000">
            <a:off x="-12469" y="1724893"/>
            <a:ext cx="5145579" cy="5120639"/>
          </a:xfrm>
          <a:prstGeom prst="triangle">
            <a:avLst>
              <a:gd name="adj" fmla="val 100000"/>
            </a:avLst>
          </a:prstGeom>
          <a:solidFill>
            <a:srgbClr val="6EB4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2307" y="6548021"/>
            <a:ext cx="531971" cy="304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367C2B"/>
                </a:solidFill>
              </a:rPr>
              <a:t>NNS</a:t>
            </a:r>
          </a:p>
        </p:txBody>
      </p:sp>
      <p:sp>
        <p:nvSpPr>
          <p:cNvPr id="15" name="Isosceles Triangle 14"/>
          <p:cNvSpPr/>
          <p:nvPr/>
        </p:nvSpPr>
        <p:spPr>
          <a:xfrm>
            <a:off x="3143250" y="5848350"/>
            <a:ext cx="1977391" cy="1009651"/>
          </a:xfrm>
          <a:prstGeom prst="triangle">
            <a:avLst>
              <a:gd name="adj" fmla="val 49325"/>
            </a:avLst>
          </a:prstGeom>
          <a:solidFill>
            <a:srgbClr val="1758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Isosceles Triangle 15"/>
          <p:cNvSpPr/>
          <p:nvPr/>
        </p:nvSpPr>
        <p:spPr>
          <a:xfrm>
            <a:off x="5303520" y="6238043"/>
            <a:ext cx="1213658" cy="619957"/>
          </a:xfrm>
          <a:prstGeom prst="triangle">
            <a:avLst>
              <a:gd name="adj" fmla="val 50735"/>
            </a:avLst>
          </a:prstGeom>
          <a:solidFill>
            <a:srgbClr val="1D632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5"/>
          <p:cNvSpPr txBox="1">
            <a:spLocks/>
          </p:cNvSpPr>
          <p:nvPr/>
        </p:nvSpPr>
        <p:spPr>
          <a:xfrm>
            <a:off x="1048851" y="1630914"/>
            <a:ext cx="9141619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SDDC – The New IT</a:t>
            </a:r>
          </a:p>
        </p:txBody>
      </p:sp>
    </p:spTree>
    <p:extLst>
      <p:ext uri="{BB962C8B-B14F-4D97-AF65-F5344CB8AC3E}">
        <p14:creationId xmlns:p14="http://schemas.microsoft.com/office/powerpoint/2010/main" val="12931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71244" y="1967346"/>
            <a:ext cx="8225008" cy="4773190"/>
            <a:chOff x="1639427" y="1410815"/>
            <a:chExt cx="8950785" cy="5315866"/>
          </a:xfrm>
        </p:grpSpPr>
        <p:sp>
          <p:nvSpPr>
            <p:cNvPr id="70" name="Rectangle 69"/>
            <p:cNvSpPr/>
            <p:nvPr/>
          </p:nvSpPr>
          <p:spPr>
            <a:xfrm>
              <a:off x="3453176" y="2630013"/>
              <a:ext cx="4886868" cy="304800"/>
            </a:xfrm>
            <a:prstGeom prst="rect">
              <a:avLst/>
            </a:prstGeom>
            <a:gradFill rotWithShape="1">
              <a:gsLst>
                <a:gs pos="0">
                  <a:srgbClr val="6DB33F">
                    <a:shade val="51000"/>
                    <a:satMod val="130000"/>
                  </a:srgbClr>
                </a:gs>
                <a:gs pos="80000">
                  <a:srgbClr val="6DB33F">
                    <a:shade val="93000"/>
                    <a:satMod val="130000"/>
                  </a:srgbClr>
                </a:gs>
                <a:gs pos="100000">
                  <a:srgbClr val="6DB33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6DB33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1" name="Isosceles Triangle 70"/>
            <p:cNvSpPr/>
            <p:nvPr/>
          </p:nvSpPr>
          <p:spPr>
            <a:xfrm>
              <a:off x="3464089" y="1715613"/>
              <a:ext cx="4886865" cy="861146"/>
            </a:xfrm>
            <a:prstGeom prst="triangle">
              <a:avLst/>
            </a:prstGeom>
            <a:gradFill rotWithShape="1">
              <a:gsLst>
                <a:gs pos="0">
                  <a:srgbClr val="0095D3">
                    <a:shade val="51000"/>
                    <a:satMod val="130000"/>
                    <a:alpha val="0"/>
                  </a:srgbClr>
                </a:gs>
                <a:gs pos="80000">
                  <a:srgbClr val="6DB33F">
                    <a:lumMod val="60000"/>
                    <a:lumOff val="40000"/>
                  </a:srgbClr>
                </a:gs>
                <a:gs pos="100000">
                  <a:srgbClr val="6DB33F">
                    <a:lumMod val="60000"/>
                    <a:lumOff val="40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1799179" y="3976955"/>
              <a:ext cx="6573962" cy="0"/>
            </a:xfrm>
            <a:prstGeom prst="line">
              <a:avLst/>
            </a:prstGeom>
            <a:noFill/>
            <a:ln w="57150" cap="flat" cmpd="sng" algn="ctr">
              <a:solidFill>
                <a:srgbClr val="C6C6C8"/>
              </a:solidFill>
              <a:prstDash val="sysDash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74" name="TextBox 73"/>
            <p:cNvSpPr txBox="1"/>
            <p:nvPr/>
          </p:nvSpPr>
          <p:spPr>
            <a:xfrm>
              <a:off x="1639427" y="3395065"/>
              <a:ext cx="142861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>
                  <a:solidFill>
                    <a:srgbClr val="717074"/>
                  </a:solidFill>
                  <a:latin typeface="Arial"/>
                </a:rPr>
                <a:t>Software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639428" y="4135149"/>
              <a:ext cx="155938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b="1" dirty="0">
                  <a:solidFill>
                    <a:srgbClr val="717074"/>
                  </a:solidFill>
                  <a:latin typeface="Arial"/>
                </a:rPr>
                <a:t>Hardware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453176" y="3011013"/>
              <a:ext cx="1578428" cy="762000"/>
            </a:xfrm>
            <a:prstGeom prst="rect">
              <a:avLst/>
            </a:prstGeom>
            <a:gradFill rotWithShape="1">
              <a:gsLst>
                <a:gs pos="0">
                  <a:srgbClr val="0095D3">
                    <a:shade val="51000"/>
                    <a:satMod val="130000"/>
                  </a:srgbClr>
                </a:gs>
                <a:gs pos="80000">
                  <a:srgbClr val="0095D3">
                    <a:shade val="93000"/>
                    <a:satMod val="130000"/>
                  </a:srgbClr>
                </a:gs>
                <a:gs pos="100000">
                  <a:srgbClr val="0095D3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95D3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Virtual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Machines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114671" y="3011013"/>
              <a:ext cx="1578430" cy="762000"/>
            </a:xfrm>
            <a:prstGeom prst="rect">
              <a:avLst/>
            </a:prstGeom>
            <a:gradFill rotWithShape="1">
              <a:gsLst>
                <a:gs pos="0">
                  <a:srgbClr val="89CBDF">
                    <a:shade val="51000"/>
                    <a:satMod val="130000"/>
                  </a:srgbClr>
                </a:gs>
                <a:gs pos="80000">
                  <a:srgbClr val="89CBDF">
                    <a:shade val="93000"/>
                    <a:satMod val="130000"/>
                  </a:srgbClr>
                </a:gs>
                <a:gs pos="100000">
                  <a:srgbClr val="89CBDF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89CBD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Virtual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Networks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761613" y="3011013"/>
              <a:ext cx="1578430" cy="762000"/>
            </a:xfrm>
            <a:prstGeom prst="rect">
              <a:avLst/>
            </a:prstGeom>
            <a:gradFill rotWithShape="1">
              <a:gsLst>
                <a:gs pos="0">
                  <a:srgbClr val="006990">
                    <a:shade val="51000"/>
                    <a:satMod val="130000"/>
                  </a:srgbClr>
                </a:gs>
                <a:gs pos="80000">
                  <a:srgbClr val="006990">
                    <a:shade val="93000"/>
                    <a:satMod val="130000"/>
                  </a:srgbClr>
                </a:gs>
                <a:gs pos="100000">
                  <a:srgbClr val="00699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6990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Virtual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</a:rPr>
                <a:t>Storage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464088" y="4129355"/>
              <a:ext cx="1578428" cy="762000"/>
            </a:xfrm>
            <a:prstGeom prst="rect">
              <a:avLst/>
            </a:prstGeom>
            <a:solidFill>
              <a:srgbClr val="C6C6C8"/>
            </a:solidFill>
            <a:ln w="12700" cap="flat" cmpd="sng" algn="ctr">
              <a:solidFill>
                <a:srgbClr val="C6C6C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Arial"/>
                </a:rPr>
                <a:t>Compute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17074"/>
                  </a:solidFill>
                  <a:effectLst/>
                  <a:uLnTx/>
                  <a:uFillTx/>
                  <a:latin typeface="Arial"/>
                </a:rPr>
                <a:t>Capacity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125584" y="4129355"/>
              <a:ext cx="1578428" cy="762000"/>
            </a:xfrm>
            <a:prstGeom prst="rect">
              <a:avLst/>
            </a:prstGeom>
            <a:solidFill>
              <a:srgbClr val="C6C6C8"/>
            </a:solidFill>
            <a:ln w="12700" cap="flat" cmpd="sng" algn="ctr">
              <a:solidFill>
                <a:srgbClr val="C6C6C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600" b="1" kern="0" dirty="0">
                  <a:solidFill>
                    <a:srgbClr val="717074"/>
                  </a:solidFill>
                  <a:latin typeface="Arial"/>
                </a:rPr>
                <a:t>Network </a:t>
              </a:r>
            </a:p>
            <a:p>
              <a:pPr algn="ctr">
                <a:lnSpc>
                  <a:spcPct val="90000"/>
                </a:lnSpc>
                <a:defRPr/>
              </a:pPr>
              <a:r>
                <a:rPr lang="en-US" sz="1600" b="1" kern="0" dirty="0">
                  <a:solidFill>
                    <a:srgbClr val="717074"/>
                  </a:solidFill>
                  <a:latin typeface="Arial"/>
                </a:rPr>
                <a:t>Capacity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772525" y="4129355"/>
              <a:ext cx="1578428" cy="762000"/>
            </a:xfrm>
            <a:prstGeom prst="rect">
              <a:avLst/>
            </a:prstGeom>
            <a:solidFill>
              <a:srgbClr val="C6C6C8"/>
            </a:solidFill>
            <a:ln w="12700" cap="flat" cmpd="sng" algn="ctr">
              <a:solidFill>
                <a:srgbClr val="C6C6C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kern="0" dirty="0">
                  <a:solidFill>
                    <a:srgbClr val="717074"/>
                  </a:solidFill>
                  <a:latin typeface="Arial"/>
                </a:rPr>
                <a:t>Storage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kern="0" dirty="0">
                  <a:solidFill>
                    <a:srgbClr val="717074"/>
                  </a:solidFill>
                  <a:latin typeface="Arial"/>
                </a:rPr>
                <a:t>Capacity</a:t>
              </a:r>
            </a:p>
          </p:txBody>
        </p:sp>
        <p:pic>
          <p:nvPicPr>
            <p:cNvPr id="82" name="Picture 81" descr="21_2D_Icon_NSX_CloudManagementSystem_BG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0201" y="1410815"/>
              <a:ext cx="914638" cy="1214285"/>
            </a:xfrm>
            <a:prstGeom prst="rect">
              <a:avLst/>
            </a:prstGeom>
          </p:spPr>
        </p:pic>
        <p:sp>
          <p:nvSpPr>
            <p:cNvPr id="83" name="Isosceles Triangle 82"/>
            <p:cNvSpPr/>
            <p:nvPr/>
          </p:nvSpPr>
          <p:spPr>
            <a:xfrm flipV="1">
              <a:off x="3464089" y="5017570"/>
              <a:ext cx="4886865" cy="886946"/>
            </a:xfrm>
            <a:prstGeom prst="triangle">
              <a:avLst/>
            </a:prstGeom>
            <a:gradFill rotWithShape="1">
              <a:gsLst>
                <a:gs pos="0">
                  <a:srgbClr val="0095D3">
                    <a:shade val="51000"/>
                    <a:satMod val="130000"/>
                    <a:alpha val="0"/>
                  </a:srgbClr>
                </a:gs>
                <a:gs pos="8000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84" name="Picture 83" descr="11_2D_NSX_Manager_BW.png"/>
            <p:cNvPicPr>
              <a:picLocks noChangeAspect="1"/>
            </p:cNvPicPr>
            <p:nvPr/>
          </p:nvPicPr>
          <p:blipFill>
            <a:blip r:embed="rId3" cstate="print">
              <a:duotone>
                <a:srgbClr val="C6C6C8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0201" y="5066316"/>
              <a:ext cx="914638" cy="1219200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5332491" y="2682040"/>
              <a:ext cx="1664054" cy="221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dirty="0">
                  <a:solidFill>
                    <a:prstClr val="white"/>
                  </a:solidFill>
                  <a:latin typeface="Arial"/>
                </a:rPr>
                <a:t>Applications</a:t>
              </a:r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3358565" y="6334683"/>
              <a:ext cx="4952081" cy="0"/>
            </a:xfrm>
            <a:prstGeom prst="line">
              <a:avLst/>
            </a:prstGeom>
            <a:noFill/>
            <a:ln w="57150" cap="flat" cmpd="sng" algn="ctr">
              <a:solidFill>
                <a:srgbClr val="C6C6C8"/>
              </a:solidFill>
              <a:prstDash val="solid"/>
              <a:miter lim="800000"/>
              <a:headEnd type="oval" w="med" len="med"/>
              <a:tailEnd type="oval" w="med" len="med"/>
            </a:ln>
            <a:effectLst/>
          </p:spPr>
        </p:cxnSp>
        <p:sp>
          <p:nvSpPr>
            <p:cNvPr id="87" name="TextBox 86"/>
            <p:cNvSpPr txBox="1"/>
            <p:nvPr/>
          </p:nvSpPr>
          <p:spPr>
            <a:xfrm>
              <a:off x="4954744" y="6381723"/>
              <a:ext cx="1905552" cy="34495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prstClr val="white">
                      <a:lumMod val="65000"/>
                    </a:prstClr>
                  </a:solidFill>
                  <a:latin typeface="Arial"/>
                </a:rPr>
                <a:t>Location Independence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 rot="16200000">
              <a:off x="7641959" y="3352729"/>
              <a:ext cx="1879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200" kern="0" dirty="0">
                  <a:solidFill>
                    <a:srgbClr val="FFFFFF">
                      <a:lumMod val="50000"/>
                    </a:srgbClr>
                  </a:solidFill>
                  <a:latin typeface="Arial"/>
                </a:rPr>
                <a:t>Application Consumption</a:t>
              </a:r>
            </a:p>
          </p:txBody>
        </p:sp>
        <p:sp>
          <p:nvSpPr>
            <p:cNvPr id="89" name="Isosceles Triangle 88"/>
            <p:cNvSpPr/>
            <p:nvPr/>
          </p:nvSpPr>
          <p:spPr bwMode="auto">
            <a:xfrm rot="5400000">
              <a:off x="7575890" y="3374513"/>
              <a:ext cx="2194758" cy="233432"/>
            </a:xfrm>
            <a:prstGeom prst="triangle">
              <a:avLst/>
            </a:prstGeom>
            <a:gradFill flip="none" rotWithShape="1">
              <a:gsLst>
                <a:gs pos="0">
                  <a:srgbClr val="C0C0C0">
                    <a:alpha val="0"/>
                  </a:srgbClr>
                </a:gs>
                <a:gs pos="100000">
                  <a:srgbClr val="FFFFFF">
                    <a:lumMod val="75000"/>
                    <a:alpha val="61000"/>
                  </a:srgbClr>
                </a:gs>
              </a:gsLst>
              <a:lin ang="162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  <a:defRPr/>
              </a:pPr>
              <a:endParaRPr lang="en-US" sz="2400" kern="0" dirty="0">
                <a:solidFill>
                  <a:srgbClr val="0095D3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90" name="Isosceles Triangle 89"/>
            <p:cNvSpPr/>
            <p:nvPr/>
          </p:nvSpPr>
          <p:spPr bwMode="auto">
            <a:xfrm rot="5400000">
              <a:off x="7622216" y="3373215"/>
              <a:ext cx="2194758" cy="236033"/>
            </a:xfrm>
            <a:prstGeom prst="triangle">
              <a:avLst/>
            </a:prstGeom>
            <a:gradFill flip="none" rotWithShape="1">
              <a:gsLst>
                <a:gs pos="0">
                  <a:srgbClr val="C0C0C0">
                    <a:alpha val="0"/>
                  </a:srgbClr>
                </a:gs>
                <a:gs pos="100000">
                  <a:srgbClr val="FFFFFF">
                    <a:lumMod val="75000"/>
                    <a:alpha val="61000"/>
                  </a:srgbClr>
                </a:gs>
              </a:gsLst>
              <a:lin ang="162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  <a:defRPr/>
              </a:pPr>
              <a:endParaRPr lang="en-US" sz="2400" kern="0" dirty="0">
                <a:solidFill>
                  <a:srgbClr val="0095D3"/>
                </a:solidFill>
                <a:latin typeface="Arial" charset="0"/>
                <a:ea typeface="ＭＳ Ｐゴシック" pitchFamily="34" charset="-128"/>
              </a:endParaRP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8871888" y="2452982"/>
              <a:ext cx="1718324" cy="1717877"/>
              <a:chOff x="9282096" y="2192220"/>
              <a:chExt cx="1710825" cy="1283119"/>
            </a:xfrm>
          </p:grpSpPr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282096" y="2192220"/>
                <a:ext cx="1710825" cy="1283119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921998" y="2487392"/>
                <a:ext cx="355284" cy="355284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644270" y="2842676"/>
                <a:ext cx="212263" cy="212263"/>
              </a:xfrm>
              <a:prstGeom prst="rect">
                <a:avLst/>
              </a:prstGeom>
            </p:spPr>
          </p:pic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357143" y="2816423"/>
                <a:ext cx="150658" cy="150658"/>
              </a:xfrm>
              <a:prstGeom prst="rect">
                <a:avLst/>
              </a:prstGeom>
            </p:spPr>
          </p:pic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38216" y="2870856"/>
                <a:ext cx="117991" cy="117991"/>
              </a:xfrm>
              <a:prstGeom prst="rect">
                <a:avLst/>
              </a:prstGeom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542726" y="2964243"/>
                <a:ext cx="72745" cy="72745"/>
              </a:xfrm>
              <a:prstGeom prst="rect">
                <a:avLst/>
              </a:prstGeom>
            </p:spPr>
          </p:pic>
        </p:grpSp>
        <p:sp>
          <p:nvSpPr>
            <p:cNvPr id="98" name="TextBox 97"/>
            <p:cNvSpPr txBox="1"/>
            <p:nvPr/>
          </p:nvSpPr>
          <p:spPr>
            <a:xfrm>
              <a:off x="9015954" y="4431135"/>
              <a:ext cx="139974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1400" kern="0" dirty="0">
                  <a:solidFill>
                    <a:srgbClr val="7F7F7F"/>
                  </a:solidFill>
                  <a:latin typeface="Arial"/>
                </a:rPr>
                <a:t>Desktop</a:t>
              </a:r>
            </a:p>
            <a:p>
              <a:pPr algn="ctr">
                <a:defRPr/>
              </a:pPr>
              <a:r>
                <a:rPr lang="en-US" sz="1400" kern="0" dirty="0">
                  <a:solidFill>
                    <a:srgbClr val="7F7F7F"/>
                  </a:solidFill>
                  <a:latin typeface="Arial"/>
                </a:rPr>
                <a:t>Internet</a:t>
              </a:r>
            </a:p>
            <a:p>
              <a:pPr algn="ctr">
                <a:defRPr/>
              </a:pPr>
              <a:r>
                <a:rPr lang="en-US" sz="1400" kern="0" dirty="0">
                  <a:solidFill>
                    <a:srgbClr val="7F7F7F"/>
                  </a:solidFill>
                  <a:latin typeface="Arial"/>
                </a:rPr>
                <a:t>Virtual Desktop</a:t>
              </a:r>
            </a:p>
            <a:p>
              <a:pPr algn="ctr">
                <a:defRPr/>
              </a:pPr>
              <a:r>
                <a:rPr lang="en-US" sz="1400" kern="0" dirty="0">
                  <a:solidFill>
                    <a:srgbClr val="7F7F7F"/>
                  </a:solidFill>
                  <a:latin typeface="Arial"/>
                </a:rPr>
                <a:t>Laptop</a:t>
              </a:r>
            </a:p>
            <a:p>
              <a:pPr algn="ctr">
                <a:defRPr/>
              </a:pPr>
              <a:r>
                <a:rPr lang="en-US" sz="1400" kern="0" dirty="0">
                  <a:solidFill>
                    <a:srgbClr val="7F7F7F"/>
                  </a:solidFill>
                  <a:latin typeface="Arial"/>
                </a:rPr>
                <a:t>Tablet</a:t>
              </a:r>
            </a:p>
            <a:p>
              <a:pPr algn="ctr">
                <a:defRPr/>
              </a:pPr>
              <a:r>
                <a:rPr lang="en-US" sz="1400" kern="0" dirty="0">
                  <a:solidFill>
                    <a:srgbClr val="7F7F7F"/>
                  </a:solidFill>
                  <a:latin typeface="Arial"/>
                </a:rPr>
                <a:t>Mobile</a:t>
              </a:r>
            </a:p>
          </p:txBody>
        </p:sp>
        <p:sp>
          <p:nvSpPr>
            <p:cNvPr id="99" name="Isosceles Triangle 98"/>
            <p:cNvSpPr/>
            <p:nvPr/>
          </p:nvSpPr>
          <p:spPr bwMode="auto">
            <a:xfrm rot="10800000">
              <a:off x="9382851" y="3915824"/>
              <a:ext cx="644508" cy="314629"/>
            </a:xfrm>
            <a:prstGeom prst="triangle">
              <a:avLst/>
            </a:prstGeom>
            <a:gradFill flip="none" rotWithShape="1">
              <a:gsLst>
                <a:gs pos="0">
                  <a:srgbClr val="C0C0C0">
                    <a:alpha val="0"/>
                  </a:srgbClr>
                </a:gs>
                <a:gs pos="100000">
                  <a:srgbClr val="FFFFFF">
                    <a:lumMod val="75000"/>
                    <a:alpha val="61000"/>
                  </a:srgbClr>
                </a:gs>
              </a:gsLst>
              <a:lin ang="162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  <a:defRPr/>
              </a:pPr>
              <a:endParaRPr lang="en-US" sz="2400" kern="0" dirty="0">
                <a:solidFill>
                  <a:srgbClr val="0095D3"/>
                </a:solidFill>
                <a:latin typeface="Arial" charset="0"/>
                <a:ea typeface="ＭＳ Ｐゴシック" pitchFamily="34" charset="-128"/>
              </a:endParaRPr>
            </a:p>
          </p:txBody>
        </p:sp>
        <p:sp>
          <p:nvSpPr>
            <p:cNvPr id="100" name="Isosceles Triangle 99"/>
            <p:cNvSpPr/>
            <p:nvPr/>
          </p:nvSpPr>
          <p:spPr bwMode="auto">
            <a:xfrm rot="10800000">
              <a:off x="9375835" y="4016424"/>
              <a:ext cx="644508" cy="314629"/>
            </a:xfrm>
            <a:prstGeom prst="triangle">
              <a:avLst/>
            </a:prstGeom>
            <a:gradFill flip="none" rotWithShape="1">
              <a:gsLst>
                <a:gs pos="0">
                  <a:srgbClr val="C0C0C0">
                    <a:alpha val="0"/>
                  </a:srgbClr>
                </a:gs>
                <a:gs pos="100000">
                  <a:srgbClr val="FFFFFF">
                    <a:lumMod val="75000"/>
                    <a:alpha val="61000"/>
                  </a:srgbClr>
                </a:gs>
              </a:gsLst>
              <a:lin ang="16200000" scaled="0"/>
              <a:tileRect/>
            </a:gra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40000"/>
                </a:spcAft>
                <a:defRPr/>
              </a:pPr>
              <a:endParaRPr lang="en-US" sz="2400" kern="0" dirty="0">
                <a:solidFill>
                  <a:srgbClr val="0095D3"/>
                </a:solidFill>
                <a:latin typeface="Arial" charset="0"/>
                <a:ea typeface="ＭＳ Ｐゴシック" pitchFamily="34" charset="-128"/>
              </a:endParaRPr>
            </a:p>
          </p:txBody>
        </p:sp>
      </p:grpSp>
      <p:sp>
        <p:nvSpPr>
          <p:cNvPr id="51" name="Title 5"/>
          <p:cNvSpPr txBox="1">
            <a:spLocks/>
          </p:cNvSpPr>
          <p:nvPr/>
        </p:nvSpPr>
        <p:spPr>
          <a:xfrm>
            <a:off x="593577" y="568560"/>
            <a:ext cx="10969943" cy="812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Software-Defined Data Center?</a:t>
            </a:r>
          </a:p>
          <a:p>
            <a:pPr lvl="0"/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SDDC is Not a Product – SDDC is an Approach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31352" y="2208434"/>
            <a:ext cx="4570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just">
              <a:defRPr b="1">
                <a:solidFill>
                  <a:srgbClr val="008BEE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All the infrastructure components i.e. Server, Storage and Network are Software Defined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50953" y="1615536"/>
            <a:ext cx="5267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VMware technology Architecture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cs typeface="Browallia New" panose="020B0604020202020204" pitchFamily="34" charset="-34"/>
              </a:rPr>
              <a:t> 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5" name="Right Triangle 5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Right Triangle 55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Right Triangle 56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" name="Right Triangle 57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Right Triangle 58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945858" y="6174901"/>
            <a:ext cx="2246142" cy="696351"/>
            <a:chOff x="9187536" y="5783939"/>
            <a:chExt cx="3004464" cy="1074061"/>
          </a:xfrm>
        </p:grpSpPr>
        <p:sp>
          <p:nvSpPr>
            <p:cNvPr id="61" name="Right Triangle 60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Right Triangle 61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Right Triangle 62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Right Triangle 63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Right Triangle 64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8090254" y="4130632"/>
            <a:ext cx="1342730" cy="1340018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5107866" y="4101904"/>
            <a:ext cx="1342730" cy="1340018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633990" y="4115854"/>
            <a:ext cx="1342730" cy="1340018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6070116" y="3533081"/>
                <a:ext cx="453158" cy="3968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√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116" y="3533081"/>
                <a:ext cx="453158" cy="39684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7627575" y="3533081"/>
                <a:ext cx="453158" cy="3968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√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575" y="3533081"/>
                <a:ext cx="453158" cy="39684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9116364" y="3535700"/>
                <a:ext cx="453158" cy="3968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√</m:t>
                      </m:r>
                    </m:oMath>
                  </m:oMathPara>
                </a14:m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6364" y="3535700"/>
                <a:ext cx="453158" cy="39684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33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2" grpId="0" animBg="1"/>
      <p:bldP spid="68" grpId="0" animBg="1"/>
      <p:bldP spid="72" grpId="0" animBg="1"/>
      <p:bldP spid="108" grpId="0"/>
      <p:bldP spid="109" grpId="0"/>
      <p:bldP spid="1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736053" y="780367"/>
            <a:ext cx="10707232" cy="656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chemeClr val="accent6"/>
                </a:solidFill>
                <a:latin typeface="Browallia New" panose="020B0604020202020204" pitchFamily="34" charset="-34"/>
                <a:ea typeface="+mj-ea"/>
                <a:cs typeface="Browallia New" panose="020B0604020202020204" pitchFamily="34" charset="-34"/>
              </a:defRPr>
            </a:lvl1pPr>
          </a:lstStyle>
          <a:p>
            <a:r>
              <a:rPr lang="en-US" dirty="0"/>
              <a:t>The Most Agile &amp; Efficient Data Centers are Software-Defined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4237208" y="1746325"/>
            <a:ext cx="2422075" cy="4019986"/>
            <a:chOff x="6426650" y="1203782"/>
            <a:chExt cx="2422075" cy="4019986"/>
          </a:xfrm>
        </p:grpSpPr>
        <p:grpSp>
          <p:nvGrpSpPr>
            <p:cNvPr id="57" name="Group 56"/>
            <p:cNvGrpSpPr/>
            <p:nvPr/>
          </p:nvGrpSpPr>
          <p:grpSpPr>
            <a:xfrm>
              <a:off x="6491347" y="1203782"/>
              <a:ext cx="2357378" cy="4019986"/>
              <a:chOff x="6484800" y="827472"/>
              <a:chExt cx="2357378" cy="4019986"/>
            </a:xfrm>
          </p:grpSpPr>
          <p:sp>
            <p:nvSpPr>
              <p:cNvPr id="60" name="Rounded Rectangle 59"/>
              <p:cNvSpPr/>
              <p:nvPr/>
            </p:nvSpPr>
            <p:spPr bwMode="auto">
              <a:xfrm>
                <a:off x="6573346" y="1570177"/>
                <a:ext cx="2268832" cy="556488"/>
              </a:xfrm>
              <a:prstGeom prst="roundRect">
                <a:avLst/>
              </a:prstGeom>
              <a:gradFill rotWithShape="1">
                <a:gsLst>
                  <a:gs pos="0">
                    <a:srgbClr val="F8981D">
                      <a:shade val="51000"/>
                      <a:satMod val="130000"/>
                    </a:srgbClr>
                  </a:gs>
                  <a:gs pos="80000">
                    <a:srgbClr val="F8981D">
                      <a:shade val="93000"/>
                      <a:satMod val="130000"/>
                    </a:srgbClr>
                  </a:gs>
                  <a:gs pos="100000">
                    <a:srgbClr val="F8981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8981D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  <a:cs typeface="+mn-cs"/>
                  </a:rPr>
                  <a:t>Custom Application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484800" y="827472"/>
                <a:ext cx="2305439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Google / Facebook /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Amazon Data Centers</a:t>
                </a:r>
              </a:p>
            </p:txBody>
          </p:sp>
          <p:sp>
            <p:nvSpPr>
              <p:cNvPr id="62" name="Rounded Rectangle 61"/>
              <p:cNvSpPr/>
              <p:nvPr/>
            </p:nvSpPr>
            <p:spPr bwMode="auto">
              <a:xfrm>
                <a:off x="6571554" y="2214259"/>
                <a:ext cx="2268832" cy="556488"/>
              </a:xfrm>
              <a:prstGeom prst="roundRect">
                <a:avLst/>
              </a:prstGeom>
              <a:gradFill rotWithShape="1">
                <a:gsLst>
                  <a:gs pos="0">
                    <a:srgbClr val="F8981D">
                      <a:shade val="51000"/>
                      <a:satMod val="130000"/>
                    </a:srgbClr>
                  </a:gs>
                  <a:gs pos="80000">
                    <a:srgbClr val="F8981D">
                      <a:shade val="93000"/>
                      <a:satMod val="130000"/>
                    </a:srgbClr>
                  </a:gs>
                  <a:gs pos="100000">
                    <a:srgbClr val="F8981D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8981D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  <a:cs typeface="+mn-cs"/>
                  </a:rPr>
                  <a:t>Custom Platform</a:t>
                </a:r>
              </a:p>
            </p:txBody>
          </p:sp>
          <p:sp>
            <p:nvSpPr>
              <p:cNvPr id="63" name="Rounded Rectangle 62"/>
              <p:cNvSpPr/>
              <p:nvPr/>
            </p:nvSpPr>
            <p:spPr bwMode="auto">
              <a:xfrm>
                <a:off x="6573346" y="3001616"/>
                <a:ext cx="2268832" cy="556488"/>
              </a:xfrm>
              <a:prstGeom prst="roundRect">
                <a:avLst/>
              </a:prstGeom>
              <a:gradFill rotWithShape="1">
                <a:gsLst>
                  <a:gs pos="0">
                    <a:srgbClr val="6DB33F">
                      <a:shade val="51000"/>
                      <a:satMod val="130000"/>
                    </a:srgbClr>
                  </a:gs>
                  <a:gs pos="80000">
                    <a:srgbClr val="6DB33F">
                      <a:shade val="93000"/>
                      <a:satMod val="130000"/>
                    </a:srgbClr>
                  </a:gs>
                  <a:gs pos="100000">
                    <a:srgbClr val="6DB33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6DB33F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  <a:cs typeface="+mn-cs"/>
                  </a:rPr>
                  <a:t>Any x86</a:t>
                </a:r>
              </a:p>
            </p:txBody>
          </p:sp>
          <p:sp>
            <p:nvSpPr>
              <p:cNvPr id="64" name="Rounded Rectangle 63"/>
              <p:cNvSpPr/>
              <p:nvPr/>
            </p:nvSpPr>
            <p:spPr bwMode="auto">
              <a:xfrm>
                <a:off x="6573346" y="3646293"/>
                <a:ext cx="2268832" cy="556488"/>
              </a:xfrm>
              <a:prstGeom prst="roundRect">
                <a:avLst/>
              </a:prstGeom>
              <a:gradFill rotWithShape="1">
                <a:gsLst>
                  <a:gs pos="0">
                    <a:srgbClr val="6DB33F">
                      <a:shade val="51000"/>
                      <a:satMod val="130000"/>
                    </a:srgbClr>
                  </a:gs>
                  <a:gs pos="80000">
                    <a:srgbClr val="6DB33F">
                      <a:shade val="93000"/>
                      <a:satMod val="130000"/>
                    </a:srgbClr>
                  </a:gs>
                  <a:gs pos="100000">
                    <a:srgbClr val="6DB33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6DB33F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  <a:cs typeface="+mn-cs"/>
                  </a:rPr>
                  <a:t>Any Storage</a:t>
                </a:r>
              </a:p>
            </p:txBody>
          </p:sp>
          <p:sp>
            <p:nvSpPr>
              <p:cNvPr id="65" name="Rounded Rectangle 64"/>
              <p:cNvSpPr/>
              <p:nvPr/>
            </p:nvSpPr>
            <p:spPr bwMode="auto">
              <a:xfrm>
                <a:off x="6573346" y="4290970"/>
                <a:ext cx="2268832" cy="556488"/>
              </a:xfrm>
              <a:prstGeom prst="roundRect">
                <a:avLst/>
              </a:prstGeom>
              <a:gradFill rotWithShape="1">
                <a:gsLst>
                  <a:gs pos="0">
                    <a:srgbClr val="6DB33F">
                      <a:shade val="51000"/>
                      <a:satMod val="130000"/>
                    </a:srgbClr>
                  </a:gs>
                  <a:gs pos="80000">
                    <a:srgbClr val="6DB33F">
                      <a:shade val="93000"/>
                      <a:satMod val="130000"/>
                    </a:srgbClr>
                  </a:gs>
                  <a:gs pos="100000">
                    <a:srgbClr val="6DB33F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6DB33F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40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charset="0"/>
                    <a:ea typeface="ＭＳ Ｐゴシック" pitchFamily="34" charset="-128"/>
                    <a:cs typeface="+mn-cs"/>
                  </a:rPr>
                  <a:t>Any IP network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6661712" y="2465951"/>
                <a:ext cx="211555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541E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Software / Hardware Abstraction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6661712" y="1826084"/>
                <a:ext cx="211555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D9541E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ea typeface="ＭＳ Ｐゴシック"/>
                  </a:rPr>
                  <a:t>Software / Hardware Abstraction</a:t>
                </a:r>
              </a:p>
            </p:txBody>
          </p:sp>
          <p:cxnSp>
            <p:nvCxnSpPr>
              <p:cNvPr id="68" name="Straight Connector 67"/>
              <p:cNvCxnSpPr/>
              <p:nvPr/>
            </p:nvCxnSpPr>
            <p:spPr bwMode="auto">
              <a:xfrm>
                <a:off x="6573346" y="2904303"/>
                <a:ext cx="2268832" cy="0"/>
              </a:xfrm>
              <a:prstGeom prst="line">
                <a:avLst/>
              </a:prstGeom>
              <a:solidFill>
                <a:srgbClr val="0095D3"/>
              </a:solidFill>
              <a:ln w="28575" cap="flat" cmpd="sng" algn="ctr">
                <a:solidFill>
                  <a:srgbClr val="333333">
                    <a:lumMod val="50000"/>
                  </a:srgbClr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</p:cxnSp>
        </p:grpSp>
        <p:pic>
          <p:nvPicPr>
            <p:cNvPr id="58" name="Picture 57" descr="gears-md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26650" y="1931301"/>
              <a:ext cx="408085" cy="448893"/>
            </a:xfrm>
            <a:prstGeom prst="rect">
              <a:avLst/>
            </a:prstGeom>
          </p:spPr>
        </p:pic>
        <p:pic>
          <p:nvPicPr>
            <p:cNvPr id="59" name="Picture 58" descr="gears-md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26650" y="2579941"/>
              <a:ext cx="408085" cy="448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624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-3"/>
            <a:ext cx="2461846" cy="787794"/>
            <a:chOff x="0" y="-4"/>
            <a:chExt cx="2972883" cy="1074061"/>
          </a:xfrm>
        </p:grpSpPr>
        <p:sp>
          <p:nvSpPr>
            <p:cNvPr id="5" name="Right Triangle 4"/>
            <p:cNvSpPr/>
            <p:nvPr/>
          </p:nvSpPr>
          <p:spPr>
            <a:xfrm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Triangle 7"/>
            <p:cNvSpPr/>
            <p:nvPr/>
          </p:nvSpPr>
          <p:spPr>
            <a:xfrm rot="10800000">
              <a:off x="0" y="0"/>
              <a:ext cx="1001486" cy="1074057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Triangle 9"/>
            <p:cNvSpPr/>
            <p:nvPr/>
          </p:nvSpPr>
          <p:spPr>
            <a:xfrm rot="5400000">
              <a:off x="965200" y="36285"/>
              <a:ext cx="1074058" cy="1001486"/>
            </a:xfrm>
            <a:prstGeom prst="rtTriangle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Triangle 12"/>
            <p:cNvSpPr/>
            <p:nvPr/>
          </p:nvSpPr>
          <p:spPr>
            <a:xfrm rot="16200000">
              <a:off x="965200" y="36281"/>
              <a:ext cx="1074059" cy="1001489"/>
            </a:xfrm>
            <a:prstGeom prst="rtTriangl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Triangle 13"/>
            <p:cNvSpPr/>
            <p:nvPr/>
          </p:nvSpPr>
          <p:spPr>
            <a:xfrm>
              <a:off x="2002972" y="0"/>
              <a:ext cx="969911" cy="1074057"/>
            </a:xfrm>
            <a:prstGeom prst="rtTriangle">
              <a:avLst/>
            </a:prstGeom>
            <a:solidFill>
              <a:srgbClr val="A8CA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945858" y="6161649"/>
            <a:ext cx="2246142" cy="696351"/>
            <a:chOff x="9187536" y="5783939"/>
            <a:chExt cx="3004464" cy="1074061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11154226" y="5820226"/>
              <a:ext cx="1074059" cy="1001489"/>
            </a:xfrm>
            <a:prstGeom prst="rtTriangle">
              <a:avLst/>
            </a:prstGeom>
            <a:solidFill>
              <a:srgbClr val="33CC33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rot="5400000">
              <a:off x="11154228" y="5820228"/>
              <a:ext cx="1074058" cy="1001486"/>
            </a:xfrm>
            <a:prstGeom prst="rtTriangle">
              <a:avLst/>
            </a:prstGeom>
            <a:solidFill>
              <a:srgbClr val="00CC00">
                <a:alpha val="3372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Triangle 17"/>
            <p:cNvSpPr/>
            <p:nvPr/>
          </p:nvSpPr>
          <p:spPr>
            <a:xfrm rot="10800000">
              <a:off x="10189027" y="5783943"/>
              <a:ext cx="1001486" cy="1074057"/>
            </a:xfrm>
            <a:prstGeom prst="rtTriangle">
              <a:avLst/>
            </a:prstGeom>
            <a:solidFill>
              <a:srgbClr val="00CC0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Triangle 18"/>
            <p:cNvSpPr/>
            <p:nvPr/>
          </p:nvSpPr>
          <p:spPr>
            <a:xfrm>
              <a:off x="10189025" y="5783939"/>
              <a:ext cx="1001486" cy="1074057"/>
            </a:xfrm>
            <a:prstGeom prst="rtTriangle">
              <a:avLst/>
            </a:prstGeom>
            <a:solidFill>
              <a:srgbClr val="00CC00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 rot="10800000">
              <a:off x="9187536" y="5783943"/>
              <a:ext cx="1001486" cy="1074057"/>
            </a:xfrm>
            <a:prstGeom prst="rtTriangle">
              <a:avLst/>
            </a:prstGeom>
            <a:solidFill>
              <a:srgbClr val="93E9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0625" y="633729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NNS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06054" y="6429375"/>
            <a:ext cx="440055" cy="190500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3480316" y="2876755"/>
            <a:ext cx="4553399" cy="656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/>
                </a:solidFill>
                <a:latin typeface="Browallia New" panose="020B0604020202020204" pitchFamily="34" charset="-34"/>
                <a:cs typeface="Browallia New" panose="020B0604020202020204" pitchFamily="34" charset="-34"/>
              </a:rPr>
              <a:t>Compute Virtualization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80316" y="3533096"/>
            <a:ext cx="646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solidFill>
                  <a:schemeClr val="accent6"/>
                </a:solidFill>
                <a:latin typeface="Browallia New" panose="020B0604020202020204" pitchFamily="34" charset="-34"/>
                <a:ea typeface="+mj-ea"/>
                <a:cs typeface="Browallia New" panose="020B0604020202020204" pitchFamily="34" charset="-34"/>
              </a:rPr>
              <a:t>VMware vSphere (Core of SDDC)</a:t>
            </a:r>
          </a:p>
        </p:txBody>
      </p:sp>
    </p:spTree>
    <p:extLst>
      <p:ext uri="{BB962C8B-B14F-4D97-AF65-F5344CB8AC3E}">
        <p14:creationId xmlns:p14="http://schemas.microsoft.com/office/powerpoint/2010/main" val="153482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NNS 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NS Theme1" id="{0D383A59-2F4C-C74E-9043-B08216D29DF8}" vid="{F896CBB9-43C6-DA48-9EC0-A774B9926836}"/>
    </a:ext>
  </a:extLst>
</a:theme>
</file>

<file path=ppt/theme/theme2.xml><?xml version="1.0" encoding="utf-8"?>
<a:theme xmlns:a="http://schemas.openxmlformats.org/drawingml/2006/main" name="1_NNS 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NS Theme1" id="{0D383A59-2F4C-C74E-9043-B08216D29DF8}" vid="{F896CBB9-43C6-DA48-9EC0-A774B992683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NNS Theme1</Template>
  <TotalTime>34437</TotalTime>
  <Words>2260</Words>
  <Application>Microsoft Office PowerPoint</Application>
  <PresentationFormat>Widescreen</PresentationFormat>
  <Paragraphs>613</Paragraphs>
  <Slides>48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4" baseType="lpstr">
      <vt:lpstr>Arial Unicode MS</vt:lpstr>
      <vt:lpstr>ＭＳ Ｐゴシック</vt:lpstr>
      <vt:lpstr>宋体</vt:lpstr>
      <vt:lpstr>Arial</vt:lpstr>
      <vt:lpstr>Browallia New</vt:lpstr>
      <vt:lpstr>Calibri</vt:lpstr>
      <vt:lpstr>Calibri Light</vt:lpstr>
      <vt:lpstr>Cambria Math</vt:lpstr>
      <vt:lpstr>Segoe UI</vt:lpstr>
      <vt:lpstr>Times</vt:lpstr>
      <vt:lpstr>Verdana</vt:lpstr>
      <vt:lpstr>Wingdings</vt:lpstr>
      <vt:lpstr>Wingdings 3</vt:lpstr>
      <vt:lpstr>NNS Theme1</vt:lpstr>
      <vt:lpstr>1_NNS Theme1</vt:lpstr>
      <vt:lpstr>think-cell Slide</vt:lpstr>
      <vt:lpstr>PowerPoint Presentation</vt:lpstr>
      <vt:lpstr>IT Challenges with traditional Hardware Defined Data Center (HDDC)</vt:lpstr>
      <vt:lpstr>How do we handle server failure in our existing hardware defined data center (HDDC)?</vt:lpstr>
      <vt:lpstr>PowerPoint Presentation</vt:lpstr>
      <vt:lpstr>Do you think you were able to handle these IT challenges efficiently with traditional hardware defined data center (HDDC)?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Expectation from a Storage System</vt:lpstr>
      <vt:lpstr>Performance  (IOPS) benefit from vSAN </vt:lpstr>
      <vt:lpstr>                 Traditional Storage Solution</vt:lpstr>
      <vt:lpstr>Scalable Architecture of Virtual SAN </vt:lpstr>
      <vt:lpstr> Complexities  regarding operational processes with traditional storage..</vt:lpstr>
      <vt:lpstr>Performance, Scale and Availability for Any Application More than 7,000 customers have chosen to entrust their most important workloads to vSAN!  </vt:lpstr>
      <vt:lpstr>PowerPoint Presentation</vt:lpstr>
      <vt:lpstr>PowerPoint Presentation</vt:lpstr>
      <vt:lpstr>NSX components are installed on top of vSphere as hypervisor kernel modules</vt:lpstr>
      <vt:lpstr>A Complete Virtual Network in Software –  Logical Switching</vt:lpstr>
      <vt:lpstr>A Complete Virtual Network in Software –  Distributed Routing</vt:lpstr>
      <vt:lpstr>A Complete Virtual Network in Software –  Distributed Firewalling</vt:lpstr>
      <vt:lpstr>Routing without/with VMware NSX</vt:lpstr>
      <vt:lpstr>Why are breaches still happening?</vt:lpstr>
      <vt:lpstr>Security is needed everywhere, but we  can’t have it everywhere</vt:lpstr>
      <vt:lpstr>Achieving Micro-segmentation with VMware NSX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Server Virtualization, Storage Virtualization and Business Continuity with software defined networking (NSX) approach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shahed</dc:creator>
  <cp:lastModifiedBy>User</cp:lastModifiedBy>
  <cp:revision>474</cp:revision>
  <dcterms:created xsi:type="dcterms:W3CDTF">2015-07-23T13:37:50Z</dcterms:created>
  <dcterms:modified xsi:type="dcterms:W3CDTF">2020-02-04T10:41:02Z</dcterms:modified>
</cp:coreProperties>
</file>